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7844A-0CE9-4FC1-BBA1-2BDAD49E689F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8D67-B17B-4A71-89B1-F370D5DAB2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Begin exam five material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A4998-6E7D-4EB3-BAF7-DEF988520244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E582-CC57-4E18-B9B8-C3B42117A8A1}" type="datetimeFigureOut">
              <a:rPr lang="en-US" smtClean="0"/>
              <a:t>3/25/2009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F702-883B-401D-A5F3-FF80151ACE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Saliva: Source and Composition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2800"/>
              <a:t>Secreted from ________________________ cells of salivary glands</a:t>
            </a:r>
          </a:p>
          <a:p>
            <a:r>
              <a:rPr lang="en-US" sz="2800"/>
              <a:t>contains</a:t>
            </a:r>
          </a:p>
          <a:p>
            <a:pPr lvl="1"/>
            <a:r>
              <a:rPr lang="en-US" sz="2400"/>
              <a:t>_______________________________ – Na</a:t>
            </a:r>
            <a:r>
              <a:rPr lang="en-US" sz="2400" baseline="30000"/>
              <a:t>+</a:t>
            </a:r>
            <a:r>
              <a:rPr lang="en-US" sz="2400"/>
              <a:t>, K</a:t>
            </a:r>
            <a:r>
              <a:rPr lang="en-US" sz="2400" baseline="30000"/>
              <a:t>+</a:t>
            </a:r>
            <a:r>
              <a:rPr lang="en-US" sz="2400"/>
              <a:t>, Cl</a:t>
            </a:r>
            <a:r>
              <a:rPr lang="en-US" sz="2400" baseline="30000"/>
              <a:t>–</a:t>
            </a:r>
            <a:r>
              <a:rPr lang="en-US" sz="2400"/>
              <a:t>, PO</a:t>
            </a:r>
            <a:r>
              <a:rPr lang="en-US" sz="2400" baseline="-25000"/>
              <a:t>4</a:t>
            </a:r>
            <a:r>
              <a:rPr lang="en-US" sz="2400" baseline="30000"/>
              <a:t>2–</a:t>
            </a:r>
            <a:r>
              <a:rPr lang="en-US" sz="2400"/>
              <a:t>, HCO</a:t>
            </a:r>
            <a:r>
              <a:rPr lang="en-US" sz="2400" baseline="-25000"/>
              <a:t>3</a:t>
            </a:r>
            <a:r>
              <a:rPr lang="en-US" sz="2400" baseline="30000"/>
              <a:t>–</a:t>
            </a:r>
            <a:endParaRPr lang="en-US" sz="2400"/>
          </a:p>
          <a:p>
            <a:pPr lvl="1"/>
            <a:r>
              <a:rPr lang="en-US" sz="2400"/>
              <a:t>Digestive enzyme –  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Proteins – mucin, lysozyme, defensins, and IgA</a:t>
            </a:r>
          </a:p>
          <a:p>
            <a:pPr lvl="1"/>
            <a:r>
              <a:rPr lang="en-US" sz="2400"/>
              <a:t>____________________________________ – urea and uric acid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0"/>
            <a:ext cx="504666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and Gum Disease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64525" cy="5105400"/>
          </a:xfrm>
        </p:spPr>
        <p:txBody>
          <a:bodyPr/>
          <a:lstStyle/>
          <a:p>
            <a:r>
              <a:rPr lang="en-US"/>
              <a:t>Dental _</a:t>
            </a:r>
          </a:p>
          <a:p>
            <a:pPr lvl="1"/>
            <a:r>
              <a:rPr lang="en-US"/>
              <a:t>gradual ___________________________ of enamel and dentin by bacterial action</a:t>
            </a:r>
          </a:p>
          <a:p>
            <a:pPr lvl="1"/>
            <a:r>
              <a:rPr lang="en-US"/>
              <a:t>Dental plaque adheres to teeth</a:t>
            </a:r>
          </a:p>
          <a:p>
            <a:pPr lvl="2"/>
            <a:r>
              <a:rPr lang="en-US"/>
              <a:t>a film of _</a:t>
            </a:r>
          </a:p>
          <a:p>
            <a:pPr lvl="1"/>
            <a:r>
              <a:rPr lang="en-US"/>
              <a:t>Acid from the bacteria dissolves calcium salts</a:t>
            </a:r>
          </a:p>
          <a:p>
            <a:pPr lvl="1"/>
            <a:r>
              <a:rPr lang="en-US"/>
              <a:t>Without calcium salts, organic matter is digested by _</a:t>
            </a:r>
          </a:p>
          <a:p>
            <a:pPr lvl="1"/>
            <a:r>
              <a:rPr lang="en-US"/>
              <a:t>Daily flossing and brushing help prevent caries by removing forming plaque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Tooth and Gum Disease: Periodontitis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64525" cy="4975225"/>
          </a:xfrm>
        </p:spPr>
        <p:txBody>
          <a:bodyPr/>
          <a:lstStyle/>
          <a:p>
            <a:r>
              <a:rPr lang="en-US" sz="3600"/>
              <a:t>Gingivitis </a:t>
            </a:r>
          </a:p>
          <a:p>
            <a:pPr lvl="1"/>
            <a:r>
              <a:rPr lang="en-US" sz="3200"/>
              <a:t>as plaque accumulates, it _</a:t>
            </a:r>
          </a:p>
          <a:p>
            <a:endParaRPr lang="en-US" sz="3600"/>
          </a:p>
          <a:p>
            <a:r>
              <a:rPr lang="en-US" sz="3600"/>
              <a:t>Accumulation of calculus:</a:t>
            </a:r>
          </a:p>
          <a:p>
            <a:pPr lvl="1"/>
            <a:r>
              <a:rPr lang="en-US" sz="3200"/>
              <a:t>________________________________ between the gingivae and the teeth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Puts the gums at risk for infection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Tooth and Gum Disease: Periodontitis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Periodontitis – serious gum disease resulting from an _</a:t>
            </a:r>
          </a:p>
          <a:p>
            <a:endParaRPr lang="en-US" sz="3600"/>
          </a:p>
          <a:p>
            <a:r>
              <a:rPr lang="en-US" sz="3600"/>
              <a:t>Immune system attacks intruders as well as body tissues, _</a:t>
            </a:r>
          </a:p>
          <a:p>
            <a:endParaRPr 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140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From the mouth, the oro- and laryngopharynx allow passage of:</a:t>
            </a:r>
          </a:p>
          <a:p>
            <a:pPr lvl="1">
              <a:lnSpc>
                <a:spcPct val="90000"/>
              </a:lnSpc>
            </a:pPr>
            <a:r>
              <a:rPr lang="en-US"/>
              <a:t>Food and fluids to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________________________ to the trachea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Lined with _________________________ epithelium and _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Esophagus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 going from the laryngopharynx to the stomach</a:t>
            </a:r>
          </a:p>
          <a:p>
            <a:endParaRPr lang="en-US"/>
          </a:p>
          <a:p>
            <a:r>
              <a:rPr lang="en-US"/>
              <a:t>Travels through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Joins the stomach at the cardiac orifice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Characteristics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Esophageal mucosa </a:t>
            </a:r>
          </a:p>
          <a:p>
            <a:pPr lvl="1"/>
            <a:r>
              <a:rPr lang="en-US"/>
              <a:t>nonkeratinized stratified squamous epithelium </a:t>
            </a:r>
          </a:p>
          <a:p>
            <a:endParaRPr lang="en-US"/>
          </a:p>
          <a:p>
            <a:r>
              <a:rPr lang="en-US"/>
              <a:t>Glands secrete mucus as a____________ moves through the esophagus</a:t>
            </a:r>
          </a:p>
          <a:p>
            <a:endParaRPr lang="en-US"/>
          </a:p>
          <a:p>
            <a:r>
              <a:rPr lang="en-US"/>
              <a:t>Muscle changes from ______________________ (superiorly) to ______________________ (inferiorly)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Digestive Processes in the Mouth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Food is ingested</a:t>
            </a:r>
          </a:p>
          <a:p>
            <a:endParaRPr lang="en-US" sz="2800"/>
          </a:p>
          <a:p>
            <a:r>
              <a:rPr lang="en-US" sz="2800"/>
              <a:t>________________________ digestion begins (chewing)</a:t>
            </a:r>
          </a:p>
          <a:p>
            <a:endParaRPr lang="en-US" sz="2800"/>
          </a:p>
          <a:p>
            <a:r>
              <a:rPr lang="en-US" sz="2800"/>
              <a:t>_____________________________ is initiated by swallowing</a:t>
            </a:r>
          </a:p>
          <a:p>
            <a:endParaRPr lang="en-US" sz="2800"/>
          </a:p>
          <a:p>
            <a:r>
              <a:rPr lang="en-US" sz="2800"/>
              <a:t>_________________________________ begins chemical breakdown of starch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668463"/>
            <a:ext cx="7767637" cy="4364037"/>
          </a:xfrm>
        </p:spPr>
        <p:txBody>
          <a:bodyPr/>
          <a:lstStyle/>
          <a:p>
            <a:r>
              <a:rPr lang="en-US"/>
              <a:t>Coordinated activity of the tongue, soft palate, pharynx, esophagus, and 22 separate muscle groups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bolus is forced into the _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076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controlled by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All routes except into the digestive tract are sealed off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Peristalsis moves food through the pharynx to the esophagus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Salivation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/>
              <a:t>Intrinsic glands keep the mouth _</a:t>
            </a:r>
          </a:p>
          <a:p>
            <a:r>
              <a:rPr lang="en-US"/>
              <a:t>Extrinsic salivary glands secrete serous, enzyme-rich saliva in response to: </a:t>
            </a:r>
          </a:p>
          <a:p>
            <a:pPr lvl="1"/>
            <a:r>
              <a:rPr lang="en-US"/>
              <a:t>Ingested food which stimulates chemoreceptors and pressoreceptors </a:t>
            </a:r>
          </a:p>
          <a:p>
            <a:pPr lvl="1"/>
            <a:r>
              <a:rPr lang="en-US"/>
              <a:t>The thought of food </a:t>
            </a:r>
          </a:p>
          <a:p>
            <a:r>
              <a:rPr lang="en-US"/>
              <a:t>Strong ________________________________ inhibits salivation and results in dry mouth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8270875" cy="5189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Chemical breakdown of ___________________ and food is _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surrounds the cardiac orifice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dome-shaped region beneath the diaphragm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midportion of the stomach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made up of the antrum and canal which terminates at the pylorus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pylorus is __________________________________________ through the pyloric sphincter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Greater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entire extent of the _</a:t>
            </a:r>
          </a:p>
          <a:p>
            <a:pPr>
              <a:lnSpc>
                <a:spcPct val="90000"/>
              </a:lnSpc>
            </a:pPr>
            <a:r>
              <a:rPr lang="en-US"/>
              <a:t>Lesser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concave _</a:t>
            </a:r>
          </a:p>
          <a:p>
            <a:pPr>
              <a:lnSpc>
                <a:spcPct val="90000"/>
              </a:lnSpc>
            </a:pPr>
            <a:r>
              <a:rPr lang="en-US"/>
              <a:t>Lesser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runs from the _</a:t>
            </a:r>
          </a:p>
          <a:p>
            <a:pPr>
              <a:lnSpc>
                <a:spcPct val="90000"/>
              </a:lnSpc>
            </a:pPr>
            <a:r>
              <a:rPr lang="en-US"/>
              <a:t>Greater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drapes inferiorly from the _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sympathetic and parasympathetic fibers of the autonomic nervous system</a:t>
            </a:r>
          </a:p>
          <a:p>
            <a:endParaRPr lang="en-US"/>
          </a:p>
          <a:p>
            <a:r>
              <a:rPr lang="en-US"/>
              <a:t>Blood supply </a:t>
            </a:r>
          </a:p>
          <a:p>
            <a:pPr lvl="1"/>
            <a:r>
              <a:rPr lang="en-US"/>
              <a:t>_______________________________, and corresponding veins (part of the hepatic portal system)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23.14a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8969375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625" y="0"/>
            <a:ext cx="7524750" cy="65484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the Stomach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Epithelial lining is composed of:</a:t>
            </a:r>
          </a:p>
          <a:p>
            <a:pPr lvl="1"/>
            <a:r>
              <a:rPr lang="en-US"/>
              <a:t>____________________________ that produce a coat of alkaline mucus</a:t>
            </a:r>
          </a:p>
          <a:p>
            <a:pPr lvl="2"/>
            <a:r>
              <a:rPr lang="en-US"/>
              <a:t>The mucous surface layer traps a bicarbonate-rich fluid beneath it</a:t>
            </a:r>
          </a:p>
          <a:p>
            <a:endParaRPr lang="en-US"/>
          </a:p>
          <a:p>
            <a:r>
              <a:rPr lang="en-US"/>
              <a:t>________________________ contain gastric glands that secrete _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3150"/>
            <a:ext cx="3906838" cy="5784850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/>
              <a:t>Anatomy of the Stomach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23.15a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3475" y="838200"/>
            <a:ext cx="4200525" cy="601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52400"/>
            <a:ext cx="3429000" cy="3048000"/>
          </a:xfrm>
        </p:spPr>
        <p:txBody>
          <a:bodyPr/>
          <a:lstStyle/>
          <a:p>
            <a:r>
              <a:rPr lang="en-US"/>
              <a:t>Microscopic Anatomy of the Stomach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23.15c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689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  <a:p>
            <a:r>
              <a:rPr lang="en-US"/>
              <a:t>Gastric glands of the fundus and body have a variety of secretory cells</a:t>
            </a:r>
          </a:p>
          <a:p>
            <a:pPr lvl="1"/>
            <a:endParaRPr lang="en-US"/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secrete _</a:t>
            </a:r>
          </a:p>
          <a:p>
            <a:pPr lvl="1"/>
            <a:endParaRPr lang="en-US"/>
          </a:p>
          <a:p>
            <a:pPr lvl="1"/>
            <a:r>
              <a:rPr lang="en-US"/>
              <a:t>Parietal cells</a:t>
            </a:r>
          </a:p>
          <a:p>
            <a:pPr lvl="2"/>
            <a:r>
              <a:rPr lang="en-US"/>
              <a:t> </a:t>
            </a:r>
            <a:endParaRPr lang="en-US" sz="20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/>
              <a:t>Chief cells </a:t>
            </a:r>
          </a:p>
          <a:p>
            <a:pPr lvl="2"/>
            <a:r>
              <a:rPr lang="en-US"/>
              <a:t>produce _</a:t>
            </a:r>
          </a:p>
          <a:p>
            <a:pPr lvl="2"/>
            <a:r>
              <a:rPr lang="en-US"/>
              <a:t>Pepsinogen is activated to pepsin by:</a:t>
            </a:r>
          </a:p>
          <a:p>
            <a:pPr lvl="3"/>
            <a:r>
              <a:rPr lang="en-US"/>
              <a:t> </a:t>
            </a:r>
          </a:p>
          <a:p>
            <a:pPr lvl="3"/>
            <a:r>
              <a:rPr lang="en-US"/>
              <a:t>__________________________________ itself via a positive feedback mechanism</a:t>
            </a:r>
          </a:p>
          <a:p>
            <a:pPr lvl="1"/>
            <a:endParaRPr lang="en-US"/>
          </a:p>
          <a:p>
            <a:pPr lvl="1"/>
            <a:r>
              <a:rPr lang="en-US"/>
              <a:t>Enteroendocrine cells </a:t>
            </a:r>
          </a:p>
          <a:p>
            <a:pPr lvl="2"/>
            <a:r>
              <a:rPr lang="en-US"/>
              <a:t>secrete gastrin, histamine, endorphins, serotonin, cholecystokinin (CCK), and somatostatin into the lamina propria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Teeth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88325" cy="5102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Primary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 that erupt at intervals between 6 and 24 months</a:t>
            </a:r>
          </a:p>
          <a:p>
            <a:pPr>
              <a:lnSpc>
                <a:spcPct val="90000"/>
              </a:lnSpc>
            </a:pPr>
            <a:r>
              <a:rPr lang="en-US"/>
              <a:t>Permanent </a:t>
            </a:r>
          </a:p>
          <a:p>
            <a:pPr lvl="1">
              <a:lnSpc>
                <a:spcPct val="90000"/>
              </a:lnSpc>
            </a:pPr>
            <a:r>
              <a:rPr lang="en-US"/>
              <a:t>enlarge and develop causing the root of deciduous teeth to be resorbed </a:t>
            </a:r>
          </a:p>
          <a:p>
            <a:pPr lvl="1">
              <a:lnSpc>
                <a:spcPct val="90000"/>
              </a:lnSpc>
            </a:pPr>
            <a:r>
              <a:rPr lang="en-US"/>
              <a:t>fall out between the ages of _</a:t>
            </a:r>
          </a:p>
          <a:p>
            <a:pPr lvl="1">
              <a:lnSpc>
                <a:spcPct val="90000"/>
              </a:lnSpc>
            </a:pPr>
            <a:r>
              <a:rPr lang="en-US"/>
              <a:t>All but the third molars have erupted by the end of adolescence</a:t>
            </a:r>
          </a:p>
          <a:p>
            <a:pPr lvl="1">
              <a:lnSpc>
                <a:spcPct val="90000"/>
              </a:lnSpc>
            </a:pPr>
            <a:r>
              <a:rPr lang="en-US"/>
              <a:t>Usually _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Teeth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/>
              <a:t>Based on shape and function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chisel-shaped teeth for cutting or nipping</a:t>
            </a:r>
          </a:p>
          <a:p>
            <a:r>
              <a:rPr lang="en-US"/>
              <a:t>Canines </a:t>
            </a:r>
          </a:p>
          <a:p>
            <a:pPr lvl="1"/>
            <a:r>
              <a:rPr lang="en-US"/>
              <a:t> fanglike teeth that _</a:t>
            </a:r>
          </a:p>
          <a:p>
            <a:r>
              <a:rPr lang="en-US"/>
              <a:t>Premolars (bicuspids) and molars </a:t>
            </a:r>
          </a:p>
          <a:p>
            <a:pPr lvl="1"/>
            <a:r>
              <a:rPr lang="en-US"/>
              <a:t>have _______________________________; best suited for grinding or crushing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main regions –  </a:t>
            </a:r>
          </a:p>
          <a:p>
            <a:pPr>
              <a:lnSpc>
                <a:spcPct val="90000"/>
              </a:lnSpc>
            </a:pPr>
            <a:r>
              <a:rPr lang="en-US"/>
              <a:t>Crown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 above the gingiva</a:t>
            </a:r>
          </a:p>
          <a:p>
            <a:pPr>
              <a:lnSpc>
                <a:spcPct val="90000"/>
              </a:lnSpc>
            </a:pPr>
            <a:r>
              <a:rPr lang="en-US"/>
              <a:t>Enamel </a:t>
            </a:r>
          </a:p>
          <a:p>
            <a:pPr lvl="1">
              <a:lnSpc>
                <a:spcPct val="90000"/>
              </a:lnSpc>
            </a:pPr>
            <a:r>
              <a:rPr lang="en-US"/>
              <a:t>acellular, brittle material composed of calcium salts and hydroxyapatite crystals;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Root </a:t>
            </a:r>
          </a:p>
          <a:p>
            <a:pPr lvl="1">
              <a:lnSpc>
                <a:spcPct val="90000"/>
              </a:lnSpc>
            </a:pPr>
            <a:r>
              <a:rPr lang="en-US"/>
              <a:t>portion of the tooth _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Neck </a:t>
            </a:r>
          </a:p>
          <a:p>
            <a:pPr lvl="1"/>
            <a:r>
              <a:rPr lang="en-US" sz="3200"/>
              <a:t> constriction _</a:t>
            </a:r>
          </a:p>
          <a:p>
            <a:endParaRPr lang="en-US" sz="3600"/>
          </a:p>
          <a:p>
            <a:r>
              <a:rPr lang="en-US" sz="3600"/>
              <a:t>Cementum </a:t>
            </a:r>
          </a:p>
          <a:p>
            <a:pPr lvl="1"/>
            <a:r>
              <a:rPr lang="en-US" sz="3200"/>
              <a:t> </a:t>
            </a:r>
          </a:p>
          <a:p>
            <a:pPr lvl="1"/>
            <a:r>
              <a:rPr lang="en-US" sz="3200"/>
              <a:t> </a:t>
            </a:r>
          </a:p>
          <a:p>
            <a:pPr lvl="1"/>
            <a:r>
              <a:rPr lang="en-US" sz="3200"/>
              <a:t>Attaches it to the periodontal ligament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/>
              <a:t>Periodontal ligament</a:t>
            </a:r>
          </a:p>
          <a:p>
            <a:pPr lvl="1"/>
            <a:r>
              <a:rPr lang="en-US" sz="3200"/>
              <a:t>________________________________ in the alveolus of the jaw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Forms the _</a:t>
            </a:r>
          </a:p>
          <a:p>
            <a:r>
              <a:rPr lang="en-US" sz="3600"/>
              <a:t>Gingival sulcus</a:t>
            </a:r>
          </a:p>
          <a:p>
            <a:pPr lvl="1"/>
            <a:r>
              <a:rPr lang="en-US" sz="3200"/>
              <a:t>depression where the gingiva borders the tooth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Dentin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bonelike material ________________________________ that forms the bulk of the tooth</a:t>
            </a:r>
          </a:p>
          <a:p>
            <a:pPr>
              <a:lnSpc>
                <a:spcPct val="90000"/>
              </a:lnSpc>
            </a:pPr>
            <a:r>
              <a:rPr lang="en-US" sz="3600"/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 cavity surrounded by dentin that contains pulp </a:t>
            </a:r>
          </a:p>
          <a:p>
            <a:pPr>
              <a:lnSpc>
                <a:spcPct val="90000"/>
              </a:lnSpc>
            </a:pPr>
            <a:r>
              <a:rPr lang="en-US" sz="3600"/>
              <a:t>Pulp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connective tissue, _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Tooth Structure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Root canal </a:t>
            </a:r>
          </a:p>
          <a:p>
            <a:pPr lvl="1"/>
            <a:r>
              <a:rPr lang="en-US" sz="3200"/>
              <a:t>portion of the pulp cavity that extends into the root</a:t>
            </a:r>
          </a:p>
          <a:p>
            <a:endParaRPr lang="en-US" sz="3600"/>
          </a:p>
          <a:p>
            <a:r>
              <a:rPr lang="en-US" sz="3600"/>
              <a:t>Odontoblasts </a:t>
            </a:r>
          </a:p>
          <a:p>
            <a:pPr lvl="1"/>
            <a:r>
              <a:rPr lang="en-US" sz="3200"/>
              <a:t>secrete and maintain dentin throughout life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779</Words>
  <Application>Microsoft Office PowerPoint</Application>
  <PresentationFormat>On-screen Show (4:3)</PresentationFormat>
  <Paragraphs>187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Saliva: Source and Composition</vt:lpstr>
      <vt:lpstr>Control of Salivation</vt:lpstr>
      <vt:lpstr>Teeth</vt:lpstr>
      <vt:lpstr>Classification of Teeth</vt:lpstr>
      <vt:lpstr>Tooth Structure</vt:lpstr>
      <vt:lpstr>Tooth Structure</vt:lpstr>
      <vt:lpstr>Tooth Structure</vt:lpstr>
      <vt:lpstr>Tooth Structure</vt:lpstr>
      <vt:lpstr>Tooth Structure</vt:lpstr>
      <vt:lpstr>Slide 10</vt:lpstr>
      <vt:lpstr>Tooth and Gum Disease</vt:lpstr>
      <vt:lpstr>Tooth and Gum Disease: Periodontitis</vt:lpstr>
      <vt:lpstr>Tooth and Gum Disease: Periodontitis</vt:lpstr>
      <vt:lpstr>Pharynx</vt:lpstr>
      <vt:lpstr>Esophagus</vt:lpstr>
      <vt:lpstr>Esophageal Characteristics</vt:lpstr>
      <vt:lpstr>Digestive Processes in the Mouth</vt:lpstr>
      <vt:lpstr>Deglutition (Swallowing)</vt:lpstr>
      <vt:lpstr>Deglutition (Swallowing)</vt:lpstr>
      <vt:lpstr>Stomach</vt:lpstr>
      <vt:lpstr>Stomach</vt:lpstr>
      <vt:lpstr>Stomach</vt:lpstr>
      <vt:lpstr>Slide 23</vt:lpstr>
      <vt:lpstr>Microscopic Anatomy of the Stomach</vt:lpstr>
      <vt:lpstr>Anatomy of the Stomach</vt:lpstr>
      <vt:lpstr>Microscopic Anatomy of the Stomach</vt:lpstr>
      <vt:lpstr>Glands of the Stomach Fundus and Body</vt:lpstr>
      <vt:lpstr>Glands of the Stomach Fundus and Body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Saliva: Source and Composition</dc:title>
  <dc:creator>bawargo</dc:creator>
  <cp:lastModifiedBy>bawargo</cp:lastModifiedBy>
  <cp:revision>2</cp:revision>
  <dcterms:created xsi:type="dcterms:W3CDTF">2009-03-25T16:22:27Z</dcterms:created>
  <dcterms:modified xsi:type="dcterms:W3CDTF">2009-03-25T16:23:54Z</dcterms:modified>
</cp:coreProperties>
</file>