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D4215-C8F7-4CAB-AE13-25818A79699F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9B7EF-8B66-4C11-A27D-2F427A157E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F648B-FF27-483E-9B9F-3AC6BAF735D1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B1151-94D8-4189-B120-E29266E0E3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B1151-94D8-4189-B120-E29266E0E341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1E9B8-26B8-4CEE-8196-EFF34E2F9065}" type="datetimeFigureOut">
              <a:rPr lang="en-US" smtClean="0"/>
              <a:t>3/25/2009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4009D-CE7D-4195-8BE2-C163F83524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Digestion in the Stomach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stomach: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 ingested food</a:t>
            </a:r>
          </a:p>
          <a:p>
            <a:pPr lvl="1">
              <a:lnSpc>
                <a:spcPct val="90000"/>
              </a:lnSpc>
            </a:pPr>
            <a:r>
              <a:rPr lang="en-US"/>
              <a:t>Degrades this food both physically and chemically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____________________________ to the small intestine</a:t>
            </a:r>
          </a:p>
          <a:p>
            <a:pPr lvl="1">
              <a:lnSpc>
                <a:spcPct val="90000"/>
              </a:lnSpc>
            </a:pPr>
            <a:r>
              <a:rPr lang="en-US"/>
              <a:t>Enzymatically _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Secretes ______________________________ required for absorption of vitamin B</a:t>
            </a:r>
            <a:r>
              <a:rPr lang="en-US" baseline="-25000"/>
              <a:t>12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of Gastric Emptying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Gastric emptying is regulated by:</a:t>
            </a:r>
          </a:p>
          <a:p>
            <a:pPr lvl="1"/>
            <a:endParaRPr lang="en-US"/>
          </a:p>
          <a:p>
            <a:pPr lvl="1"/>
            <a:r>
              <a:rPr lang="en-US"/>
              <a:t>The neural _</a:t>
            </a:r>
          </a:p>
          <a:p>
            <a:pPr lvl="1"/>
            <a:endParaRPr lang="en-US"/>
          </a:p>
          <a:p>
            <a:pPr lvl="1"/>
            <a:r>
              <a:rPr lang="en-US"/>
              <a:t>Hormonal (enterogastrone) mechanisms</a:t>
            </a:r>
          </a:p>
          <a:p>
            <a:endParaRPr lang="en-US"/>
          </a:p>
          <a:p>
            <a:r>
              <a:rPr lang="en-US"/>
              <a:t>These mechanisms _______________________________ and duodenal filling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of Gastric Emptying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______________________-rich chyme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____________________________ moves through the duodenum 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_________________-laden chyme 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digested ___________________________ causing food to remain in the stomach longer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 Intestine: Gross Anatomy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Runs from pyloric sphincter to the ileocecal valve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Has three subdivisions: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Small Intestine: Gross Anatomy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_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Join the duodenum at the hepatopancreatic ampulla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Are controlled by the _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jejunum extends from the duodenum to the ileum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ileum joins the large intestine at the __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Small Intestine: Microscopic Anatomy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Structural modifications of the small intestine wall increase surface area</a:t>
            </a:r>
          </a:p>
          <a:p>
            <a:pPr lvl="1"/>
            <a:r>
              <a:rPr lang="en-US"/>
              <a:t>Plicae circulares: deep __________________________ of the mucosa and submucosa</a:t>
            </a:r>
          </a:p>
          <a:p>
            <a:pPr lvl="1"/>
            <a:r>
              <a:rPr lang="en-US"/>
              <a:t>Villi</a:t>
            </a:r>
          </a:p>
          <a:p>
            <a:pPr lvl="2"/>
            <a:r>
              <a:rPr lang="en-US"/>
              <a:t>fingerlike _</a:t>
            </a:r>
          </a:p>
          <a:p>
            <a:pPr lvl="1"/>
            <a:r>
              <a:rPr lang="en-US"/>
              <a:t> </a:t>
            </a:r>
          </a:p>
          <a:p>
            <a:pPr lvl="2"/>
            <a:r>
              <a:rPr lang="en-US"/>
              <a:t>tiny projections of absorptive mucosal cells’ plasma membranes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Small Intestine: Histology of the Wall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Cells of ___________________________ secrete intestinal juice</a:t>
            </a:r>
          </a:p>
          <a:p>
            <a:endParaRPr lang="en-US"/>
          </a:p>
          <a:p>
            <a:r>
              <a:rPr lang="en-US"/>
              <a:t>_______________________________ are found in the submucosa </a:t>
            </a:r>
          </a:p>
          <a:p>
            <a:endParaRPr lang="en-US"/>
          </a:p>
          <a:p>
            <a:r>
              <a:rPr lang="en-US"/>
              <a:t>Brunner’s glands in the duodenum secrete _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Intestinal Juice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Secreted by intestinal glands _</a:t>
            </a:r>
          </a:p>
          <a:p>
            <a:endParaRPr lang="en-US"/>
          </a:p>
          <a:p>
            <a:r>
              <a:rPr lang="en-US"/>
              <a:t>Slightly alkaline </a:t>
            </a:r>
          </a:p>
          <a:p>
            <a:endParaRPr lang="en-US"/>
          </a:p>
          <a:p>
            <a:r>
              <a:rPr lang="en-US"/>
              <a:t>Largely water, </a:t>
            </a:r>
          </a:p>
          <a:p>
            <a:pPr lvl="1"/>
            <a:r>
              <a:rPr lang="en-US"/>
              <a:t>enzyme-poor, but _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Liver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_________________________ in the body</a:t>
            </a:r>
          </a:p>
          <a:p>
            <a:r>
              <a:rPr lang="en-US"/>
              <a:t>Superficially has _ </a:t>
            </a:r>
          </a:p>
          <a:p>
            <a:pPr lvl="1"/>
            <a:r>
              <a:rPr lang="en-US"/>
              <a:t>right, left, caudate, and quadrate</a:t>
            </a:r>
          </a:p>
          <a:p>
            <a:endParaRPr lang="en-US"/>
          </a:p>
          <a:p>
            <a:r>
              <a:rPr lang="en-US"/>
              <a:t>The _</a:t>
            </a:r>
          </a:p>
          <a:p>
            <a:pPr lvl="1"/>
            <a:r>
              <a:rPr lang="en-US"/>
              <a:t>Is a remnant of the fetal _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Liver: Associated Structures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lesser omentum _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The ______________________________ rests in a recess on the inferior surface of the right lobe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Liver: Associated Structures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Bile leaves the liver via:</a:t>
            </a:r>
          </a:p>
          <a:p>
            <a:pPr lvl="1"/>
            <a:r>
              <a:rPr lang="en-US"/>
              <a:t>Bile ducts, </a:t>
            </a:r>
          </a:p>
          <a:p>
            <a:pPr lvl="2"/>
            <a:r>
              <a:rPr lang="en-US"/>
              <a:t>which fuse into the common hepatic duct </a:t>
            </a:r>
          </a:p>
          <a:p>
            <a:pPr lvl="1"/>
            <a:r>
              <a:rPr lang="en-US"/>
              <a:t>The common hepatic duct, </a:t>
            </a:r>
          </a:p>
          <a:p>
            <a:pPr lvl="2"/>
            <a:r>
              <a:rPr lang="en-US"/>
              <a:t>which fuses with the cystic duct</a:t>
            </a:r>
          </a:p>
          <a:p>
            <a:pPr lvl="2"/>
            <a:endParaRPr lang="en-US"/>
          </a:p>
          <a:p>
            <a:r>
              <a:rPr lang="en-US"/>
              <a:t>___________________________________ form the bile duct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of Gastric Secretion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sz="3600"/>
              <a:t>release of gastric juices</a:t>
            </a:r>
          </a:p>
          <a:p>
            <a:pPr lvl="1"/>
            <a:r>
              <a:rPr lang="en-US" sz="3200"/>
              <a:t>_________________________ (reflex) phase:  </a:t>
            </a:r>
          </a:p>
          <a:p>
            <a:pPr lvl="2"/>
            <a:r>
              <a:rPr lang="en-US" sz="2800"/>
              <a:t>prior to food entry</a:t>
            </a:r>
          </a:p>
          <a:p>
            <a:pPr lvl="1"/>
            <a:r>
              <a:rPr lang="en-US" sz="3200"/>
              <a:t>_________________________ phase: </a:t>
            </a:r>
          </a:p>
          <a:p>
            <a:pPr lvl="2"/>
            <a:r>
              <a:rPr lang="en-US" sz="2800"/>
              <a:t>once food enters the stomach</a:t>
            </a:r>
          </a:p>
          <a:p>
            <a:pPr lvl="1"/>
            <a:r>
              <a:rPr lang="en-US" sz="3200"/>
              <a:t>__________________________ phase: </a:t>
            </a:r>
          </a:p>
          <a:p>
            <a:pPr lvl="2"/>
            <a:r>
              <a:rPr lang="en-US" sz="2800"/>
              <a:t>as partially digested food enters the duodenum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of Bile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447800"/>
            <a:ext cx="8270875" cy="5270500"/>
          </a:xfrm>
        </p:spPr>
        <p:txBody>
          <a:bodyPr/>
          <a:lstStyle/>
          <a:p>
            <a:r>
              <a:rPr lang="en-US" sz="2800"/>
              <a:t>A yellow-green, alkaline solution containing </a:t>
            </a:r>
          </a:p>
          <a:p>
            <a:pPr lvl="1"/>
            <a:r>
              <a:rPr lang="en-US" sz="2400"/>
              <a:t> </a:t>
            </a:r>
          </a:p>
          <a:p>
            <a:pPr lvl="1"/>
            <a:r>
              <a:rPr lang="en-US" sz="2400"/>
              <a:t>  </a:t>
            </a:r>
          </a:p>
          <a:p>
            <a:pPr lvl="1"/>
            <a:r>
              <a:rPr lang="en-US" sz="2400"/>
              <a:t> </a:t>
            </a:r>
          </a:p>
          <a:p>
            <a:pPr lvl="1"/>
            <a:r>
              <a:rPr lang="en-US" sz="2400"/>
              <a:t>neutral fats, </a:t>
            </a:r>
          </a:p>
          <a:p>
            <a:pPr lvl="1"/>
            <a:r>
              <a:rPr lang="en-US" sz="2400"/>
              <a:t>phospholipids, </a:t>
            </a:r>
          </a:p>
          <a:p>
            <a:pPr lvl="1"/>
            <a:r>
              <a:rPr lang="en-US" sz="2400"/>
              <a:t>electrolytes</a:t>
            </a:r>
          </a:p>
          <a:p>
            <a:r>
              <a:rPr lang="en-US" sz="2800"/>
              <a:t>Bile salts are cholesterol derivatives that:</a:t>
            </a:r>
          </a:p>
          <a:p>
            <a:pPr lvl="1"/>
            <a:r>
              <a:rPr lang="en-US" sz="2400"/>
              <a:t> </a:t>
            </a:r>
          </a:p>
          <a:p>
            <a:pPr lvl="1"/>
            <a:r>
              <a:rPr lang="en-US" sz="2400"/>
              <a:t>Facilitate fat and cholesterol absorption</a:t>
            </a:r>
          </a:p>
          <a:p>
            <a:pPr lvl="1"/>
            <a:r>
              <a:rPr lang="en-US" sz="2400"/>
              <a:t>Help solubilize cholesterol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Enterohepatic circulation _ </a:t>
            </a:r>
          </a:p>
          <a:p>
            <a:endParaRPr lang="en-US"/>
          </a:p>
          <a:p>
            <a:r>
              <a:rPr lang="en-US"/>
              <a:t>The chief bile ______________________ is bilirubin</a:t>
            </a:r>
          </a:p>
          <a:p>
            <a:pPr lvl="1"/>
            <a:r>
              <a:rPr lang="en-US"/>
              <a:t> waste product of _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Gallbladder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Thin-walled, green ___________________________ on the ventral surface of the liver</a:t>
            </a:r>
          </a:p>
          <a:p>
            <a:r>
              <a:rPr lang="en-US"/>
              <a:t> </a:t>
            </a:r>
          </a:p>
          <a:p>
            <a:r>
              <a:rPr lang="en-US"/>
              <a:t> </a:t>
            </a:r>
          </a:p>
          <a:p>
            <a:r>
              <a:rPr lang="en-US"/>
              <a:t> </a:t>
            </a:r>
          </a:p>
          <a:p>
            <a:pPr lvl="1"/>
            <a:r>
              <a:rPr lang="en-US"/>
              <a:t>via the cystic duct</a:t>
            </a:r>
          </a:p>
          <a:p>
            <a:pPr lvl="1"/>
            <a:r>
              <a:rPr lang="en-US"/>
              <a:t>flows into the bile duct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of Bile Release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Acidic, _________________________ causes the duodenum to release:</a:t>
            </a:r>
          </a:p>
          <a:p>
            <a:pPr lvl="1"/>
            <a:endParaRPr lang="en-US"/>
          </a:p>
          <a:p>
            <a:pPr lvl="1"/>
            <a:r>
              <a:rPr lang="en-US"/>
              <a:t>Cholecystokinin (CCK) 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r>
              <a:rPr lang="en-US"/>
              <a:t>into the _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Regulation of Bile Release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Cholecystokinin causes:</a:t>
            </a:r>
          </a:p>
          <a:p>
            <a:pPr lvl="1"/>
            <a:endParaRPr lang="en-US"/>
          </a:p>
          <a:p>
            <a:pPr lvl="1"/>
            <a:r>
              <a:rPr lang="en-US"/>
              <a:t>The _</a:t>
            </a:r>
          </a:p>
          <a:p>
            <a:pPr lvl="1"/>
            <a:endParaRPr lang="en-US"/>
          </a:p>
          <a:p>
            <a:pPr lvl="1"/>
            <a:r>
              <a:rPr lang="en-US"/>
              <a:t>The hepatopancreatic _</a:t>
            </a:r>
          </a:p>
          <a:p>
            <a:endParaRPr lang="en-US"/>
          </a:p>
          <a:p>
            <a:r>
              <a:rPr lang="en-US"/>
              <a:t>As a result, bile _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23.25</a:t>
            </a:r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682625"/>
            <a:ext cx="5334000" cy="5886450"/>
          </a:xfrm>
          <a:prstGeom prst="rect">
            <a:avLst/>
          </a:prstGeom>
          <a:noFill/>
        </p:spPr>
      </p:pic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2178050" y="3609975"/>
            <a:ext cx="18176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     Acidic, fatty chyme 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entering duodenum causes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release of cholecystokinin 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and secretin from 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duodenal wall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enteroendocrine cells</a:t>
            </a:r>
            <a:endParaRPr lang="en-US" sz="2100">
              <a:latin typeface="Times" charset="0"/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2286000" y="5024438"/>
            <a:ext cx="1487488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      Cholecystokinin 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and secretin enter the 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bloodstream</a:t>
            </a:r>
            <a:endParaRPr lang="en-US" sz="2100">
              <a:latin typeface="Times" charset="0"/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2179638" y="2043113"/>
            <a:ext cx="1270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     Cholecystokinin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(via bloodstream)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causes gallbladder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to contract and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hepatopancreatic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sphincter to relax;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bile enters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duodenum</a:t>
            </a:r>
            <a:endParaRPr lang="en-US" sz="2100">
              <a:latin typeface="Times" charset="0"/>
            </a:endParaRP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5946775" y="1590675"/>
            <a:ext cx="1008063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    Bile salts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and secretin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transported via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bloodstream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stimulate liver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to produce bile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more rapidly</a:t>
            </a:r>
            <a:endParaRPr lang="en-US" sz="2100">
              <a:latin typeface="Times" charset="0"/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673475" y="6296025"/>
            <a:ext cx="21240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/>
            <a:r>
              <a:rPr lang="en-US" sz="1100" b="1">
                <a:solidFill>
                  <a:srgbClr val="000000"/>
                </a:solidFill>
              </a:rPr>
              <a:t>Bile salts reabsorbed into blood</a:t>
            </a:r>
            <a:endParaRPr lang="en-US" sz="2100">
              <a:latin typeface="Times" charset="0"/>
            </a:endParaRP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3616325" y="1068388"/>
            <a:ext cx="1666875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Vagal stimulation causes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weak contractions of 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gallbladder</a:t>
            </a:r>
            <a:endParaRPr lang="en-US" sz="2100">
              <a:latin typeface="Times" charset="0"/>
            </a:endParaRPr>
          </a:p>
        </p:txBody>
      </p:sp>
      <p:sp>
        <p:nvSpPr>
          <p:cNvPr id="99338" name="Oval 10"/>
          <p:cNvSpPr>
            <a:spLocks noChangeArrowheads="1"/>
          </p:cNvSpPr>
          <p:nvPr/>
        </p:nvSpPr>
        <p:spPr bwMode="auto">
          <a:xfrm>
            <a:off x="2149475" y="3616325"/>
            <a:ext cx="160338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>
                <a:solidFill>
                  <a:srgbClr val="000000"/>
                </a:solidFill>
              </a:rPr>
              <a:t>1</a:t>
            </a:r>
            <a:endParaRPr lang="en-US" sz="2100">
              <a:latin typeface="Times" charset="0"/>
            </a:endParaRPr>
          </a:p>
        </p:txBody>
      </p:sp>
      <p:sp>
        <p:nvSpPr>
          <p:cNvPr id="99339" name="Oval 11"/>
          <p:cNvSpPr>
            <a:spLocks noChangeArrowheads="1"/>
          </p:cNvSpPr>
          <p:nvPr/>
        </p:nvSpPr>
        <p:spPr bwMode="auto">
          <a:xfrm>
            <a:off x="2300288" y="5026025"/>
            <a:ext cx="161925" cy="161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>
                <a:solidFill>
                  <a:srgbClr val="000000"/>
                </a:solidFill>
              </a:rPr>
              <a:t>2</a:t>
            </a:r>
            <a:endParaRPr lang="en-US" sz="2100">
              <a:latin typeface="Times" charset="0"/>
            </a:endParaRPr>
          </a:p>
        </p:txBody>
      </p:sp>
      <p:sp>
        <p:nvSpPr>
          <p:cNvPr id="99340" name="Oval 12"/>
          <p:cNvSpPr>
            <a:spLocks noChangeArrowheads="1"/>
          </p:cNvSpPr>
          <p:nvPr/>
        </p:nvSpPr>
        <p:spPr bwMode="auto">
          <a:xfrm>
            <a:off x="3449638" y="6300788"/>
            <a:ext cx="161925" cy="1619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>
                <a:solidFill>
                  <a:srgbClr val="000000"/>
                </a:solidFill>
              </a:rPr>
              <a:t>6</a:t>
            </a:r>
            <a:endParaRPr lang="en-US" sz="2100">
              <a:latin typeface="Times" charset="0"/>
            </a:endParaRPr>
          </a:p>
        </p:txBody>
      </p:sp>
      <p:sp>
        <p:nvSpPr>
          <p:cNvPr id="99341" name="Oval 13"/>
          <p:cNvSpPr>
            <a:spLocks noChangeArrowheads="1"/>
          </p:cNvSpPr>
          <p:nvPr/>
        </p:nvSpPr>
        <p:spPr bwMode="auto">
          <a:xfrm>
            <a:off x="2157413" y="2043113"/>
            <a:ext cx="161925" cy="1603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>
                <a:solidFill>
                  <a:srgbClr val="000000"/>
                </a:solidFill>
              </a:rPr>
              <a:t>5</a:t>
            </a:r>
            <a:endParaRPr lang="en-US" sz="2100">
              <a:latin typeface="Times" charset="0"/>
            </a:endParaRPr>
          </a:p>
        </p:txBody>
      </p:sp>
      <p:sp>
        <p:nvSpPr>
          <p:cNvPr id="99342" name="Oval 14"/>
          <p:cNvSpPr>
            <a:spLocks noChangeArrowheads="1"/>
          </p:cNvSpPr>
          <p:nvPr/>
        </p:nvSpPr>
        <p:spPr bwMode="auto">
          <a:xfrm>
            <a:off x="3427413" y="1068388"/>
            <a:ext cx="160337" cy="1603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>
                <a:solidFill>
                  <a:srgbClr val="000000"/>
                </a:solidFill>
              </a:rPr>
              <a:t>4</a:t>
            </a:r>
            <a:endParaRPr lang="en-US" sz="2100">
              <a:latin typeface="Times" charset="0"/>
            </a:endParaRPr>
          </a:p>
        </p:txBody>
      </p:sp>
      <p:sp>
        <p:nvSpPr>
          <p:cNvPr id="99343" name="Oval 15"/>
          <p:cNvSpPr>
            <a:spLocks noChangeArrowheads="1"/>
          </p:cNvSpPr>
          <p:nvPr/>
        </p:nvSpPr>
        <p:spPr bwMode="auto">
          <a:xfrm>
            <a:off x="5915025" y="1590675"/>
            <a:ext cx="160338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>
                <a:solidFill>
                  <a:srgbClr val="000000"/>
                </a:solidFill>
              </a:rPr>
              <a:t>3</a:t>
            </a:r>
            <a:endParaRPr lang="en-US" sz="2100">
              <a:latin typeface="Times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Location</a:t>
            </a:r>
          </a:p>
          <a:p>
            <a:pPr lvl="1"/>
            <a:r>
              <a:rPr lang="en-US"/>
              <a:t>Lies deep to the greater curvature of the stomach</a:t>
            </a:r>
          </a:p>
          <a:p>
            <a:pPr lvl="1"/>
            <a:endParaRPr lang="en-US"/>
          </a:p>
          <a:p>
            <a:pPr lvl="1"/>
            <a:r>
              <a:rPr lang="en-US"/>
              <a:t>The _______________________________________ and the tail is near _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Pancreas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Exocrine function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Acini (clusters of secretory cells) contain _________________________________ with digestive enzymes </a:t>
            </a:r>
          </a:p>
          <a:p>
            <a:endParaRPr lang="en-US"/>
          </a:p>
          <a:p>
            <a:r>
              <a:rPr lang="en-US"/>
              <a:t>The pancreas also has an _ </a:t>
            </a:r>
          </a:p>
          <a:p>
            <a:pPr lvl="1"/>
            <a:r>
              <a:rPr lang="en-US"/>
              <a:t> release of _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and Function of Pancreatic Juice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Water solution of _ </a:t>
            </a:r>
            <a:br>
              <a:rPr lang="en-US"/>
            </a:br>
            <a:r>
              <a:rPr lang="en-US"/>
              <a:t>(primarily HCO</a:t>
            </a:r>
            <a:r>
              <a:rPr lang="en-US" baseline="-25000"/>
              <a:t>3</a:t>
            </a:r>
            <a:r>
              <a:rPr lang="en-US" baseline="30000"/>
              <a:t>–</a:t>
            </a:r>
            <a:r>
              <a:rPr 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/>
              <a:t>___________________________ acid chyme</a:t>
            </a:r>
          </a:p>
          <a:p>
            <a:pPr lvl="1">
              <a:lnSpc>
                <a:spcPct val="90000"/>
              </a:lnSpc>
            </a:pPr>
            <a:r>
              <a:rPr lang="en-US"/>
              <a:t>Provides _______________________________ for pancreatic enzymes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Enzymes are released in _______________________________ and activated in the duodenum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Composition and Function of Pancreatic Juice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/>
              <a:t>Examples include</a:t>
            </a:r>
          </a:p>
          <a:p>
            <a:pPr lvl="1"/>
            <a:r>
              <a:rPr lang="en-US"/>
              <a:t>__________________________ is activated to trypsin</a:t>
            </a:r>
          </a:p>
          <a:p>
            <a:pPr lvl="1"/>
            <a:r>
              <a:rPr lang="en-US"/>
              <a:t>Procarboxypeptidase is activated to _</a:t>
            </a:r>
          </a:p>
          <a:p>
            <a:endParaRPr lang="en-US"/>
          </a:p>
          <a:p>
            <a:r>
              <a:rPr lang="en-US"/>
              <a:t>Active enzymes secreted</a:t>
            </a:r>
          </a:p>
          <a:p>
            <a:pPr lvl="1"/>
            <a:r>
              <a:rPr lang="en-US"/>
              <a:t>Amylase, lipases, and nucleases </a:t>
            </a:r>
          </a:p>
          <a:p>
            <a:pPr lvl="1"/>
            <a:r>
              <a:rPr lang="en-US"/>
              <a:t>These enzymes require ___________________ for optimal activity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Cephalic Phase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Excitatory events include: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Stimulation of taste or smell receptors</a:t>
            </a:r>
          </a:p>
          <a:p>
            <a:endParaRPr lang="en-US"/>
          </a:p>
          <a:p>
            <a:r>
              <a:rPr lang="en-US"/>
              <a:t>Inhibitory events include:</a:t>
            </a:r>
          </a:p>
          <a:p>
            <a:pPr lvl="1"/>
            <a:r>
              <a:rPr lang="en-US"/>
              <a:t>Loss of appetite or _</a:t>
            </a:r>
          </a:p>
          <a:p>
            <a:pPr lvl="1"/>
            <a:r>
              <a:rPr lang="en-US"/>
              <a:t>____________________________ in stimulation of the _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Regulation of Pancreatic Secretion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600200"/>
            <a:ext cx="7767637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CCK and secretin enter the bloodstream when fatty or acidic chyme enters the duodenum</a:t>
            </a:r>
          </a:p>
          <a:p>
            <a:pPr>
              <a:lnSpc>
                <a:spcPct val="90000"/>
              </a:lnSpc>
            </a:pPr>
            <a:r>
              <a:rPr lang="en-US"/>
              <a:t>Upon reaching the _</a:t>
            </a:r>
          </a:p>
          <a:p>
            <a:pPr lvl="1">
              <a:lnSpc>
                <a:spcPct val="90000"/>
              </a:lnSpc>
            </a:pPr>
            <a:r>
              <a:rPr lang="en-US"/>
              <a:t>CCK causes secretion </a:t>
            </a:r>
          </a:p>
          <a:p>
            <a:pPr lvl="2">
              <a:lnSpc>
                <a:spcPct val="90000"/>
              </a:lnSpc>
            </a:pP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Secretin causes secretion </a:t>
            </a:r>
          </a:p>
          <a:p>
            <a:pPr lvl="2">
              <a:lnSpc>
                <a:spcPct val="90000"/>
              </a:lnSpc>
            </a:pP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Vagal stimulation also causes release of pancreatic juice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274638"/>
            <a:ext cx="7729537" cy="715962"/>
          </a:xfrm>
        </p:spPr>
        <p:txBody>
          <a:bodyPr/>
          <a:lstStyle/>
          <a:p>
            <a:r>
              <a:rPr lang="en-US" sz="3600"/>
              <a:t>Regulation of Pancreatic Secretion</a:t>
            </a:r>
            <a:endParaRPr lang="en-US" sz="3600" b="1"/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23.28</a:t>
            </a: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89100" y="857250"/>
            <a:ext cx="5764213" cy="5561013"/>
          </a:xfrm>
          <a:prstGeom prst="rect">
            <a:avLst/>
          </a:prstGeom>
          <a:noFill/>
        </p:spPr>
      </p:pic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797050" y="3370263"/>
            <a:ext cx="1858963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    Acidic chyme entering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duodenum causes the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enteroendocrine cells of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the duodenal wall to release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secretin, whereas fatty,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protein-rich chyme induces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release of cholecystokinin.</a:t>
            </a:r>
            <a:endParaRPr lang="en-US" sz="2100">
              <a:latin typeface="Times" charset="0"/>
            </a:endParaRP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254375" y="1031875"/>
            <a:ext cx="183038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During cephalic and gastric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phases, stimulation by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vagal nerve fibers causes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release of pancreatic juice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and weak contractions of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the gallbladder.</a:t>
            </a:r>
            <a:endParaRPr lang="en-US" sz="2100">
              <a:latin typeface="Times" charset="0"/>
            </a:endParaRP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5332413" y="5221288"/>
            <a:ext cx="1952625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    Upon reaching the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pancreas, cholecystokinin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induces the secretion of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enzyme-rich pancreatic juice;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secretin causes copious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secretion of bicarbonate-rich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pancreatic juice.</a:t>
            </a:r>
            <a:endParaRPr lang="en-US" sz="2100">
              <a:latin typeface="Times" charset="0"/>
            </a:endParaRPr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2478088" y="4922838"/>
            <a:ext cx="12319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    Cholecystokinin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and secretin enter</a:t>
            </a:r>
          </a:p>
          <a:p>
            <a:pPr defTabSz="806450" eaLnBrk="0" hangingPunct="0">
              <a:lnSpc>
                <a:spcPct val="90000"/>
              </a:lnSpc>
            </a:pPr>
            <a:r>
              <a:rPr lang="en-US" sz="1100" b="1">
                <a:solidFill>
                  <a:srgbClr val="000000"/>
                </a:solidFill>
              </a:rPr>
              <a:t>bloodstream.</a:t>
            </a:r>
            <a:endParaRPr lang="en-US" sz="2100">
              <a:latin typeface="Times" charset="0"/>
            </a:endParaRPr>
          </a:p>
        </p:txBody>
      </p:sp>
      <p:sp>
        <p:nvSpPr>
          <p:cNvPr id="105481" name="Oval 9"/>
          <p:cNvSpPr>
            <a:spLocks noChangeArrowheads="1"/>
          </p:cNvSpPr>
          <p:nvPr/>
        </p:nvSpPr>
        <p:spPr bwMode="auto">
          <a:xfrm>
            <a:off x="1773238" y="3357563"/>
            <a:ext cx="161925" cy="1603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1</a:t>
            </a:r>
          </a:p>
        </p:txBody>
      </p:sp>
      <p:sp>
        <p:nvSpPr>
          <p:cNvPr id="105482" name="Oval 10"/>
          <p:cNvSpPr>
            <a:spLocks noChangeArrowheads="1"/>
          </p:cNvSpPr>
          <p:nvPr/>
        </p:nvSpPr>
        <p:spPr bwMode="auto">
          <a:xfrm>
            <a:off x="2459038" y="4924425"/>
            <a:ext cx="161925" cy="1603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2</a:t>
            </a:r>
          </a:p>
        </p:txBody>
      </p:sp>
      <p:sp>
        <p:nvSpPr>
          <p:cNvPr id="105483" name="Oval 11"/>
          <p:cNvSpPr>
            <a:spLocks noChangeArrowheads="1"/>
          </p:cNvSpPr>
          <p:nvPr/>
        </p:nvSpPr>
        <p:spPr bwMode="auto">
          <a:xfrm>
            <a:off x="5294313" y="5214938"/>
            <a:ext cx="161925" cy="16033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0696" tIns="40348" rIns="80696" bIns="40348" anchor="ctr"/>
          <a:lstStyle/>
          <a:p>
            <a:pPr algn="ctr" defTabSz="806450" eaLnBrk="0" hangingPunct="0"/>
            <a:r>
              <a:rPr lang="en-US" sz="1100" b="1"/>
              <a:t>3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Digestion in the Small Intestine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chyme enters the duodenum: </a:t>
            </a:r>
          </a:p>
          <a:p>
            <a:pPr lvl="1"/>
            <a:endParaRPr lang="en-US"/>
          </a:p>
          <a:p>
            <a:pPr lvl="1"/>
            <a:r>
              <a:rPr lang="en-US"/>
              <a:t>Carbohydrates and proteins are only partially digested</a:t>
            </a:r>
          </a:p>
          <a:p>
            <a:pPr lvl="1"/>
            <a:endParaRPr lang="en-US"/>
          </a:p>
          <a:p>
            <a:pPr lvl="1"/>
            <a:r>
              <a:rPr lang="en-US"/>
              <a:t> 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Digestion in the Small Intestine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Digestion continues in the small intestine</a:t>
            </a:r>
          </a:p>
          <a:p>
            <a:pPr lvl="1"/>
            <a:r>
              <a:rPr lang="en-US"/>
              <a:t>Chyme is ____________________________ into the duodenum </a:t>
            </a:r>
          </a:p>
          <a:p>
            <a:pPr lvl="1"/>
            <a:r>
              <a:rPr lang="en-US"/>
              <a:t>Because it is hypertonic and has low pH, _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Virtually ____________________________________ takes place in the small intestine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Gastric Phase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800"/>
              <a:t>Excitatory events include:</a:t>
            </a:r>
          </a:p>
          <a:p>
            <a:pPr lvl="1"/>
            <a:r>
              <a:rPr lang="en-US" sz="2400"/>
              <a:t> 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Activation of stretch receptors  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Activation of ____________________________ by peptides, caffeine, and rising pH </a:t>
            </a:r>
          </a:p>
          <a:p>
            <a:pPr lvl="1"/>
            <a:endParaRPr lang="en-US" sz="2400"/>
          </a:p>
          <a:p>
            <a:pPr lvl="1"/>
            <a:r>
              <a:rPr lang="en-US" sz="2400"/>
              <a:t>Release of ____________________________ to the blood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Gastric Phase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Inhibitory events include:</a:t>
            </a:r>
          </a:p>
          <a:p>
            <a:pPr lvl="1"/>
            <a:endParaRPr lang="en-US"/>
          </a:p>
          <a:p>
            <a:pPr lvl="1"/>
            <a:r>
              <a:rPr lang="en-US"/>
              <a:t>A pH _</a:t>
            </a:r>
          </a:p>
          <a:p>
            <a:pPr lvl="1"/>
            <a:endParaRPr lang="en-US"/>
          </a:p>
          <a:p>
            <a:pPr lvl="1"/>
            <a:r>
              <a:rPr lang="en-US"/>
              <a:t>____________________________________ that overrides the parasympathetic division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Intestinal Phase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143000"/>
            <a:ext cx="8270875" cy="541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Excitatory phase </a:t>
            </a:r>
          </a:p>
          <a:p>
            <a:pPr lvl="1">
              <a:lnSpc>
                <a:spcPct val="90000"/>
              </a:lnSpc>
            </a:pPr>
            <a:r>
              <a:rPr lang="en-US"/>
              <a:t>low pH; partially digested food enters the duodenum and _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Inhibitory phase </a:t>
            </a:r>
          </a:p>
          <a:p>
            <a:pPr lvl="1">
              <a:lnSpc>
                <a:spcPct val="90000"/>
              </a:lnSpc>
            </a:pPr>
            <a:r>
              <a:rPr lang="en-US"/>
              <a:t>distension of duodenum, __________________________________, acidic, or hypertonic chyme, and/or irritants in the duodenum</a:t>
            </a:r>
          </a:p>
          <a:p>
            <a:pPr lvl="1">
              <a:lnSpc>
                <a:spcPct val="90000"/>
              </a:lnSpc>
            </a:pPr>
            <a:r>
              <a:rPr lang="en-US"/>
              <a:t>Closes the _</a:t>
            </a:r>
          </a:p>
          <a:p>
            <a:pPr lvl="1">
              <a:lnSpc>
                <a:spcPct val="90000"/>
              </a:lnSpc>
            </a:pPr>
            <a:r>
              <a:rPr lang="en-US"/>
              <a:t>Releases hormones that _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Regulation and Mechanism of HCl Secretion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HCl secretion is stimulated by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 </a:t>
            </a:r>
          </a:p>
          <a:p>
            <a:pPr lvl="1"/>
            <a:r>
              <a:rPr lang="en-US"/>
              <a:t>_______________________________ through second-messenger systems</a:t>
            </a:r>
          </a:p>
          <a:p>
            <a:endParaRPr lang="en-US"/>
          </a:p>
          <a:p>
            <a:r>
              <a:rPr lang="en-US"/>
              <a:t>Antihistamines block H</a:t>
            </a:r>
            <a:r>
              <a:rPr lang="en-US" baseline="-25000"/>
              <a:t>2</a:t>
            </a:r>
            <a:r>
              <a:rPr lang="en-US"/>
              <a:t> receptors and _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Response of the Stomach to Filling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Reflex-mediated events include: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as food travels in the esophagus, stomach muscles relax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the stomach dilates in response to gastric filling</a:t>
            </a:r>
          </a:p>
          <a:p>
            <a:pPr>
              <a:lnSpc>
                <a:spcPct val="90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Plasticity 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000000"/>
                </a:solidFill>
              </a:rPr>
              <a:t> the ability to be _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Gastric Contractile Activity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>
                <a:solidFill>
                  <a:srgbClr val="000000"/>
                </a:solidFill>
              </a:rPr>
              <a:t>Most vigorous peristalsis and mixing occurs near the pylorus</a:t>
            </a:r>
          </a:p>
          <a:p>
            <a:pPr>
              <a:lnSpc>
                <a:spcPct val="85000"/>
              </a:lnSpc>
            </a:pPr>
            <a:endParaRPr lang="en-US">
              <a:solidFill>
                <a:srgbClr val="0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>
                <a:solidFill>
                  <a:srgbClr val="000000"/>
                </a:solidFill>
              </a:rPr>
              <a:t>Chyme is either:</a:t>
            </a:r>
          </a:p>
          <a:p>
            <a:pPr lvl="1">
              <a:lnSpc>
                <a:spcPct val="85000"/>
              </a:lnSpc>
            </a:pPr>
            <a:r>
              <a:rPr lang="en-US">
                <a:solidFill>
                  <a:srgbClr val="000000"/>
                </a:solidFill>
              </a:rPr>
              <a:t>Delivered in _ 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/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or</a:t>
            </a:r>
          </a:p>
          <a:p>
            <a:pPr lvl="1">
              <a:lnSpc>
                <a:spcPct val="85000"/>
              </a:lnSpc>
            </a:pPr>
            <a:endParaRPr lang="en-US">
              <a:solidFill>
                <a:srgbClr val="000000"/>
              </a:solidFill>
            </a:endParaRPr>
          </a:p>
          <a:p>
            <a:pPr lvl="1">
              <a:lnSpc>
                <a:spcPct val="85000"/>
              </a:lnSpc>
            </a:pPr>
            <a:r>
              <a:rPr lang="en-US">
                <a:solidFill>
                  <a:srgbClr val="000000"/>
                </a:solidFill>
              </a:rPr>
              <a:t>Forced ________________________________ for further mixing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995</Words>
  <Application>Microsoft Office PowerPoint</Application>
  <PresentationFormat>On-screen Show (4:3)</PresentationFormat>
  <Paragraphs>293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Digestion in the Stomach</vt:lpstr>
      <vt:lpstr>Regulation of Gastric Secretion</vt:lpstr>
      <vt:lpstr>Cephalic Phase</vt:lpstr>
      <vt:lpstr>Gastric Phase</vt:lpstr>
      <vt:lpstr>Gastric Phase</vt:lpstr>
      <vt:lpstr>Intestinal Phase</vt:lpstr>
      <vt:lpstr>Regulation and Mechanism of HCl Secretion</vt:lpstr>
      <vt:lpstr>Response of the Stomach to Filling</vt:lpstr>
      <vt:lpstr>Gastric Contractile Activity</vt:lpstr>
      <vt:lpstr>Regulation of Gastric Emptying</vt:lpstr>
      <vt:lpstr>Regulation of Gastric Emptying</vt:lpstr>
      <vt:lpstr>Small Intestine: Gross Anatomy</vt:lpstr>
      <vt:lpstr>Small Intestine: Gross Anatomy</vt:lpstr>
      <vt:lpstr>Small Intestine: Microscopic Anatomy</vt:lpstr>
      <vt:lpstr>Small Intestine: Histology of the Wall</vt:lpstr>
      <vt:lpstr>Intestinal Juice</vt:lpstr>
      <vt:lpstr>Liver</vt:lpstr>
      <vt:lpstr>Liver: Associated Structures</vt:lpstr>
      <vt:lpstr>Liver: Associated Structures</vt:lpstr>
      <vt:lpstr>Composition of Bile</vt:lpstr>
      <vt:lpstr>Bile</vt:lpstr>
      <vt:lpstr>The Gallbladder</vt:lpstr>
      <vt:lpstr>Regulation of Bile Release</vt:lpstr>
      <vt:lpstr>Regulation of Bile Release</vt:lpstr>
      <vt:lpstr>Slide 25</vt:lpstr>
      <vt:lpstr>Pancreas</vt:lpstr>
      <vt:lpstr>Pancreas</vt:lpstr>
      <vt:lpstr>Composition and Function of Pancreatic Juice</vt:lpstr>
      <vt:lpstr>Composition and Function of Pancreatic Juice</vt:lpstr>
      <vt:lpstr>Regulation of Pancreatic Secretion</vt:lpstr>
      <vt:lpstr>Regulation of Pancreatic Secretion</vt:lpstr>
      <vt:lpstr>Digestion in the Small Intestine</vt:lpstr>
      <vt:lpstr>Digestion in the Small Intestine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 in the Stomach</dc:title>
  <dc:creator>bawargo</dc:creator>
  <cp:lastModifiedBy>bawargo</cp:lastModifiedBy>
  <cp:revision>1</cp:revision>
  <dcterms:created xsi:type="dcterms:W3CDTF">2009-03-25T16:28:20Z</dcterms:created>
  <dcterms:modified xsi:type="dcterms:W3CDTF">2009-03-25T16:29:24Z</dcterms:modified>
</cp:coreProperties>
</file>