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8720-0EFF-4C5E-A577-3EC46257AA7D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8E2F-C6AF-44AA-A013-5A76110E3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Motility in the Small Intestine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The most common motion of the small intestine is _</a:t>
            </a:r>
          </a:p>
          <a:p>
            <a:pPr lvl="1">
              <a:lnSpc>
                <a:spcPct val="85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It is initiated by _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(Cajal cells)</a:t>
            </a:r>
          </a:p>
          <a:p>
            <a:pPr lvl="1">
              <a:lnSpc>
                <a:spcPct val="85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Moves contents steadily toward the _</a:t>
            </a: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Large Intestine: Microscopic Anatomy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Anal canal mucosa is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Anal sinuses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Superficial venous plexuses are associated with the anal canal</a:t>
            </a:r>
          </a:p>
          <a:p>
            <a:r>
              <a:rPr lang="en-US">
                <a:solidFill>
                  <a:srgbClr val="000000"/>
                </a:solidFill>
              </a:rPr>
              <a:t>Inflammation of these veins results in itchy varicosities called _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Bacterial Flora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18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_______________________ of the large intestine consist of:</a:t>
            </a:r>
          </a:p>
          <a:p>
            <a:pPr lvl="1">
              <a:lnSpc>
                <a:spcPct val="90000"/>
              </a:lnSpc>
            </a:pPr>
            <a:r>
              <a:rPr lang="en-US"/>
              <a:t>Bacteria surviving the small intestine that enter the cecum and </a:t>
            </a:r>
          </a:p>
          <a:p>
            <a:pPr lvl="1">
              <a:lnSpc>
                <a:spcPct val="90000"/>
              </a:lnSpc>
            </a:pPr>
            <a:r>
              <a:rPr lang="en-US"/>
              <a:t>Those entering via the anus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These bacteria: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Release irritating acids and _</a:t>
            </a:r>
          </a:p>
          <a:p>
            <a:pPr lvl="1">
              <a:lnSpc>
                <a:spcPct val="90000"/>
              </a:lnSpc>
            </a:pPr>
            <a:r>
              <a:rPr lang="en-US"/>
              <a:t>Synthesize ___________________________ and vitamin K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the Large Intestine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Other than digestion of enteric bacteria,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Vitamins, water, and electrolytes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Its major function is _________________________________ toward the anus</a:t>
            </a:r>
          </a:p>
          <a:p>
            <a:pPr>
              <a:lnSpc>
                <a:spcPct val="90000"/>
              </a:lnSpc>
            </a:pPr>
            <a:r>
              <a:rPr lang="en-US"/>
              <a:t>Though essential for comfort, the colon is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Motility of the Large Intestine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Slow segmenting movements that move the contents of the colon</a:t>
            </a:r>
          </a:p>
          <a:p>
            <a:pPr lvl="1"/>
            <a:r>
              <a:rPr lang="en-US"/>
              <a:t>contract as they are _</a:t>
            </a:r>
          </a:p>
          <a:p>
            <a:endParaRPr lang="en-US"/>
          </a:p>
          <a:p>
            <a:r>
              <a:rPr lang="en-US"/>
              <a:t>Presence of _</a:t>
            </a:r>
          </a:p>
          <a:p>
            <a:pPr lvl="1"/>
            <a:r>
              <a:rPr lang="en-US"/>
              <a:t>Activates the _</a:t>
            </a:r>
          </a:p>
          <a:p>
            <a:pPr lvl="1"/>
            <a:r>
              <a:rPr lang="en-US"/>
              <a:t>Initiates peristalsis that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Defecation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_____________________ of rectal walls caused by feces:</a:t>
            </a:r>
          </a:p>
          <a:p>
            <a:pPr lvl="1"/>
            <a:r>
              <a:rPr lang="en-US" sz="2400"/>
              <a:t>_____________________________ of the rectal walls</a:t>
            </a:r>
          </a:p>
          <a:p>
            <a:pPr lvl="1"/>
            <a:r>
              <a:rPr lang="en-US" sz="2400"/>
              <a:t>Relaxes the ________________ anal sphincter</a:t>
            </a:r>
          </a:p>
          <a:p>
            <a:endParaRPr lang="en-US" sz="2800"/>
          </a:p>
          <a:p>
            <a:r>
              <a:rPr lang="en-US" sz="2800"/>
              <a:t>Voluntary signals stimulate relaxation of the external anal sphincter and defecation occurs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Digestion: Carbohydrates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Absorption: </a:t>
            </a:r>
          </a:p>
          <a:p>
            <a:pPr lvl="1"/>
            <a:r>
              <a:rPr lang="en-US"/>
              <a:t>Enter the _</a:t>
            </a:r>
          </a:p>
          <a:p>
            <a:pPr lvl="1"/>
            <a:r>
              <a:rPr lang="en-US"/>
              <a:t>Transported to the ____________via the _______________________________</a:t>
            </a:r>
          </a:p>
          <a:p>
            <a:r>
              <a:rPr lang="en-US"/>
              <a:t>Enzymes used:  </a:t>
            </a:r>
          </a:p>
          <a:p>
            <a:pPr lvl="1"/>
            <a:r>
              <a:rPr lang="en-US"/>
              <a:t>_______________________ amylase, </a:t>
            </a:r>
          </a:p>
          <a:p>
            <a:pPr lvl="1"/>
            <a:r>
              <a:rPr lang="en-US"/>
              <a:t>_______________________ amylase, </a:t>
            </a:r>
          </a:p>
          <a:p>
            <a:pPr lvl="1"/>
            <a:r>
              <a:rPr lang="en-US"/>
              <a:t> 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Digestion: Proteins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Absorption: similar to carbohydrates</a:t>
            </a:r>
          </a:p>
          <a:p>
            <a:pPr>
              <a:lnSpc>
                <a:spcPct val="90000"/>
              </a:lnSpc>
            </a:pPr>
            <a:r>
              <a:rPr lang="en-US"/>
              <a:t>Enzymes in the stomach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Enzymes in the _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 – trypsin, chymotrypsin, and carboxypeptidase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 – aminopeptidases, carboxypeptidases, and dipeptidases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Digestion: Fats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Absorption: Diffusion into intestinal cells where they: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Enter __________________________ and are transported to systemic circulation _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Digestion: Fats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Glycerol and short chain fatty acids are: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Absorbed into the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Transported via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Enzymes/chemicals used: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bile salts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Chemical Digestion: Nucleic Acids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Absorption:  ______________________ via membrane carriers</a:t>
            </a:r>
          </a:p>
          <a:p>
            <a:r>
              <a:rPr lang="en-US"/>
              <a:t>Absorbed in villi </a:t>
            </a:r>
          </a:p>
          <a:p>
            <a:r>
              <a:rPr lang="en-US"/>
              <a:t>transported to liver via hepatic portal vein</a:t>
            </a:r>
          </a:p>
          <a:p>
            <a:r>
              <a:rPr lang="en-US"/>
              <a:t>Enzymes used:  </a:t>
            </a:r>
          </a:p>
          <a:p>
            <a:pPr lvl="1"/>
            <a:r>
              <a:rPr lang="en-US"/>
              <a:t>pancreatic ribonucleases and deoxyribonuclease in the small intestines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Motility in the Small Intestine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After nutrients have been absorbed:</a:t>
            </a:r>
          </a:p>
          <a:p>
            <a:pPr lvl="1">
              <a:lnSpc>
                <a:spcPct val="85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Peristalsis begins with each wave starting distal to the previous </a:t>
            </a:r>
          </a:p>
          <a:p>
            <a:pPr lvl="1">
              <a:lnSpc>
                <a:spcPct val="85000"/>
              </a:lnSpc>
            </a:pPr>
            <a:endParaRPr lang="en-US"/>
          </a:p>
          <a:p>
            <a:pPr lvl="1">
              <a:lnSpc>
                <a:spcPct val="85000"/>
              </a:lnSpc>
            </a:pPr>
            <a:r>
              <a:rPr lang="en-US"/>
              <a:t>Meal remnants, bacteria, mucosal cells, and debris are _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Malabsorption of Nutrients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Results from anything that </a:t>
            </a:r>
          </a:p>
          <a:p>
            <a:pPr lvl="1"/>
            <a:r>
              <a:rPr lang="en-US"/>
              <a:t>interferes with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______________________________ the intestinal mucosa (e.g., bacterial infection)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Malabsorption of Nutrients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Gluten enteropathy _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 damages the intestinal villi </a:t>
            </a:r>
          </a:p>
          <a:p>
            <a:pPr lvl="1"/>
            <a:r>
              <a:rPr lang="en-US"/>
              <a:t>reduces the _</a:t>
            </a:r>
          </a:p>
          <a:p>
            <a:pPr lvl="1"/>
            <a:endParaRPr lang="en-US"/>
          </a:p>
          <a:p>
            <a:r>
              <a:rPr lang="en-US"/>
              <a:t>Treated by eliminating gluten from the diet (all grains but rice and corn)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Cancer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Stomach and colon cancers _________________________________ or symptoms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Metastasized _____________________ frequently cause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Prevention is by regular dental and medical examinations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_____________________________ is the 2nd largest cause of cancer deaths in males </a:t>
            </a:r>
          </a:p>
          <a:p>
            <a:pPr lvl="1">
              <a:lnSpc>
                <a:spcPct val="90000"/>
              </a:lnSpc>
            </a:pPr>
            <a:r>
              <a:rPr lang="en-US"/>
              <a:t>(__________________________ is 1st)</a:t>
            </a:r>
          </a:p>
          <a:p>
            <a:pPr>
              <a:lnSpc>
                <a:spcPct val="90000"/>
              </a:lnSpc>
            </a:pPr>
            <a:r>
              <a:rPr lang="en-US"/>
              <a:t>Forms from benign mucosal tumors </a:t>
            </a:r>
          </a:p>
          <a:p>
            <a:pPr lvl="1">
              <a:lnSpc>
                <a:spcPct val="90000"/>
              </a:lnSpc>
            </a:pPr>
            <a:r>
              <a:rPr lang="en-US"/>
              <a:t>   </a:t>
            </a:r>
          </a:p>
          <a:p>
            <a:pPr lvl="1">
              <a:lnSpc>
                <a:spcPct val="90000"/>
              </a:lnSpc>
            </a:pPr>
            <a:r>
              <a:rPr lang="en-US"/>
              <a:t>formation increases with age</a:t>
            </a:r>
          </a:p>
          <a:p>
            <a:pPr>
              <a:lnSpc>
                <a:spcPct val="90000"/>
              </a:lnSpc>
            </a:pPr>
            <a:r>
              <a:rPr lang="en-US"/>
              <a:t>Regular colon examination should be done for _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Kidney Functions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Filter 200 liters ________________ daily, allowing toxins, metabolic wastes, and excess ions to leave the body in urine</a:t>
            </a:r>
          </a:p>
          <a:p>
            <a:pPr>
              <a:lnSpc>
                <a:spcPct val="90000"/>
              </a:lnSpc>
            </a:pPr>
            <a:r>
              <a:rPr lang="en-US"/>
              <a:t>_____________________________ and chemical makeup of the blood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Maintain the _____________________ between water and salts, and acids and bases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Renal Functions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____________________________ during prolonged fasting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Production of __________________ to help ____________________________ and ______________________________ to stimulate _______________ production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Activation of vitamin D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Urinary System Organs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provides a temporary storage reservoir for urine</a:t>
            </a:r>
          </a:p>
          <a:p>
            <a:r>
              <a:rPr lang="en-US"/>
              <a:t>Paired ureters </a:t>
            </a:r>
          </a:p>
          <a:p>
            <a:pPr lvl="1"/>
            <a:r>
              <a:rPr lang="en-US"/>
              <a:t>transport urine from _</a:t>
            </a:r>
          </a:p>
          <a:p>
            <a:endParaRPr lang="en-US"/>
          </a:p>
          <a:p>
            <a:r>
              <a:rPr lang="en-US"/>
              <a:t>Urethra </a:t>
            </a:r>
          </a:p>
          <a:p>
            <a:pPr lvl="1"/>
            <a:r>
              <a:rPr lang="en-US"/>
              <a:t>transports urine from the _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25.1a</a:t>
            </a:r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0"/>
            <a:ext cx="7010400" cy="68707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Layers of Tissue Supporting the Kidney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fibrous capsule that prevents kidney infection</a:t>
            </a:r>
          </a:p>
          <a:p>
            <a:endParaRPr lang="en-US" sz="2800">
              <a:solidFill>
                <a:srgbClr val="000000"/>
              </a:solidFill>
            </a:endParaRPr>
          </a:p>
          <a:p>
            <a:r>
              <a:rPr lang="en-US" sz="2800">
                <a:solidFill>
                  <a:srgbClr val="000000"/>
                </a:solidFill>
              </a:rPr>
              <a:t>Adipose capsule 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_______________________ that cushions the kidney and helps _________________ to the body wall</a:t>
            </a:r>
          </a:p>
          <a:p>
            <a:endParaRPr lang="en-US" sz="2800"/>
          </a:p>
          <a:p>
            <a:r>
              <a:rPr lang="en-US" sz="2800"/>
              <a:t>Renal fascia </a:t>
            </a:r>
          </a:p>
          <a:p>
            <a:pPr lvl="1"/>
            <a:r>
              <a:rPr lang="en-US" sz="2400"/>
              <a:t>outer layer of ________________________________ that anchors the kidney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Anatomy (Frontal Section)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light colored, __________________________ superficial region</a:t>
            </a:r>
          </a:p>
          <a:p>
            <a:pPr>
              <a:lnSpc>
                <a:spcPct val="90000"/>
              </a:lnSpc>
            </a:pPr>
            <a:r>
              <a:rPr lang="en-US" sz="2800"/>
              <a:t>Medulla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exhibits cone-shaped _________________________ separated by columns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medullary pyramid and its surrounding capsule constitute a lobe</a:t>
            </a:r>
          </a:p>
          <a:p>
            <a:pPr>
              <a:lnSpc>
                <a:spcPct val="90000"/>
              </a:lnSpc>
            </a:pP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flat funnel shaped tube lateral to the hilus within the renal sinus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Motility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 enteric neurons of the GI tract coordinate intestinal motility</a:t>
            </a:r>
          </a:p>
          <a:p>
            <a:r>
              <a:rPr lang="en-US"/>
              <a:t>_________________________________ cause:</a:t>
            </a:r>
          </a:p>
          <a:p>
            <a:pPr lvl="1"/>
            <a:r>
              <a:rPr lang="en-US"/>
              <a:t>Contraction and shortening of the _</a:t>
            </a:r>
          </a:p>
          <a:p>
            <a:pPr lvl="1"/>
            <a:endParaRPr lang="en-US"/>
          </a:p>
          <a:p>
            <a:pPr lvl="1"/>
            <a:r>
              <a:rPr lang="en-US"/>
              <a:t>Shortening of _</a:t>
            </a:r>
          </a:p>
          <a:p>
            <a:pPr lvl="1"/>
            <a:r>
              <a:rPr lang="en-US"/>
              <a:t>Distension of the intestine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Anatomy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calyces</a:t>
            </a:r>
          </a:p>
          <a:p>
            <a:pPr lvl="1"/>
            <a:r>
              <a:rPr lang="en-US"/>
              <a:t>large ______________________________ of the renal pelvis</a:t>
            </a:r>
          </a:p>
          <a:p>
            <a:pPr lvl="1"/>
            <a:r>
              <a:rPr lang="en-US"/>
              <a:t>_____________________________ draining from papillae </a:t>
            </a:r>
          </a:p>
          <a:p>
            <a:pPr lvl="1"/>
            <a:r>
              <a:rPr lang="en-US"/>
              <a:t>Empty urine into the pelvis</a:t>
            </a:r>
          </a:p>
          <a:p>
            <a:endParaRPr lang="en-US"/>
          </a:p>
          <a:p>
            <a:r>
              <a:rPr lang="en-US"/>
              <a:t>Urine flows through the _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Motility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impulses relax the circular muscle</a:t>
            </a:r>
          </a:p>
          <a:p>
            <a:endParaRPr lang="en-US"/>
          </a:p>
          <a:p>
            <a:r>
              <a:rPr lang="en-US"/>
              <a:t>The  </a:t>
            </a:r>
          </a:p>
          <a:p>
            <a:pPr lvl="1"/>
            <a:endParaRPr lang="en-US"/>
          </a:p>
          <a:p>
            <a:pPr lvl="1"/>
            <a:r>
              <a:rPr lang="en-US"/>
              <a:t>Relax the _</a:t>
            </a:r>
          </a:p>
          <a:p>
            <a:pPr lvl="1"/>
            <a:endParaRPr lang="en-US"/>
          </a:p>
          <a:p>
            <a:pPr lvl="1"/>
            <a:r>
              <a:rPr lang="en-US"/>
              <a:t>Allow chyme to pass into the large intestine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Intestine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 three unique features: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three bands of longitudinal smooth muscle in its muscularis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pocketlike sacs caused by the tone of the teniae coli</a:t>
            </a:r>
          </a:p>
          <a:p>
            <a:pPr lvl="1"/>
            <a:r>
              <a:rPr lang="en-US"/>
              <a:t>Epiploic appendages </a:t>
            </a:r>
          </a:p>
          <a:p>
            <a:pPr lvl="2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Intestine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Is subdivided into the 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 </a:t>
            </a:r>
          </a:p>
          <a:p>
            <a:r>
              <a:rPr lang="en-US" sz="2800"/>
              <a:t>The saclike cecum:</a:t>
            </a:r>
          </a:p>
          <a:p>
            <a:pPr lvl="1"/>
            <a:r>
              <a:rPr lang="en-US" sz="2400"/>
              <a:t>Lies below the ileocecal valve in the right iliac fossa</a:t>
            </a:r>
          </a:p>
          <a:p>
            <a:pPr lvl="1"/>
            <a:r>
              <a:rPr lang="en-US" sz="2400"/>
              <a:t>Contains a wormlike vermiform appendix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Has distinct regions:  ascending colon, hepatic flexure, transverse colon, splenic flexure, descending colon, and sigmoid colon</a:t>
            </a:r>
          </a:p>
          <a:p>
            <a:endParaRPr lang="en-US" sz="2800"/>
          </a:p>
          <a:p>
            <a:r>
              <a:rPr lang="en-US" sz="2800"/>
              <a:t>The _________________________ joins the _</a:t>
            </a:r>
          </a:p>
          <a:p>
            <a:endParaRPr lang="en-US" sz="2800"/>
          </a:p>
          <a:p>
            <a:r>
              <a:rPr lang="en-US" sz="2800"/>
              <a:t>The _____________________________ opens to the exterior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Sphincters of the Anus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270875" cy="4700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anus has ____________ sphincters: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 anal sphincter </a:t>
            </a:r>
          </a:p>
          <a:p>
            <a:pPr lvl="2">
              <a:lnSpc>
                <a:spcPct val="90000"/>
              </a:lnSpc>
            </a:pPr>
            <a:r>
              <a:rPr lang="en-US"/>
              <a:t>composed of _________________________ muscle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__________________ anal sphincter </a:t>
            </a:r>
          </a:p>
          <a:p>
            <a:pPr lvl="2">
              <a:lnSpc>
                <a:spcPct val="90000"/>
              </a:lnSpc>
            </a:pPr>
            <a:r>
              <a:rPr lang="en-US"/>
              <a:t>composed of _________________________ muscle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These sphincters are closed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Large Intestine: Microscopic Anatomy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Colon mucosa is _____________________________ epithelium except in the anal canal</a:t>
            </a:r>
          </a:p>
          <a:p>
            <a:endParaRPr lang="en-US"/>
          </a:p>
          <a:p>
            <a:r>
              <a:rPr lang="en-US"/>
              <a:t>Has numerous deep ________________ lined with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862</Words>
  <Application>Microsoft Office PowerPoint</Application>
  <PresentationFormat>On-screen Show (4:3)</PresentationFormat>
  <Paragraphs>205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Motility in the Small Intestine</vt:lpstr>
      <vt:lpstr>Motility in the Small Intestine</vt:lpstr>
      <vt:lpstr>Control of Motility</vt:lpstr>
      <vt:lpstr>Control of Motility</vt:lpstr>
      <vt:lpstr>Large Intestine</vt:lpstr>
      <vt:lpstr>Large Intestine</vt:lpstr>
      <vt:lpstr>Colon</vt:lpstr>
      <vt:lpstr>Sphincters of the Anus</vt:lpstr>
      <vt:lpstr>Large Intestine: Microscopic Anatomy</vt:lpstr>
      <vt:lpstr>Large Intestine: Microscopic Anatomy</vt:lpstr>
      <vt:lpstr>Bacterial Flora</vt:lpstr>
      <vt:lpstr>Functions of the Large Intestine</vt:lpstr>
      <vt:lpstr>Motility of the Large Intestine</vt:lpstr>
      <vt:lpstr>Defecation</vt:lpstr>
      <vt:lpstr>Chemical Digestion: Carbohydrates</vt:lpstr>
      <vt:lpstr>Chemical Digestion: Proteins</vt:lpstr>
      <vt:lpstr>Chemical Digestion: Fats</vt:lpstr>
      <vt:lpstr>Chemical Digestion: Fats</vt:lpstr>
      <vt:lpstr>Chemical Digestion: Nucleic Acids</vt:lpstr>
      <vt:lpstr>Malabsorption of Nutrients</vt:lpstr>
      <vt:lpstr>Malabsorption of Nutrients</vt:lpstr>
      <vt:lpstr>Cancer</vt:lpstr>
      <vt:lpstr>Cancer</vt:lpstr>
      <vt:lpstr>Kidney Functions</vt:lpstr>
      <vt:lpstr>Other Renal Functions</vt:lpstr>
      <vt:lpstr>Other Urinary System Organs</vt:lpstr>
      <vt:lpstr>Slide 27</vt:lpstr>
      <vt:lpstr>Layers of Tissue Supporting the Kidney</vt:lpstr>
      <vt:lpstr>Internal Anatomy (Frontal Section)</vt:lpstr>
      <vt:lpstr>Internal Anatomy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Motility in the Small Intestine</dc:title>
  <dc:creator>bawargo</dc:creator>
  <cp:lastModifiedBy>bawargo</cp:lastModifiedBy>
  <cp:revision>1</cp:revision>
  <dcterms:created xsi:type="dcterms:W3CDTF">2009-03-25T16:30:07Z</dcterms:created>
  <dcterms:modified xsi:type="dcterms:W3CDTF">2009-03-25T16:31:22Z</dcterms:modified>
</cp:coreProperties>
</file>