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A9CDA-5975-44E0-94EC-678813D57B01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7C4D5-5953-4143-911E-6BD1DF29A1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1A08E-E4B3-4779-9A14-D7C9C3CDF6A8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BFCFD-96E1-43A3-9C31-7E3E0BCF42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BFCFD-96E1-43A3-9C31-7E3E0BCF42A7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Five Material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Exam Five Material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90CFC-0CE8-41A2-8263-9584F75BC12A}" type="slidenum">
              <a:rPr lang="en-US"/>
              <a:pPr/>
              <a:t>3</a:t>
            </a:fld>
            <a:endParaRPr lang="en-US"/>
          </a:p>
        </p:txBody>
      </p:sp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3305-EC7D-4786-BA86-C70CA538BBE7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30A4-BF10-4258-9110-2A800BD31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3305-EC7D-4786-BA86-C70CA538BBE7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30A4-BF10-4258-9110-2A800BD31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3305-EC7D-4786-BA86-C70CA538BBE7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30A4-BF10-4258-9110-2A800BD31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3305-EC7D-4786-BA86-C70CA538BBE7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30A4-BF10-4258-9110-2A800BD31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3305-EC7D-4786-BA86-C70CA538BBE7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30A4-BF10-4258-9110-2A800BD31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3305-EC7D-4786-BA86-C70CA538BBE7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30A4-BF10-4258-9110-2A800BD31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3305-EC7D-4786-BA86-C70CA538BBE7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30A4-BF10-4258-9110-2A800BD31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3305-EC7D-4786-BA86-C70CA538BBE7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30A4-BF10-4258-9110-2A800BD31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3305-EC7D-4786-BA86-C70CA538BBE7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30A4-BF10-4258-9110-2A800BD31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3305-EC7D-4786-BA86-C70CA538BBE7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30A4-BF10-4258-9110-2A800BD31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3305-EC7D-4786-BA86-C70CA538BBE7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30A4-BF10-4258-9110-2A800BD31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C3305-EC7D-4786-BA86-C70CA538BBE7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530A4-BF10-4258-9110-2A800BD317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25.3b</a:t>
            </a:r>
          </a:p>
        </p:txBody>
      </p:sp>
      <p:pic>
        <p:nvPicPr>
          <p:cNvPr id="14233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0"/>
            <a:ext cx="7772400" cy="68230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Capillary Beds of the Nephron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Blood pressure in the glomerulus is high because:</a:t>
            </a:r>
          </a:p>
          <a:p>
            <a:pPr lvl="1"/>
            <a:r>
              <a:rPr lang="en-US"/>
              <a:t>Arterioles are high-resistance vessels</a:t>
            </a:r>
          </a:p>
          <a:p>
            <a:pPr lvl="1"/>
            <a:r>
              <a:rPr lang="en-US"/>
              <a:t>Afferent arterioles _____________________ than efferent arterioles</a:t>
            </a:r>
          </a:p>
          <a:p>
            <a:endParaRPr lang="en-US"/>
          </a:p>
          <a:p>
            <a:r>
              <a:rPr lang="en-US"/>
              <a:t>Fluids and solutes are forced out of the blood throughout the entire length of the glomerulus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Capillary Beds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Peritubular beds are _____________________, porous capillaries ____________________ that: </a:t>
            </a:r>
          </a:p>
          <a:p>
            <a:pPr lvl="1">
              <a:lnSpc>
                <a:spcPct val="90000"/>
              </a:lnSpc>
            </a:pPr>
            <a:r>
              <a:rPr lang="en-US"/>
              <a:t>Arise from efferent arterioles</a:t>
            </a:r>
          </a:p>
          <a:p>
            <a:pPr lvl="1">
              <a:lnSpc>
                <a:spcPct val="90000"/>
              </a:lnSpc>
            </a:pPr>
            <a:r>
              <a:rPr lang="en-US"/>
              <a:t>Cling to adjacent renal tubules</a:t>
            </a:r>
          </a:p>
          <a:p>
            <a:pPr lvl="1">
              <a:lnSpc>
                <a:spcPct val="90000"/>
              </a:lnSpc>
            </a:pPr>
            <a:r>
              <a:rPr lang="en-US"/>
              <a:t>Empty into the renal venous system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Vasa recta </a:t>
            </a:r>
          </a:p>
          <a:p>
            <a:pPr lvl="1">
              <a:lnSpc>
                <a:spcPct val="90000"/>
              </a:lnSpc>
            </a:pPr>
            <a:r>
              <a:rPr lang="en-US"/>
              <a:t>long, straight _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Juxtaglomerular Apparatus (JGA)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/>
              <a:t>Where the distal tubule lies against the afferent (sometimes efferent) arteriole</a:t>
            </a:r>
          </a:p>
          <a:p>
            <a:r>
              <a:rPr lang="en-US"/>
              <a:t>Arteriole walls have juxtaglomerular (JG) cells</a:t>
            </a:r>
          </a:p>
          <a:p>
            <a:pPr lvl="1"/>
            <a:r>
              <a:rPr lang="en-US"/>
              <a:t>Enlarged, _ </a:t>
            </a:r>
          </a:p>
          <a:p>
            <a:pPr lvl="1"/>
            <a:endParaRPr lang="en-US"/>
          </a:p>
          <a:p>
            <a:pPr lvl="1"/>
            <a:r>
              <a:rPr lang="en-US"/>
              <a:t>Have _</a:t>
            </a:r>
          </a:p>
          <a:p>
            <a:pPr lvl="1"/>
            <a:endParaRPr lang="en-US"/>
          </a:p>
          <a:p>
            <a:pPr lvl="1"/>
            <a:r>
              <a:rPr lang="en-US"/>
              <a:t>Act as _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Juxtaglomerular Apparatus (JGA)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Tall, closely packed distal tubule cells </a:t>
            </a:r>
          </a:p>
          <a:p>
            <a:pPr lvl="1">
              <a:lnSpc>
                <a:spcPct val="90000"/>
              </a:lnSpc>
            </a:pPr>
            <a:r>
              <a:rPr lang="en-US"/>
              <a:t>Lie adjacent to _</a:t>
            </a:r>
          </a:p>
          <a:p>
            <a:pPr lvl="1">
              <a:lnSpc>
                <a:spcPct val="90000"/>
              </a:lnSpc>
            </a:pPr>
            <a:r>
              <a:rPr lang="en-US"/>
              <a:t>Function as chemoreceptors or osmoreceptors</a:t>
            </a:r>
          </a:p>
          <a:p>
            <a:pPr>
              <a:lnSpc>
                <a:spcPct val="90000"/>
              </a:lnSpc>
            </a:pPr>
            <a:r>
              <a:rPr lang="en-US"/>
              <a:t>Mesanglial cells: </a:t>
            </a:r>
          </a:p>
          <a:p>
            <a:pPr lvl="1">
              <a:lnSpc>
                <a:spcPct val="90000"/>
              </a:lnSpc>
            </a:pPr>
            <a:r>
              <a:rPr lang="en-US"/>
              <a:t>Have ______________________________ properties</a:t>
            </a:r>
          </a:p>
          <a:p>
            <a:pPr lvl="1">
              <a:lnSpc>
                <a:spcPct val="90000"/>
              </a:lnSpc>
            </a:pPr>
            <a:r>
              <a:rPr lang="en-US"/>
              <a:t>Influence capillary _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Juxtaglomerular</a:t>
            </a:r>
            <a:r>
              <a:rPr lang="en-US" dirty="0"/>
              <a:t> Apparatus (JGA)</a:t>
            </a: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25.6</a:t>
            </a:r>
          </a:p>
        </p:txBody>
      </p:sp>
      <p:pic>
        <p:nvPicPr>
          <p:cNvPr id="15770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3225" y="852488"/>
            <a:ext cx="8362950" cy="540543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Mechanisms of Urine Formation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kidneys filter the body’s _</a:t>
            </a:r>
          </a:p>
          <a:p>
            <a:endParaRPr lang="en-US"/>
          </a:p>
          <a:p>
            <a:r>
              <a:rPr lang="en-US"/>
              <a:t>The filtrate:</a:t>
            </a:r>
          </a:p>
          <a:p>
            <a:pPr lvl="1"/>
            <a:r>
              <a:rPr lang="en-US"/>
              <a:t>Contains all plasma components _</a:t>
            </a:r>
          </a:p>
          <a:p>
            <a:pPr lvl="1"/>
            <a:r>
              <a:rPr lang="en-US"/>
              <a:t>Loses water, nutrients, and essential ions to become urine</a:t>
            </a:r>
          </a:p>
          <a:p>
            <a:r>
              <a:rPr lang="en-US"/>
              <a:t>The urine contains _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02038" y="808038"/>
            <a:ext cx="5180012" cy="5470525"/>
          </a:xfrm>
          <a:prstGeom prst="rect">
            <a:avLst/>
          </a:prstGeom>
          <a:noFill/>
        </p:spPr>
      </p:pic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/>
              <a:t>Mechanisms of Urine Formation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96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Urine formation and adjustment of blood composition involves three major processes 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25.8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Glomerular Filtration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524000"/>
            <a:ext cx="8270875" cy="4937125"/>
          </a:xfrm>
        </p:spPr>
        <p:txBody>
          <a:bodyPr/>
          <a:lstStyle/>
          <a:p>
            <a:r>
              <a:rPr lang="en-US"/>
              <a:t>The _________________________ is more efficient than other capillary beds because:</a:t>
            </a:r>
          </a:p>
          <a:p>
            <a:pPr lvl="1"/>
            <a:r>
              <a:rPr lang="en-US"/>
              <a:t>Its filtration membrane is _</a:t>
            </a:r>
          </a:p>
          <a:p>
            <a:pPr lvl="1"/>
            <a:endParaRPr lang="en-US"/>
          </a:p>
          <a:p>
            <a:pPr lvl="1"/>
            <a:r>
              <a:rPr lang="en-US"/>
              <a:t>Glomerular _ </a:t>
            </a:r>
          </a:p>
          <a:p>
            <a:pPr lvl="1"/>
            <a:endParaRPr lang="en-US"/>
          </a:p>
          <a:p>
            <a:pPr lvl="1"/>
            <a:r>
              <a:rPr lang="en-US"/>
              <a:t>It has a higher _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Glomerular Filtration Rate (GFR)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total amount of filtrate formed per minute by the kidneys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Factors governing filtration rate at the capillary bed are: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Total _________________________ available for filtration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Filtration membrane _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Glomerular Filtration Rate (GFR)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GFR is ___________________________ to the NFP</a:t>
            </a:r>
          </a:p>
          <a:p>
            <a:endParaRPr lang="en-US"/>
          </a:p>
          <a:p>
            <a:r>
              <a:rPr lang="en-US"/>
              <a:t>Changes in GFR normally result from changes in _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Renal Vascular Pathway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25.3c</a:t>
            </a:r>
          </a:p>
        </p:txBody>
      </p:sp>
      <p:pic>
        <p:nvPicPr>
          <p:cNvPr id="14336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619375"/>
            <a:ext cx="9144000" cy="1612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of Glomerular Filtration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If the GFR is too high: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Needed substances _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If the GFR is too low: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____________________________________, including wastes that are normally disposed of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of Glomerular Filtration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Three mechanisms control the GFR  </a:t>
            </a:r>
          </a:p>
          <a:p>
            <a:pPr lvl="1"/>
            <a:endParaRPr lang="en-US"/>
          </a:p>
          <a:p>
            <a:pPr lvl="1"/>
            <a:r>
              <a:rPr lang="en-US"/>
              <a:t>Renal autoregulation _</a:t>
            </a:r>
          </a:p>
          <a:p>
            <a:pPr lvl="1"/>
            <a:endParaRPr lang="en-US"/>
          </a:p>
          <a:p>
            <a:pPr lvl="1"/>
            <a:r>
              <a:rPr lang="en-US"/>
              <a:t>Neural controls</a:t>
            </a:r>
          </a:p>
          <a:p>
            <a:pPr lvl="1"/>
            <a:endParaRPr lang="en-US"/>
          </a:p>
          <a:p>
            <a:pPr lvl="1"/>
            <a:r>
              <a:rPr lang="en-US"/>
              <a:t>Hormonal mechanism (the __________________________________ system)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Intrinsic Controls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Under normal conditions, renal autoregulation maintains a _____________________________ glomerular filtration rate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Extrinsic Controls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the _________________________ nervous system is at ________________:</a:t>
            </a:r>
          </a:p>
          <a:p>
            <a:pPr lvl="1"/>
            <a:endParaRPr lang="en-US"/>
          </a:p>
          <a:p>
            <a:pPr lvl="1"/>
            <a:r>
              <a:rPr lang="en-US"/>
              <a:t>Renal blood vessels are _</a:t>
            </a:r>
          </a:p>
          <a:p>
            <a:pPr lvl="1"/>
            <a:endParaRPr lang="en-US"/>
          </a:p>
          <a:p>
            <a:pPr lvl="1"/>
            <a:r>
              <a:rPr lang="en-US"/>
              <a:t>Autoregulation mechanisms prevail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Extrinsic Controls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r>
              <a:rPr lang="en-US"/>
              <a:t>Under stress:</a:t>
            </a:r>
          </a:p>
          <a:p>
            <a:pPr lvl="1"/>
            <a:r>
              <a:rPr lang="en-US"/>
              <a:t>_______________________ is released by the sympathetic nervous system</a:t>
            </a:r>
          </a:p>
          <a:p>
            <a:pPr lvl="1"/>
            <a:r>
              <a:rPr lang="en-US"/>
              <a:t>_______________________ is released by the _ </a:t>
            </a:r>
          </a:p>
          <a:p>
            <a:pPr lvl="1"/>
            <a:r>
              <a:rPr lang="en-US"/>
              <a:t>___________________________________ and filtration is inhibited  </a:t>
            </a:r>
          </a:p>
          <a:p>
            <a:r>
              <a:rPr lang="en-US"/>
              <a:t>The sympathetic nervous system also stimulates the renin-angiotensin mechanism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Renin-Angiotensin Mechanism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600200"/>
            <a:ext cx="8270875" cy="4860925"/>
          </a:xfrm>
        </p:spPr>
        <p:txBody>
          <a:bodyPr/>
          <a:lstStyle/>
          <a:p>
            <a:r>
              <a:rPr lang="en-US" sz="2800"/>
              <a:t>Is triggered when the JG cells release renin</a:t>
            </a:r>
          </a:p>
          <a:p>
            <a:r>
              <a:rPr lang="en-US" sz="2800"/>
              <a:t>Renin acts on ___________________________ to release _</a:t>
            </a:r>
          </a:p>
          <a:p>
            <a:r>
              <a:rPr lang="en-US" sz="2800"/>
              <a:t>Angiotensin I is converted to angiotensin_</a:t>
            </a:r>
          </a:p>
          <a:p>
            <a:r>
              <a:rPr lang="en-US" sz="2800"/>
              <a:t>Angiotensin II: </a:t>
            </a:r>
          </a:p>
          <a:p>
            <a:pPr lvl="1"/>
            <a:r>
              <a:rPr lang="en-US" sz="2400"/>
              <a:t>Causes mean _ </a:t>
            </a:r>
          </a:p>
          <a:p>
            <a:pPr lvl="1"/>
            <a:r>
              <a:rPr lang="en-US" sz="2400"/>
              <a:t>Stimulates the adrenal cortex to release _ </a:t>
            </a:r>
          </a:p>
          <a:p>
            <a:endParaRPr lang="en-US" sz="2800"/>
          </a:p>
          <a:p>
            <a:r>
              <a:rPr lang="en-US" sz="2800"/>
              <a:t>As a result, both systemic and glomerular hydrostatic pressure rise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Renin Release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600200"/>
            <a:ext cx="8270875" cy="4953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Renin release is triggered by: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___________________________ of the granular JG cells</a:t>
            </a:r>
          </a:p>
          <a:p>
            <a:pPr lvl="1"/>
            <a:endParaRPr lang="en-US">
              <a:solidFill>
                <a:srgbClr val="000000"/>
              </a:solidFill>
            </a:endParaRPr>
          </a:p>
          <a:p>
            <a:pPr lvl="1"/>
            <a:r>
              <a:rPr lang="en-US">
                <a:solidFill>
                  <a:srgbClr val="000000"/>
                </a:solidFill>
              </a:rPr>
              <a:t>Stimulation of the JG cells by _</a:t>
            </a:r>
          </a:p>
          <a:p>
            <a:pPr lvl="1"/>
            <a:endParaRPr lang="en-US">
              <a:solidFill>
                <a:srgbClr val="000000"/>
              </a:solidFill>
            </a:endParaRPr>
          </a:p>
          <a:p>
            <a:pPr lvl="1"/>
            <a:r>
              <a:rPr lang="en-US">
                <a:solidFill>
                  <a:srgbClr val="000000"/>
                </a:solidFill>
              </a:rPr>
              <a:t>Direct stimulation of the JG cells by _</a:t>
            </a:r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Angiotensin _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Nephron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________________________ are the structural and functional units that form urine, consisting of:</a:t>
            </a:r>
          </a:p>
          <a:p>
            <a:pPr lvl="1">
              <a:lnSpc>
                <a:spcPct val="90000"/>
              </a:lnSpc>
            </a:pPr>
            <a:r>
              <a:rPr lang="en-US"/>
              <a:t>Glomerulus</a:t>
            </a:r>
          </a:p>
          <a:p>
            <a:pPr lvl="2">
              <a:lnSpc>
                <a:spcPct val="90000"/>
              </a:lnSpc>
            </a:pPr>
            <a:r>
              <a:rPr lang="en-US"/>
              <a:t>a tuft of ________________________________ associated with a _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Glomerular (Bowman’s) capsule </a:t>
            </a:r>
          </a:p>
          <a:p>
            <a:pPr lvl="2">
              <a:lnSpc>
                <a:spcPct val="90000"/>
              </a:lnSpc>
            </a:pPr>
            <a:r>
              <a:rPr lang="en-US"/>
              <a:t>blind, ___________________________________ that completely surrounds the glomerulus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Nephron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3200"/>
              <a:t>Renal _</a:t>
            </a:r>
          </a:p>
          <a:p>
            <a:pPr lvl="2"/>
            <a:r>
              <a:rPr lang="en-US" sz="2800"/>
              <a:t>the glomerulus and its Bowman’s capsule</a:t>
            </a:r>
          </a:p>
          <a:p>
            <a:pPr lvl="1"/>
            <a:endParaRPr lang="en-US" sz="3200"/>
          </a:p>
          <a:p>
            <a:pPr lvl="1"/>
            <a:r>
              <a:rPr lang="en-US" sz="3200"/>
              <a:t>  </a:t>
            </a:r>
          </a:p>
          <a:p>
            <a:pPr lvl="2"/>
            <a:r>
              <a:rPr lang="en-US" sz="2800"/>
              <a:t>______________________ epithelium that allows solute-rich, _________________________________ to pass from the blood into the glomerular capsule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Renal Tubule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Proximal convoluted tubule (PCT) –</a:t>
            </a:r>
          </a:p>
          <a:p>
            <a:pPr lvl="1"/>
            <a:r>
              <a:rPr lang="en-US" sz="3200"/>
              <a:t>composed of cuboidal cells with numerous _</a:t>
            </a:r>
          </a:p>
          <a:p>
            <a:pPr lvl="1"/>
            <a:endParaRPr lang="en-US" sz="3200"/>
          </a:p>
          <a:p>
            <a:pPr lvl="1"/>
            <a:r>
              <a:rPr lang="en-US" sz="3200"/>
              <a:t>____________________________ and solutes from filtrate and secretes substances into it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Renal Tubule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 </a:t>
            </a:r>
          </a:p>
          <a:p>
            <a:pPr lvl="1"/>
            <a:r>
              <a:rPr lang="en-US"/>
              <a:t>a hairpin-shaped loop of the renal tubule</a:t>
            </a:r>
          </a:p>
          <a:p>
            <a:endParaRPr lang="en-US"/>
          </a:p>
          <a:p>
            <a:r>
              <a:rPr lang="en-US"/>
              <a:t>Distal convoluted tubule (DCT)</a:t>
            </a:r>
          </a:p>
          <a:p>
            <a:pPr lvl="1"/>
            <a:r>
              <a:rPr lang="en-US"/>
              <a:t>cuboidal cells without microvilli that _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Nephrons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 </a:t>
            </a:r>
          </a:p>
          <a:p>
            <a:pPr lvl="1"/>
            <a:r>
              <a:rPr lang="en-US"/>
              <a:t>85% of nephrons; located in the cortex</a:t>
            </a:r>
          </a:p>
          <a:p>
            <a:r>
              <a:rPr lang="en-US"/>
              <a:t>Juxtamedullary nephrons:</a:t>
            </a:r>
          </a:p>
          <a:p>
            <a:pPr lvl="1"/>
            <a:r>
              <a:rPr lang="en-US"/>
              <a:t>Are located at the cortex-medulla junction</a:t>
            </a:r>
          </a:p>
          <a:p>
            <a:pPr lvl="1"/>
            <a:r>
              <a:rPr lang="en-US"/>
              <a:t>Have loops of Henle that _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Are involved in the production of _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7620000" y="3962400"/>
            <a:ext cx="1066800" cy="2362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25.5a</a:t>
            </a:r>
          </a:p>
        </p:txBody>
      </p:sp>
      <p:pic>
        <p:nvPicPr>
          <p:cNvPr id="15155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294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Capillary Beds of the Nephron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Every nephron has _________ capillary beds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Each glomerulus is: </a:t>
            </a:r>
          </a:p>
          <a:p>
            <a:pPr lvl="1"/>
            <a:r>
              <a:rPr lang="en-US"/>
              <a:t>Fed by an _ </a:t>
            </a:r>
          </a:p>
          <a:p>
            <a:pPr lvl="1"/>
            <a:r>
              <a:rPr lang="en-US"/>
              <a:t>Drained by an _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661</Words>
  <Application>Microsoft Office PowerPoint</Application>
  <PresentationFormat>On-screen Show (4:3)</PresentationFormat>
  <Paragraphs>161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Renal Vascular Pathway</vt:lpstr>
      <vt:lpstr>The Nephron</vt:lpstr>
      <vt:lpstr>The Nephron</vt:lpstr>
      <vt:lpstr>Renal Tubule</vt:lpstr>
      <vt:lpstr>Renal Tubule</vt:lpstr>
      <vt:lpstr>Nephrons</vt:lpstr>
      <vt:lpstr>Slide 8</vt:lpstr>
      <vt:lpstr>Capillary Beds of the Nephron</vt:lpstr>
      <vt:lpstr>Capillary Beds of the Nephron</vt:lpstr>
      <vt:lpstr>Capillary Beds</vt:lpstr>
      <vt:lpstr>Juxtaglomerular Apparatus (JGA)</vt:lpstr>
      <vt:lpstr>Juxtaglomerular Apparatus (JGA)</vt:lpstr>
      <vt:lpstr>Juxtaglomerular Apparatus (JGA)</vt:lpstr>
      <vt:lpstr>Mechanisms of Urine Formation</vt:lpstr>
      <vt:lpstr>Mechanisms of Urine Formation</vt:lpstr>
      <vt:lpstr>Glomerular Filtration</vt:lpstr>
      <vt:lpstr>Glomerular Filtration Rate (GFR)</vt:lpstr>
      <vt:lpstr>Glomerular Filtration Rate (GFR)</vt:lpstr>
      <vt:lpstr>Regulation of Glomerular Filtration</vt:lpstr>
      <vt:lpstr>Regulation of Glomerular Filtration</vt:lpstr>
      <vt:lpstr>Intrinsic Controls</vt:lpstr>
      <vt:lpstr>Extrinsic Controls</vt:lpstr>
      <vt:lpstr>Extrinsic Controls</vt:lpstr>
      <vt:lpstr>Renin-Angiotensin Mechanism</vt:lpstr>
      <vt:lpstr>Renin Release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bawargo</dc:creator>
  <cp:lastModifiedBy>bawargo</cp:lastModifiedBy>
  <cp:revision>2</cp:revision>
  <dcterms:created xsi:type="dcterms:W3CDTF">2009-03-25T16:32:25Z</dcterms:created>
  <dcterms:modified xsi:type="dcterms:W3CDTF">2009-03-25T16:33:57Z</dcterms:modified>
</cp:coreProperties>
</file>