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3DE3-D99A-4B0C-88C1-E1855488975F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1E9F-E517-43B6-8D16-1F24BC7392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3DE3-D99A-4B0C-88C1-E1855488975F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1E9F-E517-43B6-8D16-1F24BC7392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3DE3-D99A-4B0C-88C1-E1855488975F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1E9F-E517-43B6-8D16-1F24BC7392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3DE3-D99A-4B0C-88C1-E1855488975F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1E9F-E517-43B6-8D16-1F24BC7392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3DE3-D99A-4B0C-88C1-E1855488975F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1E9F-E517-43B6-8D16-1F24BC7392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3DE3-D99A-4B0C-88C1-E1855488975F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1E9F-E517-43B6-8D16-1F24BC7392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3DE3-D99A-4B0C-88C1-E1855488975F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1E9F-E517-43B6-8D16-1F24BC7392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3DE3-D99A-4B0C-88C1-E1855488975F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1E9F-E517-43B6-8D16-1F24BC7392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3DE3-D99A-4B0C-88C1-E1855488975F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1E9F-E517-43B6-8D16-1F24BC7392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3DE3-D99A-4B0C-88C1-E1855488975F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1E9F-E517-43B6-8D16-1F24BC7392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3DE3-D99A-4B0C-88C1-E1855488975F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1E9F-E517-43B6-8D16-1F24BC7392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3DE3-D99A-4B0C-88C1-E1855488975F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A1E9F-E517-43B6-8D16-1F24BC7392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Tubular Reabsorption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All ______________________________ are reabsorbed</a:t>
            </a:r>
          </a:p>
          <a:p>
            <a:endParaRPr lang="en-US">
              <a:solidFill>
                <a:srgbClr val="00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Water and ion reabsorption is _________________________ controlled</a:t>
            </a:r>
          </a:p>
          <a:p>
            <a:endParaRPr lang="en-US">
              <a:solidFill>
                <a:srgbClr val="00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Reabsorption may be an active (requiring ATP) or passive process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Diuretics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Chemicals that enhance the urinary output include: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Any substance _</a:t>
            </a:r>
          </a:p>
          <a:p>
            <a:pPr lvl="1"/>
            <a:endParaRPr lang="en-US">
              <a:solidFill>
                <a:srgbClr val="000000"/>
              </a:solidFill>
            </a:endParaRPr>
          </a:p>
          <a:p>
            <a:pPr lvl="1"/>
            <a:r>
              <a:rPr lang="en-US">
                <a:solidFill>
                  <a:srgbClr val="000000"/>
                </a:solidFill>
              </a:rPr>
              <a:t>Substances that exceed the ability of the renal tubules to reabsorb it</a:t>
            </a:r>
          </a:p>
          <a:p>
            <a:pPr lvl="1"/>
            <a:endParaRPr lang="en-US"/>
          </a:p>
          <a:p>
            <a:pPr lvl="1"/>
            <a:r>
              <a:rPr lang="en-US"/>
              <a:t>Substances that _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Diuretics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Osmotic diuretics include:</a:t>
            </a:r>
            <a:endParaRPr lang="en-US" sz="310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High _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carries water out with the glucose 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Alcohol 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Caffeine and most diuretic drugs 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_______________________ and Diuril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inhibit Na</a:t>
            </a:r>
            <a:r>
              <a:rPr lang="en-US" baseline="30000">
                <a:solidFill>
                  <a:srgbClr val="000000"/>
                </a:solidFill>
              </a:rPr>
              <a:t>+</a:t>
            </a:r>
            <a:r>
              <a:rPr lang="en-US">
                <a:solidFill>
                  <a:srgbClr val="000000"/>
                </a:solidFill>
              </a:rPr>
              <a:t>-associated symporters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Ureters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Slender tubes that _</a:t>
            </a:r>
          </a:p>
          <a:p>
            <a:endParaRPr lang="en-US">
              <a:solidFill>
                <a:srgbClr val="000000"/>
              </a:solidFill>
            </a:endParaRPr>
          </a:p>
          <a:p>
            <a:endParaRPr lang="en-US">
              <a:solidFill>
                <a:srgbClr val="00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Ureters enter the _</a:t>
            </a:r>
          </a:p>
          <a:p>
            <a:pPr lvl="1"/>
            <a:endParaRPr lang="en-US"/>
          </a:p>
          <a:p>
            <a:pPr lvl="1"/>
            <a:r>
              <a:rPr lang="en-US"/>
              <a:t>This closes their distal ends as bladder pressure increases and prevents backflow of urine into the ureters 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Ureters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Ureters have a _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Transitional epithelial mucosa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Smooth muscle muscularis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Fibrous connective tissue adventitia</a:t>
            </a:r>
          </a:p>
          <a:p>
            <a:endParaRPr lang="en-US">
              <a:solidFill>
                <a:srgbClr val="00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Ureters ___________________________ via response to smooth muscle stretch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Urinary Bladder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447800"/>
            <a:ext cx="8270875" cy="5089525"/>
          </a:xfrm>
        </p:spPr>
        <p:txBody>
          <a:bodyPr/>
          <a:lstStyle/>
          <a:p>
            <a:r>
              <a:rPr lang="en-US" sz="2800"/>
              <a:t>Smooth, collapsible, muscular sac that stores urine</a:t>
            </a:r>
          </a:p>
          <a:p>
            <a:r>
              <a:rPr lang="en-US" sz="2800"/>
              <a:t>It lies retroperitoneally on the pelvic floor _</a:t>
            </a:r>
          </a:p>
          <a:p>
            <a:pPr lvl="1"/>
            <a:r>
              <a:rPr lang="en-US" sz="2400"/>
              <a:t>Males </a:t>
            </a:r>
          </a:p>
          <a:p>
            <a:pPr lvl="2"/>
            <a:r>
              <a:rPr lang="en-US" sz="2000"/>
              <a:t> </a:t>
            </a:r>
          </a:p>
          <a:p>
            <a:pPr lvl="1"/>
            <a:r>
              <a:rPr lang="en-US" sz="2400"/>
              <a:t>Females</a:t>
            </a:r>
          </a:p>
          <a:p>
            <a:pPr lvl="2"/>
            <a:r>
              <a:rPr lang="en-US" sz="2000"/>
              <a:t> </a:t>
            </a:r>
          </a:p>
          <a:p>
            <a:r>
              <a:rPr lang="en-US" sz="2800"/>
              <a:t> </a:t>
            </a:r>
          </a:p>
          <a:p>
            <a:pPr lvl="1"/>
            <a:r>
              <a:rPr lang="en-US" sz="2400"/>
              <a:t>triangular area outlined by the openings for the ureters and the urethra</a:t>
            </a:r>
          </a:p>
          <a:p>
            <a:pPr lvl="1"/>
            <a:r>
              <a:rPr lang="en-US" sz="2400"/>
              <a:t>Clinically important because _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Urinary Bladder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The bladder wall has three layers  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A _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A _</a:t>
            </a:r>
          </a:p>
          <a:p>
            <a:r>
              <a:rPr lang="en-US">
                <a:solidFill>
                  <a:srgbClr val="000000"/>
                </a:solidFill>
              </a:rPr>
              <a:t>The bladder is distensible and collapses when empty </a:t>
            </a:r>
          </a:p>
          <a:p>
            <a:r>
              <a:rPr lang="en-US">
                <a:solidFill>
                  <a:srgbClr val="000000"/>
                </a:solidFill>
              </a:rPr>
              <a:t>As urine accumulates, the bladder expands without significant rise in internal pressure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495800" y="274638"/>
            <a:ext cx="4191000" cy="1143000"/>
          </a:xfrm>
        </p:spPr>
        <p:txBody>
          <a:bodyPr/>
          <a:lstStyle/>
          <a:p>
            <a:r>
              <a:rPr lang="en-US"/>
              <a:t>Urinary Bladder</a:t>
            </a:r>
            <a:endParaRPr lang="en-US">
              <a:latin typeface="Times New Roman" pitchFamily="18" charset="0"/>
            </a:endParaRPr>
          </a:p>
        </p:txBody>
      </p:sp>
      <p:pic>
        <p:nvPicPr>
          <p:cNvPr id="187395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3922713" cy="6858000"/>
          </a:xfrm>
          <a:prstGeom prst="rect">
            <a:avLst/>
          </a:prstGeom>
          <a:noFill/>
        </p:spPr>
      </p:pic>
      <p:pic>
        <p:nvPicPr>
          <p:cNvPr id="187396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24325" y="2819400"/>
            <a:ext cx="5019675" cy="392906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Urethra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Muscular tube that:</a:t>
            </a:r>
          </a:p>
          <a:p>
            <a:pPr lvl="1"/>
            <a:endParaRPr lang="en-US">
              <a:solidFill>
                <a:srgbClr val="000000"/>
              </a:solidFill>
            </a:endParaRPr>
          </a:p>
          <a:p>
            <a:pPr lvl="1"/>
            <a:r>
              <a:rPr lang="en-US">
                <a:solidFill>
                  <a:srgbClr val="000000"/>
                </a:solidFill>
              </a:rPr>
              <a:t>Drains _</a:t>
            </a:r>
          </a:p>
          <a:p>
            <a:pPr lvl="1"/>
            <a:endParaRPr lang="en-US">
              <a:solidFill>
                <a:srgbClr val="000000"/>
              </a:solidFill>
            </a:endParaRPr>
          </a:p>
          <a:p>
            <a:pPr lvl="1"/>
            <a:r>
              <a:rPr lang="en-US">
                <a:solidFill>
                  <a:srgbClr val="000000"/>
                </a:solidFill>
              </a:rPr>
              <a:t>Conveys it out of the body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Urethra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Sphincters keep the urethra closed when urine is not being passed</a:t>
            </a:r>
            <a:endParaRPr lang="en-US" sz="280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____________________ urethral sphincter 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__________________________ sphincter at the bladder-urethra junction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____________________ urethral sphincter 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__________________________ sphincter surrounding the urethra as it passes through the urogenital diaphragm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Levator ani muscle 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 </a:t>
            </a:r>
            <a:endParaRPr lang="en-US"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Urethra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295400"/>
            <a:ext cx="8270875" cy="5267325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The female urethra is _</a:t>
            </a:r>
          </a:p>
          <a:p>
            <a:r>
              <a:rPr lang="en-US">
                <a:solidFill>
                  <a:srgbClr val="000000"/>
                </a:solidFill>
              </a:rPr>
              <a:t>Its external opening lies _</a:t>
            </a:r>
          </a:p>
          <a:p>
            <a:endParaRPr lang="en-US">
              <a:solidFill>
                <a:srgbClr val="00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The male urethra has three named regions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Prostatic urethra</a:t>
            </a:r>
          </a:p>
          <a:p>
            <a:pPr lvl="2"/>
            <a:r>
              <a:rPr lang="en-US">
                <a:solidFill>
                  <a:srgbClr val="000000"/>
                </a:solidFill>
              </a:rPr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Membranous urethra</a:t>
            </a:r>
          </a:p>
          <a:p>
            <a:pPr lvl="2"/>
            <a:r>
              <a:rPr lang="en-US">
                <a:solidFill>
                  <a:srgbClr val="000000"/>
                </a:solidFill>
              </a:rPr>
              <a:t>runs through _</a:t>
            </a:r>
          </a:p>
          <a:p>
            <a:pPr lvl="1"/>
            <a:r>
              <a:rPr lang="en-US"/>
              <a:t> </a:t>
            </a:r>
          </a:p>
          <a:p>
            <a:pPr lvl="2"/>
            <a:r>
              <a:rPr lang="en-US"/>
              <a:t>passes through the penis and opens via the _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Nonreabsorbed Substances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A ___________________________ (T</a:t>
            </a:r>
            <a:r>
              <a:rPr lang="en-US" baseline="-25000">
                <a:solidFill>
                  <a:srgbClr val="000000"/>
                </a:solidFill>
              </a:rPr>
              <a:t>m</a:t>
            </a:r>
            <a:r>
              <a:rPr lang="en-US">
                <a:solidFill>
                  <a:srgbClr val="000000"/>
                </a:solidFill>
              </a:rPr>
              <a:t>): 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Reflects the number of _______________ in the renal tubules available 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Exists for nearly every substance _</a:t>
            </a:r>
          </a:p>
          <a:p>
            <a:endParaRPr lang="en-US">
              <a:solidFill>
                <a:srgbClr val="00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When the carriers are ______________________, excess of that substance _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Micturition (Voiding or Urination)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371600"/>
            <a:ext cx="8270875" cy="52657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act of emptying the bladder</a:t>
            </a:r>
          </a:p>
          <a:p>
            <a:pPr>
              <a:lnSpc>
                <a:spcPct val="90000"/>
              </a:lnSpc>
            </a:pPr>
            <a:r>
              <a:rPr lang="en-US"/>
              <a:t>Distension of bladder walls initiates spinal reflexes that:</a:t>
            </a:r>
          </a:p>
          <a:p>
            <a:pPr lvl="1">
              <a:lnSpc>
                <a:spcPct val="90000"/>
              </a:lnSpc>
            </a:pPr>
            <a:r>
              <a:rPr lang="en-US"/>
              <a:t>Stimulate contraction of the _</a:t>
            </a:r>
          </a:p>
          <a:p>
            <a:pPr lvl="1">
              <a:lnSpc>
                <a:spcPct val="90000"/>
              </a:lnSpc>
            </a:pPr>
            <a:r>
              <a:rPr lang="en-US"/>
              <a:t>Inhibit the ____________________________ and internal sphincter (temporarily)</a:t>
            </a:r>
          </a:p>
          <a:p>
            <a:pPr>
              <a:lnSpc>
                <a:spcPct val="90000"/>
              </a:lnSpc>
            </a:pPr>
            <a:r>
              <a:rPr lang="en-US"/>
              <a:t>Voiding reflexes:</a:t>
            </a:r>
          </a:p>
          <a:p>
            <a:pPr lvl="1">
              <a:lnSpc>
                <a:spcPct val="90000"/>
              </a:lnSpc>
            </a:pPr>
            <a:r>
              <a:rPr lang="en-US"/>
              <a:t>Stimulate the _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Inhibit the _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Nonreabsorbed Substances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Substances are not reabsorbed if they: 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Are _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Are too large to pass through membrane pores</a:t>
            </a:r>
          </a:p>
          <a:p>
            <a:endParaRPr lang="en-US">
              <a:solidFill>
                <a:srgbClr val="00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Urea, creatinine, and uric acid are the most important nonreabsorbed substances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Atrial Natriuretic Peptide Activity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447800"/>
            <a:ext cx="8270875" cy="5038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ANP _</a:t>
            </a:r>
          </a:p>
          <a:p>
            <a:pPr lvl="1">
              <a:lnSpc>
                <a:spcPct val="90000"/>
              </a:lnSpc>
            </a:pPr>
            <a:r>
              <a:rPr lang="en-US"/>
              <a:t>_________________________ blood volume</a:t>
            </a:r>
          </a:p>
          <a:p>
            <a:pPr lvl="1">
              <a:lnSpc>
                <a:spcPct val="90000"/>
              </a:lnSpc>
            </a:pPr>
            <a:r>
              <a:rPr lang="en-US"/>
              <a:t>Lowers blood pressure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ANP lowers blood Na</a:t>
            </a:r>
            <a:r>
              <a:rPr lang="en-US" baseline="30000"/>
              <a:t>+</a:t>
            </a:r>
            <a:r>
              <a:rPr lang="en-US"/>
              <a:t> by:</a:t>
            </a:r>
          </a:p>
          <a:p>
            <a:pPr lvl="1">
              <a:lnSpc>
                <a:spcPct val="90000"/>
              </a:lnSpc>
            </a:pPr>
            <a:r>
              <a:rPr lang="en-US"/>
              <a:t>Acting directly on medullary ducts to _</a:t>
            </a:r>
          </a:p>
          <a:p>
            <a:pPr lvl="1">
              <a:lnSpc>
                <a:spcPct val="90000"/>
              </a:lnSpc>
            </a:pPr>
            <a:r>
              <a:rPr lang="en-US"/>
              <a:t>Counteracting the effects of _</a:t>
            </a:r>
          </a:p>
          <a:p>
            <a:pPr lvl="1">
              <a:lnSpc>
                <a:spcPct val="90000"/>
              </a:lnSpc>
            </a:pPr>
            <a:r>
              <a:rPr lang="en-US"/>
              <a:t>Indirectly stimulating an increase in GFR reducing water reabsorption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Tubular Secretion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Essentially reabsorption in reverse, 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substances move from peritubular capillaries or tubule cells _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Tubular secretion is important for: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Disposing of substances not already in the filtrate 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Eliminating undesirable substances such as _</a:t>
            </a:r>
          </a:p>
          <a:p>
            <a:pPr lvl="1">
              <a:lnSpc>
                <a:spcPct val="90000"/>
              </a:lnSpc>
            </a:pPr>
            <a:endParaRPr lang="en-US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Ridding the body of excess _</a:t>
            </a:r>
          </a:p>
          <a:p>
            <a:pPr lvl="1">
              <a:lnSpc>
                <a:spcPct val="90000"/>
              </a:lnSpc>
            </a:pPr>
            <a:r>
              <a:rPr lang="en-US"/>
              <a:t>Controlling blood _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Formation of Dilute Urine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Filtrate is diluted in the ascending loop of Henle</a:t>
            </a:r>
          </a:p>
          <a:p>
            <a:endParaRPr lang="en-US">
              <a:solidFill>
                <a:srgbClr val="00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Dilute urine is created by allowing this filtrate to continue into the renal pelvis</a:t>
            </a:r>
          </a:p>
          <a:p>
            <a:endParaRPr lang="en-US">
              <a:solidFill>
                <a:srgbClr val="00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This will happen as long as _ 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Formation of Dilute Urine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Collecting ducts remain _</a:t>
            </a:r>
          </a:p>
          <a:p>
            <a:pPr lvl="1">
              <a:lnSpc>
                <a:spcPct val="90000"/>
              </a:lnSpc>
            </a:pPr>
            <a:endParaRPr lang="en-US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no further water reabsorption occurs</a:t>
            </a:r>
          </a:p>
          <a:p>
            <a:pPr>
              <a:lnSpc>
                <a:spcPct val="90000"/>
              </a:lnSpc>
            </a:pPr>
            <a:endParaRPr lang="en-US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Sodium and selected ions can be removed by active and passive mechanisms </a:t>
            </a:r>
          </a:p>
          <a:p>
            <a:pPr>
              <a:lnSpc>
                <a:spcPct val="90000"/>
              </a:lnSpc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Formation of Concentrated Urine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Antidiuretic hormone (ADH) _</a:t>
            </a:r>
          </a:p>
          <a:p>
            <a:endParaRPr lang="en-US">
              <a:solidFill>
                <a:srgbClr val="00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This equalizes the osmolality of the filtrate and the interstitial fluid</a:t>
            </a:r>
          </a:p>
          <a:p>
            <a:endParaRPr lang="en-US">
              <a:solidFill>
                <a:srgbClr val="00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In the presence of ADH, _</a:t>
            </a:r>
            <a:endParaRPr lang="en-US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Formation of Concentrated Urine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ADH-dependent water reabsorption is called _</a:t>
            </a:r>
          </a:p>
          <a:p>
            <a:endParaRPr lang="en-US"/>
          </a:p>
          <a:p>
            <a:r>
              <a:rPr lang="en-US"/>
              <a:t>ADH is the signal to produce _</a:t>
            </a:r>
          </a:p>
          <a:p>
            <a:endParaRPr lang="en-US"/>
          </a:p>
          <a:p>
            <a:r>
              <a:rPr lang="en-US"/>
              <a:t>The kidneys’ ability to respond depends upon the high medullary osmotic gradient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607</Words>
  <Application>Microsoft Office PowerPoint</Application>
  <PresentationFormat>On-screen Show (4:3)</PresentationFormat>
  <Paragraphs>144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Tubular Reabsorption</vt:lpstr>
      <vt:lpstr>Nonreabsorbed Substances</vt:lpstr>
      <vt:lpstr>Nonreabsorbed Substances</vt:lpstr>
      <vt:lpstr>Atrial Natriuretic Peptide Activity</vt:lpstr>
      <vt:lpstr>Tubular Secretion</vt:lpstr>
      <vt:lpstr>Formation of Dilute Urine</vt:lpstr>
      <vt:lpstr>Formation of Dilute Urine</vt:lpstr>
      <vt:lpstr>Formation of Concentrated Urine</vt:lpstr>
      <vt:lpstr>Formation of Concentrated Urine</vt:lpstr>
      <vt:lpstr>Diuretics</vt:lpstr>
      <vt:lpstr>Diuretics</vt:lpstr>
      <vt:lpstr>Ureters</vt:lpstr>
      <vt:lpstr>Ureters</vt:lpstr>
      <vt:lpstr>Urinary Bladder</vt:lpstr>
      <vt:lpstr>Urinary Bladder</vt:lpstr>
      <vt:lpstr>Urinary Bladder</vt:lpstr>
      <vt:lpstr>Urethra</vt:lpstr>
      <vt:lpstr>Urethra</vt:lpstr>
      <vt:lpstr>Urethra</vt:lpstr>
      <vt:lpstr>Micturition (Voiding or Urination)</vt:lpstr>
    </vt:vector>
  </TitlesOfParts>
  <Company>ISU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Tubular Reabsorption</dc:title>
  <dc:creator>bawargo</dc:creator>
  <cp:lastModifiedBy>bawargo</cp:lastModifiedBy>
  <cp:revision>1</cp:revision>
  <dcterms:created xsi:type="dcterms:W3CDTF">2009-03-25T16:34:13Z</dcterms:created>
  <dcterms:modified xsi:type="dcterms:W3CDTF">2009-03-25T16:34:42Z</dcterms:modified>
</cp:coreProperties>
</file>