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0A45B-C82A-4551-85B3-54483C7720D7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4EB5-0E48-4E41-A76E-70223968D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95971-925E-4A30-AE5B-99507DFF49AD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FA16F-9B93-464F-BA6A-DB8C117861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A16F-9B93-464F-BA6A-DB8C117861C9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6059-F9B2-46A1-9AAA-1E754AAD30A7}" type="slidenum">
              <a:rPr lang="en-US"/>
              <a:pPr/>
              <a:t>15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9628-FD18-422B-B63A-BC5976046533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F1B1-551C-4A3C-A7F5-F9B6651C65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Tooth and Gum Disease: Periodontitis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64525" cy="4975225"/>
          </a:xfrm>
        </p:spPr>
        <p:txBody>
          <a:bodyPr/>
          <a:lstStyle/>
          <a:p>
            <a:r>
              <a:rPr lang="en-US" sz="3600"/>
              <a:t>Gingivitis </a:t>
            </a:r>
          </a:p>
          <a:p>
            <a:pPr lvl="1"/>
            <a:r>
              <a:rPr lang="en-US" sz="3200"/>
              <a:t>as plaque accumulates, it _</a:t>
            </a:r>
          </a:p>
          <a:p>
            <a:endParaRPr lang="en-US" sz="3600"/>
          </a:p>
          <a:p>
            <a:r>
              <a:rPr lang="en-US" sz="3600"/>
              <a:t>Accumulation of calculus:</a:t>
            </a:r>
          </a:p>
          <a:p>
            <a:pPr lvl="1"/>
            <a:r>
              <a:rPr lang="en-US" sz="3200"/>
              <a:t>________________________________ between the gingivae and the teeth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Puts the gums at risk for infection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Greater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entire extent of the _</a:t>
            </a:r>
          </a:p>
          <a:p>
            <a:pPr>
              <a:lnSpc>
                <a:spcPct val="90000"/>
              </a:lnSpc>
            </a:pPr>
            <a:r>
              <a:rPr lang="en-US"/>
              <a:t>Lesser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concave _</a:t>
            </a:r>
          </a:p>
          <a:p>
            <a:pPr>
              <a:lnSpc>
                <a:spcPct val="90000"/>
              </a:lnSpc>
            </a:pPr>
            <a:r>
              <a:rPr lang="en-US"/>
              <a:t>Lesser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runs from the _</a:t>
            </a:r>
          </a:p>
          <a:p>
            <a:pPr>
              <a:lnSpc>
                <a:spcPct val="90000"/>
              </a:lnSpc>
            </a:pPr>
            <a:r>
              <a:rPr lang="en-US"/>
              <a:t>Greater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drapes inferiorly from the _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sympathetic and parasympathetic fibers of the autonomic nervous system</a:t>
            </a:r>
          </a:p>
          <a:p>
            <a:endParaRPr lang="en-US"/>
          </a:p>
          <a:p>
            <a:r>
              <a:rPr lang="en-US"/>
              <a:t>Blood supply </a:t>
            </a:r>
          </a:p>
          <a:p>
            <a:pPr lvl="1"/>
            <a:r>
              <a:rPr lang="en-US"/>
              <a:t>_______________________________, and corresponding veins (part of the hepatic portal system)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23.14a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8969375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 t="961" r="39865" b="12027"/>
          <a:stretch>
            <a:fillRect/>
          </a:stretch>
        </p:blipFill>
        <p:spPr bwMode="auto">
          <a:xfrm>
            <a:off x="809625" y="0"/>
            <a:ext cx="7524750" cy="6548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the Stomach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Epithelial lining is composed of:</a:t>
            </a:r>
          </a:p>
          <a:p>
            <a:pPr lvl="1"/>
            <a:r>
              <a:rPr lang="en-US"/>
              <a:t>____________________________ that produce a coat of alkaline mucus</a:t>
            </a:r>
          </a:p>
          <a:p>
            <a:pPr lvl="2"/>
            <a:r>
              <a:rPr lang="en-US"/>
              <a:t>The mucous surface layer traps a bicarbonate-rich fluid beneath it</a:t>
            </a:r>
          </a:p>
          <a:p>
            <a:endParaRPr lang="en-US"/>
          </a:p>
          <a:p>
            <a:r>
              <a:rPr lang="en-US"/>
              <a:t>________________________ contain gastric glands that secrete _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r>
              <a:rPr lang="en-US"/>
              <a:t>Gastric glands of the fundus and body have a variety of secretory cells</a:t>
            </a:r>
          </a:p>
          <a:p>
            <a:pPr lvl="1"/>
            <a:endParaRPr lang="en-US"/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secrete _</a:t>
            </a:r>
          </a:p>
          <a:p>
            <a:pPr lvl="1"/>
            <a:endParaRPr lang="en-US"/>
          </a:p>
          <a:p>
            <a:pPr lvl="1"/>
            <a:r>
              <a:rPr lang="en-US"/>
              <a:t>Parietal cells</a:t>
            </a:r>
          </a:p>
          <a:p>
            <a:pPr lvl="2"/>
            <a:r>
              <a:rPr lang="en-US"/>
              <a:t> </a:t>
            </a:r>
            <a:endParaRPr lang="en-US" sz="20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/>
              <a:t>Chief cells </a:t>
            </a:r>
          </a:p>
          <a:p>
            <a:pPr lvl="2"/>
            <a:r>
              <a:rPr lang="en-US"/>
              <a:t>produce _</a:t>
            </a:r>
          </a:p>
          <a:p>
            <a:pPr lvl="2"/>
            <a:r>
              <a:rPr lang="en-US"/>
              <a:t>Pepsinogen is activated to pepsin by:</a:t>
            </a:r>
          </a:p>
          <a:p>
            <a:pPr lvl="3"/>
            <a:r>
              <a:rPr lang="en-US"/>
              <a:t> </a:t>
            </a:r>
          </a:p>
          <a:p>
            <a:pPr lvl="3"/>
            <a:r>
              <a:rPr lang="en-US"/>
              <a:t>__________________________________ itself via a positive feedback mechanism</a:t>
            </a:r>
          </a:p>
          <a:p>
            <a:pPr lvl="1"/>
            <a:endParaRPr lang="en-US"/>
          </a:p>
          <a:p>
            <a:pPr lvl="1"/>
            <a:r>
              <a:rPr lang="en-US"/>
              <a:t>Enteroendocrine cells </a:t>
            </a:r>
          </a:p>
          <a:p>
            <a:pPr lvl="2"/>
            <a:r>
              <a:rPr lang="en-US"/>
              <a:t>secrete gastrin, histamine, endorphins, serotonin, cholecystokinin (CCK), and somatostatin into the lamina propria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Stomach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stomach: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 ingested food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Degrades this food both physically and chemically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 to the small intestine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Enzymatically</a:t>
            </a:r>
            <a:r>
              <a:rPr lang="en-US" dirty="0"/>
              <a:t> _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Secretes ______________________________ required for absorption of vitamin B</a:t>
            </a:r>
            <a:r>
              <a:rPr lang="en-US" baseline="-25000" dirty="0"/>
              <a:t>12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Secretion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3600"/>
              <a:t>release of gastric juices</a:t>
            </a:r>
          </a:p>
          <a:p>
            <a:pPr lvl="1"/>
            <a:r>
              <a:rPr lang="en-US" sz="3200"/>
              <a:t>_________________________ (reflex) phase:  </a:t>
            </a:r>
          </a:p>
          <a:p>
            <a:pPr lvl="2"/>
            <a:r>
              <a:rPr lang="en-US" sz="2800"/>
              <a:t>prior to food entry</a:t>
            </a:r>
          </a:p>
          <a:p>
            <a:pPr lvl="1"/>
            <a:r>
              <a:rPr lang="en-US" sz="3200"/>
              <a:t>_________________________ phase: </a:t>
            </a:r>
          </a:p>
          <a:p>
            <a:pPr lvl="2"/>
            <a:r>
              <a:rPr lang="en-US" sz="2800"/>
              <a:t>once food enters the stomach</a:t>
            </a:r>
          </a:p>
          <a:p>
            <a:pPr lvl="1"/>
            <a:r>
              <a:rPr lang="en-US" sz="3200"/>
              <a:t>__________________________ phase: </a:t>
            </a:r>
          </a:p>
          <a:p>
            <a:pPr lvl="2"/>
            <a:r>
              <a:rPr lang="en-US" sz="2800"/>
              <a:t>as partially digested food enters the duodenum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Cephalic Phase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Excitatory events include: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Stimulation of taste or smell receptors</a:t>
            </a:r>
          </a:p>
          <a:p>
            <a:endParaRPr lang="en-US"/>
          </a:p>
          <a:p>
            <a:r>
              <a:rPr lang="en-US"/>
              <a:t>Inhibitory events include:</a:t>
            </a:r>
          </a:p>
          <a:p>
            <a:pPr lvl="1"/>
            <a:r>
              <a:rPr lang="en-US"/>
              <a:t>Loss of appetite or _</a:t>
            </a:r>
          </a:p>
          <a:p>
            <a:pPr lvl="1"/>
            <a:r>
              <a:rPr lang="en-US"/>
              <a:t>____________________________ in stimulation of the _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Phase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/>
              <a:t>Excitatory events include:</a:t>
            </a:r>
          </a:p>
          <a:p>
            <a:pPr lvl="1"/>
            <a:r>
              <a:rPr lang="en-US" sz="2400"/>
              <a:t>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Activation of stretch receptors 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Activation of ____________________________ by peptides, caffeine, and rising pH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Release of ____________________________ to the blood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Tooth and Gum Disease: Periodontitis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Periodontitis – serious gum disease resulting from an _</a:t>
            </a:r>
          </a:p>
          <a:p>
            <a:endParaRPr lang="en-US" sz="3600"/>
          </a:p>
          <a:p>
            <a:r>
              <a:rPr lang="en-US" sz="3600"/>
              <a:t>Immune system attacks intruders as well as body tissues, _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Phase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Inhibitory events include:</a:t>
            </a:r>
          </a:p>
          <a:p>
            <a:pPr lvl="1"/>
            <a:endParaRPr lang="en-US"/>
          </a:p>
          <a:p>
            <a:pPr lvl="1"/>
            <a:r>
              <a:rPr lang="en-US"/>
              <a:t>A pH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____________________________________ that overrides the parasympathetic division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Phase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270875" cy="541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Excitatory phase </a:t>
            </a:r>
          </a:p>
          <a:p>
            <a:pPr lvl="1">
              <a:lnSpc>
                <a:spcPct val="90000"/>
              </a:lnSpc>
            </a:pPr>
            <a:r>
              <a:rPr lang="en-US"/>
              <a:t>low pH; partially digested food enters the duodenum and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Inhibitory phase </a:t>
            </a:r>
          </a:p>
          <a:p>
            <a:pPr lvl="1">
              <a:lnSpc>
                <a:spcPct val="90000"/>
              </a:lnSpc>
            </a:pPr>
            <a:r>
              <a:rPr lang="en-US"/>
              <a:t>distension of duodenum, __________________________________, acidic, or hypertonic chyme, and/or irritants in the duodenum</a:t>
            </a:r>
          </a:p>
          <a:p>
            <a:pPr lvl="1">
              <a:lnSpc>
                <a:spcPct val="90000"/>
              </a:lnSpc>
            </a:pPr>
            <a:r>
              <a:rPr lang="en-US"/>
              <a:t>Closes the _</a:t>
            </a:r>
          </a:p>
          <a:p>
            <a:pPr lvl="1">
              <a:lnSpc>
                <a:spcPct val="90000"/>
              </a:lnSpc>
            </a:pPr>
            <a:r>
              <a:rPr lang="en-US"/>
              <a:t>Releases hormones that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Regulation and Mechanism of HCl Secretion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HCl secretion is stimulated by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_______________________________ through second-messenger systems</a:t>
            </a:r>
          </a:p>
          <a:p>
            <a:endParaRPr lang="en-US"/>
          </a:p>
          <a:p>
            <a:r>
              <a:rPr lang="en-US"/>
              <a:t>Antihistamines block H</a:t>
            </a:r>
            <a:r>
              <a:rPr lang="en-US" baseline="-25000"/>
              <a:t>2</a:t>
            </a:r>
            <a:r>
              <a:rPr lang="en-US"/>
              <a:t> receptors and _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of the Stomach to Filling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Reflex-mediated events include: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as food travels in the esophagus, stomach muscles relax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stomach dilates in response to gastric filling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Plasticity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the ability to be _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Contractile Activity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Most vigorous peristalsis and mixing occurs near the pylorus</a:t>
            </a:r>
          </a:p>
          <a:p>
            <a:pPr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Chyme is either:</a:t>
            </a: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Delivered in _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or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Forced ________________________________ for further mixing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Emptying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Gastric emptying is regulated by:</a:t>
            </a:r>
          </a:p>
          <a:p>
            <a:pPr lvl="1"/>
            <a:endParaRPr lang="en-US"/>
          </a:p>
          <a:p>
            <a:pPr lvl="1"/>
            <a:r>
              <a:rPr lang="en-US"/>
              <a:t>The neural _</a:t>
            </a:r>
          </a:p>
          <a:p>
            <a:pPr lvl="1"/>
            <a:endParaRPr lang="en-US"/>
          </a:p>
          <a:p>
            <a:pPr lvl="1"/>
            <a:r>
              <a:rPr lang="en-US"/>
              <a:t>Hormonal (enterogastrone) mechanisms</a:t>
            </a:r>
          </a:p>
          <a:p>
            <a:endParaRPr lang="en-US"/>
          </a:p>
          <a:p>
            <a:r>
              <a:rPr lang="en-US"/>
              <a:t>These mechanisms _______________________________ and duodenal filling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Emptying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______________________-rich chyme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 moves through the duodenum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_________________-laden chyme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digested ___________________________ causing food to remain in the stomach longer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Gross Anatomy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Runs from pyloric sphincter to the ileocecal valve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Has three subdivisions: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Gross Anatomy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Join the duodenum at the hepatopancreatic ampulla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Are controlled by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jejunum extends from the duodenum to the ileum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ileum joins the large intestine at the __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Intestine: Microscopic Anatomy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Structural modifications of the small intestine wall increase surface area</a:t>
            </a:r>
          </a:p>
          <a:p>
            <a:pPr lvl="1"/>
            <a:r>
              <a:rPr lang="en-US"/>
              <a:t>Plicae circulares: deep __________________________ of the mucosa and submucosa</a:t>
            </a:r>
          </a:p>
          <a:p>
            <a:pPr lvl="1"/>
            <a:r>
              <a:rPr lang="en-US"/>
              <a:t>Villi</a:t>
            </a:r>
          </a:p>
          <a:p>
            <a:pPr lvl="2"/>
            <a:r>
              <a:rPr lang="en-US"/>
              <a:t>fingerlike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tiny projections of absorptive mucosal cells’ plasma membranes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14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From the mouth, the oro- and laryngopharynx allow passage of:</a:t>
            </a:r>
          </a:p>
          <a:p>
            <a:pPr lvl="1">
              <a:lnSpc>
                <a:spcPct val="90000"/>
              </a:lnSpc>
            </a:pPr>
            <a:r>
              <a:rPr lang="en-US"/>
              <a:t>Food and fluids to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 to the trachea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Lined with _________________________ epithelium and _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Duodenum and Related Organs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23.20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 t="1614" b="6525"/>
          <a:stretch>
            <a:fillRect/>
          </a:stretch>
        </p:blipFill>
        <p:spPr bwMode="auto">
          <a:xfrm>
            <a:off x="0" y="1304925"/>
            <a:ext cx="8828088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23.21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 l="745" t="1414" r="1172" b="5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Intestine: Histology of the Wall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Cells of ___________________________ secrete intestinal juice</a:t>
            </a:r>
          </a:p>
          <a:p>
            <a:endParaRPr lang="en-US"/>
          </a:p>
          <a:p>
            <a:r>
              <a:rPr lang="en-US"/>
              <a:t>_______________________________ are found in the submucosa </a:t>
            </a:r>
          </a:p>
          <a:p>
            <a:endParaRPr lang="en-US"/>
          </a:p>
          <a:p>
            <a:r>
              <a:rPr lang="en-US"/>
              <a:t>Brunner’s glands in the duodenum secrete _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Juice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Secreted by intestinal glands _</a:t>
            </a:r>
          </a:p>
          <a:p>
            <a:endParaRPr lang="en-US"/>
          </a:p>
          <a:p>
            <a:r>
              <a:rPr lang="en-US"/>
              <a:t>Slightly alkaline </a:t>
            </a:r>
          </a:p>
          <a:p>
            <a:endParaRPr lang="en-US"/>
          </a:p>
          <a:p>
            <a:r>
              <a:rPr lang="en-US"/>
              <a:t>Largely water, </a:t>
            </a:r>
          </a:p>
          <a:p>
            <a:pPr lvl="1"/>
            <a:r>
              <a:rPr lang="en-US"/>
              <a:t>enzyme-poor, but _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_________________________ in the body</a:t>
            </a:r>
          </a:p>
          <a:p>
            <a:r>
              <a:rPr lang="en-US"/>
              <a:t>Superficially has _ </a:t>
            </a:r>
          </a:p>
          <a:p>
            <a:pPr lvl="1"/>
            <a:r>
              <a:rPr lang="en-US"/>
              <a:t>right, left, caudate, and quadrate</a:t>
            </a:r>
          </a:p>
          <a:p>
            <a:endParaRPr lang="en-US"/>
          </a:p>
          <a:p>
            <a:r>
              <a:rPr lang="en-US"/>
              <a:t>The _</a:t>
            </a:r>
          </a:p>
          <a:p>
            <a:pPr lvl="1"/>
            <a:r>
              <a:rPr lang="en-US"/>
              <a:t>Is a remnant of the fetal _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Liver: Associated Structures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lesser omentum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______________________________ rests in a recess on the inferior surface of the right lobe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Liver: Associated Structures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Bile leaves the liver via:</a:t>
            </a:r>
          </a:p>
          <a:p>
            <a:pPr lvl="1"/>
            <a:r>
              <a:rPr lang="en-US"/>
              <a:t>Bile ducts, </a:t>
            </a:r>
          </a:p>
          <a:p>
            <a:pPr lvl="2"/>
            <a:r>
              <a:rPr lang="en-US"/>
              <a:t>which fuse into the common hepatic duct </a:t>
            </a:r>
          </a:p>
          <a:p>
            <a:pPr lvl="1"/>
            <a:r>
              <a:rPr lang="en-US"/>
              <a:t>The common hepatic duct, </a:t>
            </a:r>
          </a:p>
          <a:p>
            <a:pPr lvl="2"/>
            <a:r>
              <a:rPr lang="en-US"/>
              <a:t>which fuses with the cystic duct</a:t>
            </a:r>
          </a:p>
          <a:p>
            <a:pPr lvl="2"/>
            <a:endParaRPr lang="en-US"/>
          </a:p>
          <a:p>
            <a:r>
              <a:rPr lang="en-US"/>
              <a:t>___________________________________ form the bile duct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Bile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5270500"/>
          </a:xfrm>
        </p:spPr>
        <p:txBody>
          <a:bodyPr/>
          <a:lstStyle/>
          <a:p>
            <a:r>
              <a:rPr lang="en-US" sz="2800"/>
              <a:t>A yellow-green, alkaline solution containing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neutral fats, </a:t>
            </a:r>
          </a:p>
          <a:p>
            <a:pPr lvl="1"/>
            <a:r>
              <a:rPr lang="en-US" sz="2400"/>
              <a:t>phospholipids, </a:t>
            </a:r>
          </a:p>
          <a:p>
            <a:pPr lvl="1"/>
            <a:r>
              <a:rPr lang="en-US" sz="2400"/>
              <a:t>electrolytes</a:t>
            </a:r>
          </a:p>
          <a:p>
            <a:r>
              <a:rPr lang="en-US" sz="2800"/>
              <a:t>Bile salts are cholesterol derivatives that: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Facilitate fat and cholesterol absorption</a:t>
            </a:r>
          </a:p>
          <a:p>
            <a:pPr lvl="1"/>
            <a:r>
              <a:rPr lang="en-US" sz="2400"/>
              <a:t>Help solubilize cholesterol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Enterohepatic circulation _ </a:t>
            </a:r>
          </a:p>
          <a:p>
            <a:endParaRPr lang="en-US"/>
          </a:p>
          <a:p>
            <a:r>
              <a:rPr lang="en-US"/>
              <a:t>The chief bile ______________________ is bilirubin</a:t>
            </a:r>
          </a:p>
          <a:p>
            <a:pPr lvl="1"/>
            <a:r>
              <a:rPr lang="en-US"/>
              <a:t> waste product of _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Gallbladder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Thin-walled, green ___________________________ on the ventral surface of the liver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via the cystic duct</a:t>
            </a:r>
          </a:p>
          <a:p>
            <a:pPr lvl="1"/>
            <a:r>
              <a:rPr lang="en-US"/>
              <a:t>flows into the bile duct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Esophagus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_____________________________ going from the </a:t>
            </a:r>
            <a:r>
              <a:rPr lang="en-US" dirty="0" err="1"/>
              <a:t>laryngopharynx</a:t>
            </a:r>
            <a:r>
              <a:rPr lang="en-US" dirty="0"/>
              <a:t> to the stomach</a:t>
            </a:r>
          </a:p>
          <a:p>
            <a:endParaRPr lang="en-US" dirty="0"/>
          </a:p>
          <a:p>
            <a:r>
              <a:rPr lang="en-US" dirty="0"/>
              <a:t>Travels through the 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Joins the stomach at the cardiac orifice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Bile Release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Acidic, _________________________ causes the duodenum to release:</a:t>
            </a:r>
          </a:p>
          <a:p>
            <a:pPr lvl="1"/>
            <a:endParaRPr lang="en-US"/>
          </a:p>
          <a:p>
            <a:pPr lvl="1"/>
            <a:r>
              <a:rPr lang="en-US"/>
              <a:t>Cholecystokinin (CCK) 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into the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Bile Release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Cholecystokinin causes:</a:t>
            </a:r>
          </a:p>
          <a:p>
            <a:pPr lvl="1"/>
            <a:endParaRPr lang="en-US"/>
          </a:p>
          <a:p>
            <a:pPr lvl="1"/>
            <a:r>
              <a:rPr lang="en-US"/>
              <a:t>The _</a:t>
            </a:r>
          </a:p>
          <a:p>
            <a:pPr lvl="1"/>
            <a:endParaRPr lang="en-US"/>
          </a:p>
          <a:p>
            <a:pPr lvl="1"/>
            <a:r>
              <a:rPr lang="en-US"/>
              <a:t>The hepatopancreatic _</a:t>
            </a:r>
          </a:p>
          <a:p>
            <a:endParaRPr lang="en-US"/>
          </a:p>
          <a:p>
            <a:r>
              <a:rPr lang="en-US"/>
              <a:t>As a result, bile _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23.25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 dirty="0">
                <a:solidFill>
                  <a:srgbClr val="000000"/>
                </a:solidFill>
              </a:rPr>
              <a:t>     Acidic, fatty </a:t>
            </a:r>
            <a:r>
              <a:rPr lang="en-US" sz="1100" b="1" dirty="0" err="1">
                <a:solidFill>
                  <a:srgbClr val="000000"/>
                </a:solidFill>
              </a:rPr>
              <a:t>chyme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 dirty="0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 dirty="0">
                <a:solidFill>
                  <a:srgbClr val="000000"/>
                </a:solidFill>
              </a:rPr>
              <a:t>release of </a:t>
            </a:r>
            <a:r>
              <a:rPr lang="en-US" sz="1100" b="1" dirty="0" err="1">
                <a:solidFill>
                  <a:srgbClr val="000000"/>
                </a:solidFill>
              </a:rPr>
              <a:t>cholecystokinin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 dirty="0">
                <a:solidFill>
                  <a:srgbClr val="000000"/>
                </a:solidFill>
              </a:rPr>
              <a:t>and </a:t>
            </a:r>
            <a:r>
              <a:rPr lang="en-US" sz="1100" b="1" dirty="0" err="1">
                <a:solidFill>
                  <a:srgbClr val="000000"/>
                </a:solidFill>
              </a:rPr>
              <a:t>secretin</a:t>
            </a:r>
            <a:r>
              <a:rPr lang="en-US" sz="1100" b="1" dirty="0">
                <a:solidFill>
                  <a:srgbClr val="000000"/>
                </a:solidFill>
              </a:rPr>
              <a:t>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 dirty="0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 dirty="0" err="1">
                <a:solidFill>
                  <a:srgbClr val="000000"/>
                </a:solidFill>
              </a:rPr>
              <a:t>enteroendocrine</a:t>
            </a:r>
            <a:r>
              <a:rPr lang="en-US" sz="1100" b="1" dirty="0">
                <a:solidFill>
                  <a:srgbClr val="000000"/>
                </a:solidFill>
              </a:rPr>
              <a:t> cells</a:t>
            </a:r>
            <a:endParaRPr lang="en-US" sz="2100" dirty="0">
              <a:latin typeface="Times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179638" y="2043113"/>
            <a:ext cx="1270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(via bloodstream)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causes gallbladder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contract and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hepatopancreatic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to relax;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bile enters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</a:t>
            </a:r>
            <a:endParaRPr lang="en-US" sz="2100">
              <a:latin typeface="Times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673475" y="6296025"/>
            <a:ext cx="212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Bile salts reabsorbed into blood</a:t>
            </a:r>
            <a:endParaRPr lang="en-US" sz="2100">
              <a:latin typeface="Times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616325" y="1068388"/>
            <a:ext cx="16668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stimulation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weak contractions of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gallbladder</a:t>
            </a:r>
            <a:endParaRPr lang="en-US" sz="2100">
              <a:latin typeface="Times" charset="0"/>
            </a:endParaRPr>
          </a:p>
        </p:txBody>
      </p:sp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3449638" y="6300788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6</a:t>
            </a:r>
            <a:endParaRPr lang="en-US" sz="2100">
              <a:latin typeface="Times" charset="0"/>
            </a:endParaRPr>
          </a:p>
        </p:txBody>
      </p:sp>
      <p:sp>
        <p:nvSpPr>
          <p:cNvPr id="99341" name="Oval 13"/>
          <p:cNvSpPr>
            <a:spLocks noChangeArrowheads="1"/>
          </p:cNvSpPr>
          <p:nvPr/>
        </p:nvSpPr>
        <p:spPr bwMode="auto">
          <a:xfrm>
            <a:off x="2157413" y="204311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5</a:t>
            </a:r>
            <a:endParaRPr lang="en-US" sz="2100">
              <a:latin typeface="Times" charset="0"/>
            </a:endParaRP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3427413" y="10683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2100">
              <a:latin typeface="Times" charset="0"/>
            </a:endParaRPr>
          </a:p>
        </p:txBody>
      </p:sp>
      <p:sp>
        <p:nvSpPr>
          <p:cNvPr id="99343" name="Oval 15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pPr lvl="1"/>
            <a:r>
              <a:rPr lang="en-US"/>
              <a:t>Lies deep to the greater curvature of the stomach</a:t>
            </a:r>
          </a:p>
          <a:p>
            <a:pPr lvl="1"/>
            <a:endParaRPr lang="en-US"/>
          </a:p>
          <a:p>
            <a:pPr lvl="1"/>
            <a:r>
              <a:rPr lang="en-US"/>
              <a:t>The _______________________________________ and the tail is near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Characteristics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Esophageal mucosa </a:t>
            </a:r>
          </a:p>
          <a:p>
            <a:pPr lvl="1"/>
            <a:r>
              <a:rPr lang="en-US" dirty="0" err="1"/>
              <a:t>nonkeratinized</a:t>
            </a:r>
            <a:r>
              <a:rPr lang="en-US" dirty="0"/>
              <a:t> stratified </a:t>
            </a:r>
            <a:r>
              <a:rPr lang="en-US" dirty="0" err="1"/>
              <a:t>squamous</a:t>
            </a:r>
            <a:r>
              <a:rPr lang="en-US" dirty="0"/>
              <a:t> epithelium </a:t>
            </a:r>
          </a:p>
          <a:p>
            <a:endParaRPr lang="en-US" dirty="0"/>
          </a:p>
          <a:p>
            <a:r>
              <a:rPr lang="en-US" dirty="0"/>
              <a:t>Glands secrete mucus as a____________ moves through the esophagus</a:t>
            </a:r>
          </a:p>
          <a:p>
            <a:endParaRPr lang="en-US" dirty="0"/>
          </a:p>
          <a:p>
            <a:r>
              <a:rPr lang="en-US" dirty="0"/>
              <a:t>Muscle changes from ______________________ (superiorly) to ______________________ (inferiorly)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Processes in the Mouth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Food is ingested</a:t>
            </a:r>
          </a:p>
          <a:p>
            <a:endParaRPr lang="en-US" sz="2800" dirty="0"/>
          </a:p>
          <a:p>
            <a:r>
              <a:rPr lang="en-US" sz="2800" dirty="0"/>
              <a:t>________________________ digestion begins (chewing)</a:t>
            </a:r>
          </a:p>
          <a:p>
            <a:endParaRPr lang="en-US" sz="2800" dirty="0"/>
          </a:p>
          <a:p>
            <a:r>
              <a:rPr lang="en-US" sz="2800" dirty="0"/>
              <a:t>_____________________________ is initiated by swallowing</a:t>
            </a:r>
          </a:p>
          <a:p>
            <a:endParaRPr lang="en-US" sz="2800" dirty="0"/>
          </a:p>
          <a:p>
            <a:r>
              <a:rPr lang="en-US" sz="2800" dirty="0"/>
              <a:t>_________________________________ begins chemical breakdown of starch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68463"/>
            <a:ext cx="7767637" cy="4364037"/>
          </a:xfrm>
        </p:spPr>
        <p:txBody>
          <a:bodyPr/>
          <a:lstStyle/>
          <a:p>
            <a:r>
              <a:rPr lang="en-US"/>
              <a:t>Coordinated activity of the tongue, soft palate, pharynx, esophagus, and 22 separate muscle groups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bolus is forced into the _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076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controlled by the _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All routes except into the digestive tract are sealed off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Peristalsis moves food through the pharynx to the esophagus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189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Chemical breakdown of ___________________ and food is _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surrounds the cardiac orifice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dome-shaped region beneath the diaphragm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midportion</a:t>
            </a:r>
            <a:r>
              <a:rPr lang="en-US" sz="2400" dirty="0"/>
              <a:t> of the stomach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made up of the </a:t>
            </a:r>
            <a:r>
              <a:rPr lang="en-US" sz="2400" dirty="0" err="1"/>
              <a:t>antrum</a:t>
            </a:r>
            <a:r>
              <a:rPr lang="en-US" sz="2400" dirty="0"/>
              <a:t> and canal which terminates at the pylorus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pylorus is __________________________________________ through the pyloric sphincter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1180</Words>
  <Application>Microsoft Office PowerPoint</Application>
  <PresentationFormat>On-screen Show (4:3)</PresentationFormat>
  <Paragraphs>333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Tooth and Gum Disease: Periodontitis</vt:lpstr>
      <vt:lpstr>Tooth and Gum Disease: Periodontitis</vt:lpstr>
      <vt:lpstr>Pharynx</vt:lpstr>
      <vt:lpstr>Esophagus</vt:lpstr>
      <vt:lpstr>Esophageal Characteristics</vt:lpstr>
      <vt:lpstr>Digestive Processes in the Mouth</vt:lpstr>
      <vt:lpstr>Deglutition (Swallowing)</vt:lpstr>
      <vt:lpstr>Deglutition (Swallowing)</vt:lpstr>
      <vt:lpstr>Stomach</vt:lpstr>
      <vt:lpstr>Stomach</vt:lpstr>
      <vt:lpstr>Stomach</vt:lpstr>
      <vt:lpstr>Slide 12</vt:lpstr>
      <vt:lpstr>Microscopic Anatomy of the Stomach</vt:lpstr>
      <vt:lpstr>Glands of the Stomach Fundus and Body</vt:lpstr>
      <vt:lpstr>Glands of the Stomach Fundus and Body</vt:lpstr>
      <vt:lpstr>Digestion in the Stomach</vt:lpstr>
      <vt:lpstr>Regulation of Gastric Secretion</vt:lpstr>
      <vt:lpstr>Cephalic Phase</vt:lpstr>
      <vt:lpstr>Gastric Phase</vt:lpstr>
      <vt:lpstr>Gastric Phase</vt:lpstr>
      <vt:lpstr>Intestinal Phase</vt:lpstr>
      <vt:lpstr>Regulation and Mechanism of HCl Secretion</vt:lpstr>
      <vt:lpstr>Response of the Stomach to Filling</vt:lpstr>
      <vt:lpstr>Gastric Contractile Activity</vt:lpstr>
      <vt:lpstr>Regulation of Gastric Emptying</vt:lpstr>
      <vt:lpstr>Regulation of Gastric Emptying</vt:lpstr>
      <vt:lpstr>Small Intestine: Gross Anatomy</vt:lpstr>
      <vt:lpstr>Small Intestine: Gross Anatomy</vt:lpstr>
      <vt:lpstr>Small Intestine: Microscopic Anatomy</vt:lpstr>
      <vt:lpstr>Duodenum and Related Organs</vt:lpstr>
      <vt:lpstr>Slide 31</vt:lpstr>
      <vt:lpstr>Small Intestine: Histology of the Wall</vt:lpstr>
      <vt:lpstr>Intestinal Juice</vt:lpstr>
      <vt:lpstr>Liver</vt:lpstr>
      <vt:lpstr>Liver: Associated Structures</vt:lpstr>
      <vt:lpstr>Liver: Associated Structures</vt:lpstr>
      <vt:lpstr>Composition of Bile</vt:lpstr>
      <vt:lpstr>Bile</vt:lpstr>
      <vt:lpstr>The Gallbladder</vt:lpstr>
      <vt:lpstr>Regulation of Bile Release</vt:lpstr>
      <vt:lpstr>Regulation of Bile Release</vt:lpstr>
      <vt:lpstr>Slide 42</vt:lpstr>
      <vt:lpstr>Pancreas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Tooth and Gum Disease: Periodontitis</dc:title>
  <dc:creator>Wargo, Betsy</dc:creator>
  <cp:lastModifiedBy>Wargo, Betsy</cp:lastModifiedBy>
  <cp:revision>3</cp:revision>
  <dcterms:created xsi:type="dcterms:W3CDTF">2009-10-20T17:38:53Z</dcterms:created>
  <dcterms:modified xsi:type="dcterms:W3CDTF">2009-10-20T17:41:36Z</dcterms:modified>
</cp:coreProperties>
</file>