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FABAB-FE2E-4F7A-AEFA-49845444C59B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3CCED-B962-4051-961E-B5E2D724E8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9CD2-6722-4D68-B221-A8F7522BEA9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78A9-18CA-4AEE-AA94-E4BB77469D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5AF76-C796-4ACB-906E-4949E67062B0}" type="slidenum">
              <a:rPr lang="en-US"/>
              <a:pPr/>
              <a:t>42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78A9-18CA-4AEE-AA94-E4BB77469DCF}" type="slidenum">
              <a:rPr lang="en-US" smtClean="0"/>
              <a:t>47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39AD-87EB-4940-B48F-E00735D78A61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BA97-4AED-4504-B8B3-F193A4DA2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Exocrine function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Acini (clusters of secretory cells) contain _________________________________ with digestive enzymes </a:t>
            </a:r>
          </a:p>
          <a:p>
            <a:endParaRPr lang="en-US"/>
          </a:p>
          <a:p>
            <a:r>
              <a:rPr lang="en-US"/>
              <a:t>The pancreas also has an _ </a:t>
            </a:r>
          </a:p>
          <a:p>
            <a:pPr lvl="1"/>
            <a:r>
              <a:rPr lang="en-US"/>
              <a:t> release of _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Motility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impulses relax the circular muscle</a:t>
            </a:r>
          </a:p>
          <a:p>
            <a:endParaRPr lang="en-US"/>
          </a:p>
          <a:p>
            <a:r>
              <a:rPr lang="en-US"/>
              <a:t>The  </a:t>
            </a:r>
          </a:p>
          <a:p>
            <a:pPr lvl="1"/>
            <a:endParaRPr lang="en-US"/>
          </a:p>
          <a:p>
            <a:pPr lvl="1"/>
            <a:r>
              <a:rPr lang="en-US"/>
              <a:t>Relax the _</a:t>
            </a:r>
          </a:p>
          <a:p>
            <a:pPr lvl="1"/>
            <a:endParaRPr lang="en-US"/>
          </a:p>
          <a:p>
            <a:pPr lvl="1"/>
            <a:r>
              <a:rPr lang="en-US"/>
              <a:t>Allow chyme to pass into the large intestine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Has three unique features: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three bands of longitudinal smooth muscle in its muscularis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pocketlike sacs caused by the tone of the teniae coli</a:t>
            </a:r>
          </a:p>
          <a:p>
            <a:pPr lvl="1"/>
            <a:r>
              <a:rPr lang="en-US"/>
              <a:t>Epiploic appendages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Is subdivided into the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r>
              <a:rPr lang="en-US" sz="2800"/>
              <a:t>The saclike cecum:</a:t>
            </a:r>
          </a:p>
          <a:p>
            <a:pPr lvl="1"/>
            <a:r>
              <a:rPr lang="en-US" sz="2400"/>
              <a:t>Lies below the ileocecal valve in the right iliac fossa</a:t>
            </a:r>
          </a:p>
          <a:p>
            <a:pPr lvl="1"/>
            <a:r>
              <a:rPr lang="en-US" sz="2400"/>
              <a:t>Contains a wormlike vermiform appendix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23.29a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 t="2162" b="5316"/>
          <a:stretch>
            <a:fillRect/>
          </a:stretch>
        </p:blipFill>
        <p:spPr bwMode="auto">
          <a:xfrm>
            <a:off x="152400" y="557213"/>
            <a:ext cx="8551863" cy="5927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Has distinct regions:  ascending colon, hepatic flexure, transverse colon, splenic flexure, descending colon, and sigmoid colon</a:t>
            </a:r>
          </a:p>
          <a:p>
            <a:endParaRPr lang="en-US" sz="2800"/>
          </a:p>
          <a:p>
            <a:r>
              <a:rPr lang="en-US" sz="2800"/>
              <a:t>The _________________________ joins the _</a:t>
            </a:r>
          </a:p>
          <a:p>
            <a:endParaRPr lang="en-US" sz="2800"/>
          </a:p>
          <a:p>
            <a:r>
              <a:rPr lang="en-US" sz="2800"/>
              <a:t>The _____________________________ opens to the exterior _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Sphincters of the Anus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70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anus has ____________ sphincters: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 anal sphincter </a:t>
            </a:r>
          </a:p>
          <a:p>
            <a:pPr lvl="2">
              <a:lnSpc>
                <a:spcPct val="90000"/>
              </a:lnSpc>
            </a:pPr>
            <a:r>
              <a:rPr lang="en-US"/>
              <a:t>composed of _________________________ muscle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 anal sphincter </a:t>
            </a:r>
          </a:p>
          <a:p>
            <a:pPr lvl="2">
              <a:lnSpc>
                <a:spcPct val="90000"/>
              </a:lnSpc>
            </a:pPr>
            <a:r>
              <a:rPr lang="en-US"/>
              <a:t>composed of _________________________ muscle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sphincters are closed _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Large Intestine: Microscopic Anatomy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Colon mucosa is _____________________________ epithelium except in the anal canal</a:t>
            </a:r>
          </a:p>
          <a:p>
            <a:endParaRPr lang="en-US"/>
          </a:p>
          <a:p>
            <a:r>
              <a:rPr lang="en-US"/>
              <a:t>Has numerous deep ________________ lined with _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Large Intestine: Microscopic Anatomy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Anal canal mucosa is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Anal sinuses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Superficial venous plexuses are associated with the anal canal</a:t>
            </a:r>
          </a:p>
          <a:p>
            <a:r>
              <a:rPr lang="en-US">
                <a:solidFill>
                  <a:srgbClr val="000000"/>
                </a:solidFill>
              </a:rPr>
              <a:t>Inflammation of these veins results in itchy varicosities called _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Structure of the Anal Canal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23.29b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 l="1828" t="2951" r="2713" b="7091"/>
          <a:stretch>
            <a:fillRect/>
          </a:stretch>
        </p:blipFill>
        <p:spPr bwMode="auto">
          <a:xfrm>
            <a:off x="1752600" y="914400"/>
            <a:ext cx="5266679" cy="571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Flora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270875" cy="531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_______________________ of the large intestine consist of:</a:t>
            </a:r>
          </a:p>
          <a:p>
            <a:pPr lvl="1">
              <a:lnSpc>
                <a:spcPct val="90000"/>
              </a:lnSpc>
            </a:pPr>
            <a:r>
              <a:rPr lang="en-US"/>
              <a:t>Bacteria surviving the small intestine that enter the cecum and </a:t>
            </a:r>
          </a:p>
          <a:p>
            <a:pPr lvl="1">
              <a:lnSpc>
                <a:spcPct val="90000"/>
              </a:lnSpc>
            </a:pPr>
            <a:r>
              <a:rPr lang="en-US"/>
              <a:t>Those entering via the anus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bacteria: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Release irritating acids and _</a:t>
            </a:r>
          </a:p>
          <a:p>
            <a:pPr lvl="1">
              <a:lnSpc>
                <a:spcPct val="90000"/>
              </a:lnSpc>
            </a:pPr>
            <a:r>
              <a:rPr lang="en-US"/>
              <a:t>Synthesize ___________________________ and vitamin K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Composition and Function of Pancreatic Juice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Water solution of _ </a:t>
            </a:r>
            <a:br>
              <a:rPr lang="en-US"/>
            </a:br>
            <a:r>
              <a:rPr lang="en-US"/>
              <a:t>(primarily 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 acid chyme</a:t>
            </a:r>
          </a:p>
          <a:p>
            <a:pPr lvl="1">
              <a:lnSpc>
                <a:spcPct val="90000"/>
              </a:lnSpc>
            </a:pPr>
            <a:r>
              <a:rPr lang="en-US"/>
              <a:t>Provides _______________________________ for pancreatic enzymes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Enzymes are released in _______________________________ and activated in the duodenum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the Large Intestine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Other than digestion of enteric bacteria,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Vitamins, water, and electrolytes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Its major function is _________________________________ toward the anus</a:t>
            </a:r>
          </a:p>
          <a:p>
            <a:pPr>
              <a:lnSpc>
                <a:spcPct val="90000"/>
              </a:lnSpc>
            </a:pPr>
            <a:r>
              <a:rPr lang="en-US"/>
              <a:t>Though essential for comfort, the colon is _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of the Large Intestine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Slow segmenting movements that move the contents of the colon</a:t>
            </a:r>
          </a:p>
          <a:p>
            <a:pPr lvl="1"/>
            <a:r>
              <a:rPr lang="en-US"/>
              <a:t>contract as they are _</a:t>
            </a:r>
          </a:p>
          <a:p>
            <a:endParaRPr lang="en-US"/>
          </a:p>
          <a:p>
            <a:r>
              <a:rPr lang="en-US"/>
              <a:t>Presence of _</a:t>
            </a:r>
          </a:p>
          <a:p>
            <a:pPr lvl="1"/>
            <a:r>
              <a:rPr lang="en-US"/>
              <a:t>Activates the _</a:t>
            </a:r>
          </a:p>
          <a:p>
            <a:pPr lvl="1"/>
            <a:r>
              <a:rPr lang="en-US"/>
              <a:t>Initiates peristalsis that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_____________________ of rectal walls caused by feces:</a:t>
            </a:r>
          </a:p>
          <a:p>
            <a:pPr lvl="1"/>
            <a:r>
              <a:rPr lang="en-US" sz="2400"/>
              <a:t>_____________________________ of the rectal walls</a:t>
            </a:r>
          </a:p>
          <a:p>
            <a:pPr lvl="1"/>
            <a:r>
              <a:rPr lang="en-US" sz="2400"/>
              <a:t>Relaxes the ________________ anal sphincter</a:t>
            </a:r>
          </a:p>
          <a:p>
            <a:endParaRPr lang="en-US" sz="2800"/>
          </a:p>
          <a:p>
            <a:r>
              <a:rPr lang="en-US" sz="2800"/>
              <a:t>Voluntary signals stimulate relaxation of the external anal sphincter and defecation occurs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Chemical Digestion: Carbohydrates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Absorption: </a:t>
            </a:r>
          </a:p>
          <a:p>
            <a:pPr lvl="1"/>
            <a:r>
              <a:rPr lang="en-US"/>
              <a:t>Enter the _</a:t>
            </a:r>
          </a:p>
          <a:p>
            <a:pPr lvl="1"/>
            <a:r>
              <a:rPr lang="en-US"/>
              <a:t>Transported to the ____________via the _______________________________</a:t>
            </a:r>
          </a:p>
          <a:p>
            <a:r>
              <a:rPr lang="en-US"/>
              <a:t>Enzymes used:  </a:t>
            </a:r>
          </a:p>
          <a:p>
            <a:pPr lvl="1"/>
            <a:r>
              <a:rPr lang="en-US"/>
              <a:t>_______________________ amylase, </a:t>
            </a:r>
          </a:p>
          <a:p>
            <a:pPr lvl="1"/>
            <a:r>
              <a:rPr lang="en-US"/>
              <a:t>_______________________ amylase, </a:t>
            </a:r>
          </a:p>
          <a:p>
            <a:pPr lvl="1"/>
            <a:r>
              <a:rPr lang="en-US"/>
              <a:t> 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Proteins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Absorption: similar to carbohydrates</a:t>
            </a:r>
          </a:p>
          <a:p>
            <a:pPr>
              <a:lnSpc>
                <a:spcPct val="90000"/>
              </a:lnSpc>
            </a:pPr>
            <a:r>
              <a:rPr lang="en-US"/>
              <a:t>Enzymes in the stomach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Enzymes in the _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 – trypsin, chymotrypsin, and carboxypeptidase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 – aminopeptidases, carboxypeptidases, and dipeptidases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Fats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Absorption: Diffusion into intestinal cells where they: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Enter __________________________ and are transported to systemic circulation _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Fats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Glycerol and short chain fatty acids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Absorbed into 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Transported via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Enzymes/chemicals used: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bile salts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Chemical Digestion: Nucleic Acids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Absorption:  ______________________ via membrane carriers</a:t>
            </a:r>
          </a:p>
          <a:p>
            <a:r>
              <a:rPr lang="en-US"/>
              <a:t>Absorbed in villi </a:t>
            </a:r>
          </a:p>
          <a:p>
            <a:r>
              <a:rPr lang="en-US"/>
              <a:t>transported to liver via hepatic portal vein</a:t>
            </a:r>
          </a:p>
          <a:p>
            <a:r>
              <a:rPr lang="en-US"/>
              <a:t>Enzymes used:  </a:t>
            </a:r>
          </a:p>
          <a:p>
            <a:pPr lvl="1"/>
            <a:r>
              <a:rPr lang="en-US"/>
              <a:t>pancreatic ribonucleases and deoxyribonuclease in the small intestines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Malabsorption of Nutrients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Results from anything that </a:t>
            </a:r>
          </a:p>
          <a:p>
            <a:pPr lvl="1"/>
            <a:r>
              <a:rPr lang="en-US"/>
              <a:t>interferes with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______________________________ the intestinal mucosa (e.g., bacterial infection)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Malabsorption of Nutrients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Gluten enteropathy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 damages the intestinal villi </a:t>
            </a:r>
          </a:p>
          <a:p>
            <a:pPr lvl="1"/>
            <a:r>
              <a:rPr lang="en-US"/>
              <a:t>reduces the _</a:t>
            </a:r>
          </a:p>
          <a:p>
            <a:pPr lvl="1"/>
            <a:endParaRPr lang="en-US"/>
          </a:p>
          <a:p>
            <a:r>
              <a:rPr lang="en-US"/>
              <a:t>Treated by eliminating gluten from the diet (all grains but rice and corn)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Composition and Function of Pancreatic Juice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Examples include</a:t>
            </a:r>
          </a:p>
          <a:p>
            <a:pPr lvl="1"/>
            <a:r>
              <a:rPr lang="en-US"/>
              <a:t>__________________________ is activated to trypsin</a:t>
            </a:r>
          </a:p>
          <a:p>
            <a:pPr lvl="1"/>
            <a:r>
              <a:rPr lang="en-US"/>
              <a:t>Procarboxypeptidase is activated to _</a:t>
            </a:r>
          </a:p>
          <a:p>
            <a:endParaRPr lang="en-US"/>
          </a:p>
          <a:p>
            <a:r>
              <a:rPr lang="en-US"/>
              <a:t>Active enzymes secreted</a:t>
            </a:r>
          </a:p>
          <a:p>
            <a:pPr lvl="1"/>
            <a:r>
              <a:rPr lang="en-US"/>
              <a:t>Amylase, lipases, and nucleases </a:t>
            </a:r>
          </a:p>
          <a:p>
            <a:pPr lvl="1"/>
            <a:r>
              <a:rPr lang="en-US"/>
              <a:t>These enzymes require ___________________ for optimal activity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Stomach and colon cancers _________________________________ or symptoms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Metastasized _____________________ frequently cause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Prevention is by regular dental and medical examinations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 is the 2nd largest cause of cancer deaths in males </a:t>
            </a:r>
          </a:p>
          <a:p>
            <a:pPr lvl="1">
              <a:lnSpc>
                <a:spcPct val="90000"/>
              </a:lnSpc>
            </a:pPr>
            <a:r>
              <a:rPr lang="en-US"/>
              <a:t>(__________________________ is 1st)</a:t>
            </a:r>
          </a:p>
          <a:p>
            <a:pPr>
              <a:lnSpc>
                <a:spcPct val="90000"/>
              </a:lnSpc>
            </a:pPr>
            <a:r>
              <a:rPr lang="en-US"/>
              <a:t>Forms from benign mucosal tumors </a:t>
            </a:r>
          </a:p>
          <a:p>
            <a:pPr lvl="1">
              <a:lnSpc>
                <a:spcPct val="90000"/>
              </a:lnSpc>
            </a:pPr>
            <a:r>
              <a:rPr lang="en-US"/>
              <a:t>   </a:t>
            </a:r>
          </a:p>
          <a:p>
            <a:pPr lvl="1">
              <a:lnSpc>
                <a:spcPct val="90000"/>
              </a:lnSpc>
            </a:pPr>
            <a:r>
              <a:rPr lang="en-US"/>
              <a:t>formation increases with age</a:t>
            </a:r>
          </a:p>
          <a:p>
            <a:pPr>
              <a:lnSpc>
                <a:spcPct val="90000"/>
              </a:lnSpc>
            </a:pPr>
            <a:r>
              <a:rPr lang="en-US"/>
              <a:t>Regular colon examination should be done for _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Kidney Functions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Filter 200 liters ________________ daily, allowing toxins, metabolic wastes, and excess ions to leave the body in urine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_____________________________ and chemical makeup of the blood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Maintain the _____________________ between water and salts, and acids and bases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Renal Functions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 during prolonged fasting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Production of __________________ to help ____________________________ and ______________________________ to stimulate _______________ production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Activation of vitamin D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Urinary System Organs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provides a temporary storage reservoir for urine</a:t>
            </a:r>
          </a:p>
          <a:p>
            <a:r>
              <a:rPr lang="en-US"/>
              <a:t>Paired ureters </a:t>
            </a:r>
          </a:p>
          <a:p>
            <a:pPr lvl="1"/>
            <a:r>
              <a:rPr lang="en-US"/>
              <a:t>transport urine from _</a:t>
            </a:r>
          </a:p>
          <a:p>
            <a:endParaRPr lang="en-US"/>
          </a:p>
          <a:p>
            <a:r>
              <a:rPr lang="en-US"/>
              <a:t>Urethra </a:t>
            </a:r>
          </a:p>
          <a:p>
            <a:pPr lvl="1"/>
            <a:r>
              <a:rPr lang="en-US"/>
              <a:t>transports urine from the _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25.1a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 l="1833" t="2188" b="5122"/>
          <a:stretch>
            <a:fillRect/>
          </a:stretch>
        </p:blipFill>
        <p:spPr bwMode="auto">
          <a:xfrm>
            <a:off x="990600" y="0"/>
            <a:ext cx="7010400" cy="68707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Layers of Tissue Supporting the Kidney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fibrous capsule that prevents kidney infection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Adipose capsule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_______________________ that cushions the kidney and helps _________________ to the body wall</a:t>
            </a:r>
          </a:p>
          <a:p>
            <a:endParaRPr lang="en-US" sz="2800"/>
          </a:p>
          <a:p>
            <a:r>
              <a:rPr lang="en-US" sz="2800"/>
              <a:t>Renal fascia </a:t>
            </a:r>
          </a:p>
          <a:p>
            <a:pPr lvl="1"/>
            <a:r>
              <a:rPr lang="en-US" sz="2400"/>
              <a:t>outer layer of ________________________________ that anchors the kidney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Kidney Location and External Anatomy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25.2a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 l="1231" t="1360" r="1674" b="6476"/>
          <a:stretch>
            <a:fillRect/>
          </a:stretch>
        </p:blipFill>
        <p:spPr bwMode="auto">
          <a:xfrm>
            <a:off x="647700" y="788988"/>
            <a:ext cx="7874000" cy="581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Anatomy (Frontal Section)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light colored, __________________________ superficial region</a:t>
            </a:r>
          </a:p>
          <a:p>
            <a:pPr>
              <a:lnSpc>
                <a:spcPct val="90000"/>
              </a:lnSpc>
            </a:pPr>
            <a:r>
              <a:rPr lang="en-US" sz="2800"/>
              <a:t>Medulla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exhibits cone-shaped _________________________ separated by columns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medullary pyramid and its surrounding capsule constitute a lobe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flat funnel shaped tube lateral to the hilus within the renal sinus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Anatomy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 calyces</a:t>
            </a:r>
          </a:p>
          <a:p>
            <a:pPr lvl="1"/>
            <a:r>
              <a:rPr lang="en-US"/>
              <a:t>large ______________________________ of the renal pelvis</a:t>
            </a:r>
          </a:p>
          <a:p>
            <a:pPr lvl="1"/>
            <a:r>
              <a:rPr lang="en-US"/>
              <a:t>_____________________________ draining from papillae </a:t>
            </a:r>
          </a:p>
          <a:p>
            <a:pPr lvl="1"/>
            <a:r>
              <a:rPr lang="en-US"/>
              <a:t>Empty urine into the pelvis</a:t>
            </a:r>
          </a:p>
          <a:p>
            <a:endParaRPr lang="en-US"/>
          </a:p>
          <a:p>
            <a:r>
              <a:rPr lang="en-US"/>
              <a:t>Urine flows through the _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Regulation of Pancreatic Secretion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00200"/>
            <a:ext cx="7767637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CCK and secretin enter the bloodstream when fatty or acidic chyme enters the duodenum</a:t>
            </a:r>
          </a:p>
          <a:p>
            <a:pPr>
              <a:lnSpc>
                <a:spcPct val="90000"/>
              </a:lnSpc>
            </a:pPr>
            <a:r>
              <a:rPr lang="en-US"/>
              <a:t>Upon reaching the _</a:t>
            </a:r>
          </a:p>
          <a:p>
            <a:pPr lvl="1">
              <a:lnSpc>
                <a:spcPct val="90000"/>
              </a:lnSpc>
            </a:pPr>
            <a:r>
              <a:rPr lang="en-US"/>
              <a:t>CCK causes secretion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Secretin causes secretion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Vagal stimulation also causes release of pancreatic juice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25.3b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 l="1085" t="1759" r="1454" b="6465"/>
          <a:stretch>
            <a:fillRect/>
          </a:stretch>
        </p:blipFill>
        <p:spPr bwMode="auto">
          <a:xfrm>
            <a:off x="762000" y="0"/>
            <a:ext cx="7772400" cy="6823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Vascular Pathway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25.3c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 t="71339" b="5153"/>
          <a:stretch>
            <a:fillRect/>
          </a:stretch>
        </p:blipFill>
        <p:spPr bwMode="auto">
          <a:xfrm>
            <a:off x="0" y="2619375"/>
            <a:ext cx="9144000" cy="161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Nephron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 are the structural and functional units that form urine, consisting of:</a:t>
            </a:r>
          </a:p>
          <a:p>
            <a:pPr lvl="1">
              <a:lnSpc>
                <a:spcPct val="90000"/>
              </a:lnSpc>
            </a:pPr>
            <a:r>
              <a:rPr lang="en-US"/>
              <a:t>Glomerulus</a:t>
            </a:r>
          </a:p>
          <a:p>
            <a:pPr lvl="2">
              <a:lnSpc>
                <a:spcPct val="90000"/>
              </a:lnSpc>
            </a:pPr>
            <a:r>
              <a:rPr lang="en-US"/>
              <a:t>a tuft of ________________________________ associated with a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Glomerular (Bowman’s) capsule </a:t>
            </a:r>
          </a:p>
          <a:p>
            <a:pPr lvl="2">
              <a:lnSpc>
                <a:spcPct val="90000"/>
              </a:lnSpc>
            </a:pPr>
            <a:r>
              <a:rPr lang="en-US"/>
              <a:t>blind, ___________________________________ that completely surrounds the glomerulus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Nephron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/>
              <a:t>Renal _</a:t>
            </a:r>
          </a:p>
          <a:p>
            <a:pPr lvl="2"/>
            <a:r>
              <a:rPr lang="en-US" sz="2800"/>
              <a:t>the glomerulus and its Bowman’s capsule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  </a:t>
            </a:r>
          </a:p>
          <a:p>
            <a:pPr lvl="2"/>
            <a:r>
              <a:rPr lang="en-US" sz="2800"/>
              <a:t>______________________ epithelium that allows solute-rich, _________________________________ to pass from the blood into the glomerular capsule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Tubule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Proximal convoluted tubule (PCT) –</a:t>
            </a:r>
          </a:p>
          <a:p>
            <a:pPr lvl="1"/>
            <a:r>
              <a:rPr lang="en-US" sz="3200"/>
              <a:t>composed of cuboidal cells with numerous _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____________________________ and solutes from filtrate and secretes substances into it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Tubule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a hairpin-shaped loop of the renal tubule</a:t>
            </a:r>
          </a:p>
          <a:p>
            <a:endParaRPr lang="en-US"/>
          </a:p>
          <a:p>
            <a:r>
              <a:rPr lang="en-US"/>
              <a:t>Distal convoluted tubule (DCT)</a:t>
            </a:r>
          </a:p>
          <a:p>
            <a:pPr lvl="1"/>
            <a:r>
              <a:rPr lang="en-US"/>
              <a:t>cuboidal cells without microvilli that _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25.4b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 t="1062" b="5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Nephrons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85% of nephrons; located in the cortex</a:t>
            </a:r>
          </a:p>
          <a:p>
            <a:r>
              <a:rPr lang="en-US"/>
              <a:t>Juxtamedullary nephrons:</a:t>
            </a:r>
          </a:p>
          <a:p>
            <a:pPr lvl="1"/>
            <a:r>
              <a:rPr lang="en-US"/>
              <a:t>Are located at the cortex-medulla junction</a:t>
            </a:r>
          </a:p>
          <a:p>
            <a:pPr lvl="1"/>
            <a:r>
              <a:rPr lang="en-US"/>
              <a:t>Have loops of Henle that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Are involved in the production of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Small Intestine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chyme enters the duodenum: </a:t>
            </a:r>
          </a:p>
          <a:p>
            <a:pPr lvl="1"/>
            <a:endParaRPr lang="en-US"/>
          </a:p>
          <a:p>
            <a:pPr lvl="1"/>
            <a:r>
              <a:rPr lang="en-US"/>
              <a:t>Carbohydrates and proteins are only partially digested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Small Intestine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Digestion continues in the small intestine</a:t>
            </a:r>
          </a:p>
          <a:p>
            <a:pPr lvl="1"/>
            <a:r>
              <a:rPr lang="en-US"/>
              <a:t>Chyme is ____________________________ into the duodenum </a:t>
            </a:r>
          </a:p>
          <a:p>
            <a:pPr lvl="1"/>
            <a:r>
              <a:rPr lang="en-US"/>
              <a:t>Because it is hypertonic and has low pH,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Virtually ____________________________________ takes place in the small intestine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in the Small Intestine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The most common motion of the small intestine is _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It is initiated by _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(Cajal cells)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Moves contents steadily toward the _</a:t>
            </a: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in the Small Intestine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After nutrients have been absorbed: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Peristalsis begins with each wave starting distal to the previous </a:t>
            </a:r>
          </a:p>
          <a:p>
            <a:pPr lvl="1">
              <a:lnSpc>
                <a:spcPct val="85000"/>
              </a:lnSpc>
            </a:pPr>
            <a:endParaRPr lang="en-US"/>
          </a:p>
          <a:p>
            <a:pPr lvl="1">
              <a:lnSpc>
                <a:spcPct val="85000"/>
              </a:lnSpc>
            </a:pPr>
            <a:r>
              <a:rPr lang="en-US"/>
              <a:t>Meal remnants, bacteria, mucosal cells, and debris are 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Motility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Local enteric neurons of the GI tract coordinate intestinal motility</a:t>
            </a:r>
          </a:p>
          <a:p>
            <a:r>
              <a:rPr lang="en-US"/>
              <a:t>_________________________________ cause:</a:t>
            </a:r>
          </a:p>
          <a:p>
            <a:pPr lvl="1"/>
            <a:r>
              <a:rPr lang="en-US"/>
              <a:t>Contraction and shortening of the _</a:t>
            </a:r>
          </a:p>
          <a:p>
            <a:pPr lvl="1"/>
            <a:endParaRPr lang="en-US"/>
          </a:p>
          <a:p>
            <a:pPr lvl="1"/>
            <a:r>
              <a:rPr lang="en-US"/>
              <a:t>Shortening of _</a:t>
            </a:r>
          </a:p>
          <a:p>
            <a:pPr lvl="1"/>
            <a:r>
              <a:rPr lang="en-US"/>
              <a:t>Distension of the intestine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1203</Words>
  <Application>Microsoft Office PowerPoint</Application>
  <PresentationFormat>On-screen Show (4:3)</PresentationFormat>
  <Paragraphs>293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Pancreas</vt:lpstr>
      <vt:lpstr>Composition and Function of Pancreatic Juice</vt:lpstr>
      <vt:lpstr>Composition and Function of Pancreatic Juice</vt:lpstr>
      <vt:lpstr>Regulation of Pancreatic Secretion</vt:lpstr>
      <vt:lpstr>Digestion in the Small Intestine</vt:lpstr>
      <vt:lpstr>Digestion in the Small Intestine</vt:lpstr>
      <vt:lpstr>Motility in the Small Intestine</vt:lpstr>
      <vt:lpstr>Motility in the Small Intestine</vt:lpstr>
      <vt:lpstr>Control of Motility</vt:lpstr>
      <vt:lpstr>Control of Motility</vt:lpstr>
      <vt:lpstr>Large Intestine</vt:lpstr>
      <vt:lpstr>Large Intestine</vt:lpstr>
      <vt:lpstr>Slide 13</vt:lpstr>
      <vt:lpstr>Colon</vt:lpstr>
      <vt:lpstr>Sphincters of the Anus</vt:lpstr>
      <vt:lpstr>Large Intestine: Microscopic Anatomy</vt:lpstr>
      <vt:lpstr>Large Intestine: Microscopic Anatomy</vt:lpstr>
      <vt:lpstr>Structure of the Anal Canal</vt:lpstr>
      <vt:lpstr>Bacterial Flora</vt:lpstr>
      <vt:lpstr>Functions of the Large Intestine</vt:lpstr>
      <vt:lpstr>Motility of the Large Intestine</vt:lpstr>
      <vt:lpstr>Defecation</vt:lpstr>
      <vt:lpstr>Chemical Digestion: Carbohydrates</vt:lpstr>
      <vt:lpstr>Chemical Digestion: Proteins</vt:lpstr>
      <vt:lpstr>Chemical Digestion: Fats</vt:lpstr>
      <vt:lpstr>Chemical Digestion: Fats</vt:lpstr>
      <vt:lpstr>Chemical Digestion: Nucleic Acids</vt:lpstr>
      <vt:lpstr>Malabsorption of Nutrients</vt:lpstr>
      <vt:lpstr>Malabsorption of Nutrients</vt:lpstr>
      <vt:lpstr>Cancer</vt:lpstr>
      <vt:lpstr>Cancer</vt:lpstr>
      <vt:lpstr>Kidney Functions</vt:lpstr>
      <vt:lpstr>Other Renal Functions</vt:lpstr>
      <vt:lpstr>Other Urinary System Organs</vt:lpstr>
      <vt:lpstr>Slide 35</vt:lpstr>
      <vt:lpstr>Layers of Tissue Supporting the Kidney</vt:lpstr>
      <vt:lpstr>Kidney Location and External Anatomy</vt:lpstr>
      <vt:lpstr>Internal Anatomy (Frontal Section)</vt:lpstr>
      <vt:lpstr>Internal Anatomy</vt:lpstr>
      <vt:lpstr>Slide 40</vt:lpstr>
      <vt:lpstr>Renal Vascular Pathway</vt:lpstr>
      <vt:lpstr>The Nephron</vt:lpstr>
      <vt:lpstr>The Nephron</vt:lpstr>
      <vt:lpstr>Renal Tubule</vt:lpstr>
      <vt:lpstr>Renal Tubule</vt:lpstr>
      <vt:lpstr>Slide 46</vt:lpstr>
      <vt:lpstr>Nephrons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</dc:title>
  <dc:creator>Wargo, Betsy</dc:creator>
  <cp:lastModifiedBy>Wargo, Betsy</cp:lastModifiedBy>
  <cp:revision>1</cp:revision>
  <dcterms:created xsi:type="dcterms:W3CDTF">2009-10-20T17:42:24Z</dcterms:created>
  <dcterms:modified xsi:type="dcterms:W3CDTF">2009-10-20T17:43:31Z</dcterms:modified>
</cp:coreProperties>
</file>