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2B461-6F67-4474-8D7C-9C2C1574FC4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B477B-0687-464F-BF99-B59D7B2E23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7A3B-E72E-4DC5-9DCA-CE417D6F0CF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8462-ECFF-493A-8D9F-AEFDDF1A0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A8462-ECFF-493A-8D9F-AEFDDF1A09FE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B95F-BDEF-483E-A56D-3F71BA25B88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F0A0-7C08-4ED1-9B24-B5DB6781CD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7620000" y="3962400"/>
            <a:ext cx="10668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25.5a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 l="1268" t="1758" r="1425" b="5867"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Glomerular Filtration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4937125"/>
          </a:xfrm>
        </p:spPr>
        <p:txBody>
          <a:bodyPr/>
          <a:lstStyle/>
          <a:p>
            <a:r>
              <a:rPr lang="en-US"/>
              <a:t>The _________________________ is more efficient than other capillary beds because:</a:t>
            </a:r>
          </a:p>
          <a:p>
            <a:pPr lvl="1"/>
            <a:r>
              <a:rPr lang="en-US"/>
              <a:t>Its filtration membrane is _</a:t>
            </a:r>
          </a:p>
          <a:p>
            <a:pPr lvl="1"/>
            <a:endParaRPr lang="en-US"/>
          </a:p>
          <a:p>
            <a:pPr lvl="1"/>
            <a:r>
              <a:rPr lang="en-US"/>
              <a:t>Glomerular _ </a:t>
            </a:r>
          </a:p>
          <a:p>
            <a:pPr lvl="1"/>
            <a:endParaRPr lang="en-US"/>
          </a:p>
          <a:p>
            <a:pPr lvl="1"/>
            <a:r>
              <a:rPr lang="en-US"/>
              <a:t>It has a higher _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Glomerular Filtration Rate (GFR)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total amount of filtrate formed per minute by the kidneys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Factors governing filtration rate at the capillary bed are: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Total _________________________ available for filtration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Filtration membrane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Glomerular Filtration Rate (GFR)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GFR is ___________________________ to the NFP</a:t>
            </a:r>
          </a:p>
          <a:p>
            <a:endParaRPr lang="en-US"/>
          </a:p>
          <a:p>
            <a:r>
              <a:rPr lang="en-US"/>
              <a:t>Changes in GFR normally result from changes in _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Glomerular Filtration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If the GFR is too high: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Needed substances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If the GFR is too low: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____________________________________, including wastes that are normally disposed of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Glomerular Filtration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mechanisms control the GFR  </a:t>
            </a:r>
          </a:p>
          <a:p>
            <a:pPr lvl="1"/>
            <a:endParaRPr lang="en-US"/>
          </a:p>
          <a:p>
            <a:pPr lvl="1"/>
            <a:r>
              <a:rPr lang="en-US"/>
              <a:t>Renal autoregulation _</a:t>
            </a:r>
          </a:p>
          <a:p>
            <a:pPr lvl="1"/>
            <a:endParaRPr lang="en-US"/>
          </a:p>
          <a:p>
            <a:pPr lvl="1"/>
            <a:r>
              <a:rPr lang="en-US"/>
              <a:t>Neural controls</a:t>
            </a:r>
          </a:p>
          <a:p>
            <a:pPr lvl="1"/>
            <a:endParaRPr lang="en-US"/>
          </a:p>
          <a:p>
            <a:pPr lvl="1"/>
            <a:r>
              <a:rPr lang="en-US"/>
              <a:t>Hormonal mechanism (the __________________________________ system)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Controls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 normal conditions, renal autoregulation maintains a _____________________________ glomerular filtration rate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Controls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the _________________________ nervous system is at ________________:</a:t>
            </a:r>
          </a:p>
          <a:p>
            <a:pPr lvl="1"/>
            <a:endParaRPr lang="en-US"/>
          </a:p>
          <a:p>
            <a:pPr lvl="1"/>
            <a:r>
              <a:rPr lang="en-US"/>
              <a:t>Renal blood vessels are _</a:t>
            </a:r>
          </a:p>
          <a:p>
            <a:pPr lvl="1"/>
            <a:endParaRPr lang="en-US"/>
          </a:p>
          <a:p>
            <a:pPr lvl="1"/>
            <a:r>
              <a:rPr lang="en-US"/>
              <a:t>Autoregulation mechanisms prevail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Controls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/>
              <a:t>Under stress:</a:t>
            </a:r>
          </a:p>
          <a:p>
            <a:pPr lvl="1"/>
            <a:r>
              <a:rPr lang="en-US"/>
              <a:t>_______________________ is released by the sympathetic nervous system</a:t>
            </a:r>
          </a:p>
          <a:p>
            <a:pPr lvl="1"/>
            <a:r>
              <a:rPr lang="en-US"/>
              <a:t>_______________________ is released by the _ </a:t>
            </a:r>
          </a:p>
          <a:p>
            <a:pPr lvl="1"/>
            <a:r>
              <a:rPr lang="en-US"/>
              <a:t>___________________________________ and filtration is inhibited  </a:t>
            </a:r>
          </a:p>
          <a:p>
            <a:r>
              <a:rPr lang="en-US"/>
              <a:t>The sympathetic nervous system also stimulates the renin-angiotensin mechanism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Renin-Angiotensin Mechanism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270875" cy="4860925"/>
          </a:xfrm>
        </p:spPr>
        <p:txBody>
          <a:bodyPr/>
          <a:lstStyle/>
          <a:p>
            <a:r>
              <a:rPr lang="en-US" sz="2800"/>
              <a:t>Is triggered when the JG cells release renin</a:t>
            </a:r>
          </a:p>
          <a:p>
            <a:r>
              <a:rPr lang="en-US" sz="2800"/>
              <a:t>Renin acts on ___________________________ to release _</a:t>
            </a:r>
          </a:p>
          <a:p>
            <a:r>
              <a:rPr lang="en-US" sz="2800"/>
              <a:t>Angiotensin I is converted to angiotensin_</a:t>
            </a:r>
          </a:p>
          <a:p>
            <a:r>
              <a:rPr lang="en-US" sz="2800"/>
              <a:t>Angiotensin II: </a:t>
            </a:r>
          </a:p>
          <a:p>
            <a:pPr lvl="1"/>
            <a:r>
              <a:rPr lang="en-US" sz="2400"/>
              <a:t>Causes mean _ </a:t>
            </a:r>
          </a:p>
          <a:p>
            <a:pPr lvl="1"/>
            <a:r>
              <a:rPr lang="en-US" sz="2400"/>
              <a:t>Stimulates the adrenal cortex to release _ </a:t>
            </a:r>
          </a:p>
          <a:p>
            <a:endParaRPr lang="en-US" sz="2800"/>
          </a:p>
          <a:p>
            <a:r>
              <a:rPr lang="en-US" sz="2800"/>
              <a:t>As a result, both systemic and glomerular hydrostatic pressure rise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Renin Release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270875" cy="495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Renin release is triggered by: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 of the granular JG cells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Stimulation of the JG cells by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Direct stimulation of the JG cells by _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Angiotensin _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 of the Nephron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 nephron has _________ capillary beds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Each glomerulus is: </a:t>
            </a:r>
          </a:p>
          <a:p>
            <a:pPr lvl="1"/>
            <a:r>
              <a:rPr lang="en-US"/>
              <a:t>Fed by an _ </a:t>
            </a:r>
          </a:p>
          <a:p>
            <a:pPr lvl="1"/>
            <a:r>
              <a:rPr lang="en-US"/>
              <a:t>Drained by an _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Tubular Reabsorption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All ______________________________ are reabsorbed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Water and ion reabsorption is _________________________ controlled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Reabsorption may be an active (requiring ATP) or passive process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Nonreabsorbed Substances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___________________________ (T</a:t>
            </a:r>
            <a:r>
              <a:rPr lang="en-US" baseline="-25000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):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Reflects the number of _______________ in the renal tubules available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Exists for nearly every substance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When the carriers are ______________________, excess of that substance _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Nonreabsorbed Substances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Substances are not reabsorbed if they: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Are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Are too large to pass through membrane pores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Urea, creatinine, and uric acid are the most important nonreabsorbed substances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Natriuretic Peptide Activity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447800"/>
            <a:ext cx="8270875" cy="5038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ANP _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 blood volume</a:t>
            </a:r>
          </a:p>
          <a:p>
            <a:pPr lvl="1">
              <a:lnSpc>
                <a:spcPct val="90000"/>
              </a:lnSpc>
            </a:pPr>
            <a:r>
              <a:rPr lang="en-US"/>
              <a:t>Lowers blood pressure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ANP lowers blood Na</a:t>
            </a:r>
            <a:r>
              <a:rPr lang="en-US" baseline="30000"/>
              <a:t>+</a:t>
            </a:r>
            <a:r>
              <a:rPr lang="en-US"/>
              <a:t> by:</a:t>
            </a:r>
          </a:p>
          <a:p>
            <a:pPr lvl="1">
              <a:lnSpc>
                <a:spcPct val="90000"/>
              </a:lnSpc>
            </a:pPr>
            <a:r>
              <a:rPr lang="en-US"/>
              <a:t>Acting directly on medullary ducts to _</a:t>
            </a:r>
          </a:p>
          <a:p>
            <a:pPr lvl="1">
              <a:lnSpc>
                <a:spcPct val="90000"/>
              </a:lnSpc>
            </a:pPr>
            <a:r>
              <a:rPr lang="en-US"/>
              <a:t>Counteracting the effects of _</a:t>
            </a:r>
          </a:p>
          <a:p>
            <a:pPr lvl="1">
              <a:lnSpc>
                <a:spcPct val="90000"/>
              </a:lnSpc>
            </a:pPr>
            <a:r>
              <a:rPr lang="en-US"/>
              <a:t>Indirectly stimulating an increase in GFR reducing water reabsorption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Tubular Secretion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Essentially reabsorption in reverse,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substances move from peritubular capillaries or tubule cells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Tubular secretion is important for: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Disposing of substances not already in the filtrate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Eliminating undesirable substances such as _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Ridding the body of excess _</a:t>
            </a:r>
          </a:p>
          <a:p>
            <a:pPr lvl="1">
              <a:lnSpc>
                <a:spcPct val="90000"/>
              </a:lnSpc>
            </a:pPr>
            <a:r>
              <a:rPr lang="en-US"/>
              <a:t>Controlling blood _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Dilute Urine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Filtrate is diluted in the ascending loop of Henle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Dilute urine is created by allowing this filtrate to continue into the renal pelvis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This will happen as long as _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Dilute Urine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Collecting ducts remain _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no further water reabsorption occurs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Sodium and selected ions can be removed by active and passive mechanisms 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Concentrated Urine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Antidiuretic hormone (ADH)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This equalizes the osmolality of the filtrate and the interstitial fluid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In the presence of ADH, _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Concentrated Urine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ADH-dependent water reabsorption is called _</a:t>
            </a:r>
          </a:p>
          <a:p>
            <a:endParaRPr lang="en-US"/>
          </a:p>
          <a:p>
            <a:r>
              <a:rPr lang="en-US"/>
              <a:t>ADH is the signal to produce _</a:t>
            </a:r>
          </a:p>
          <a:p>
            <a:endParaRPr lang="en-US"/>
          </a:p>
          <a:p>
            <a:r>
              <a:rPr lang="en-US"/>
              <a:t>The kidneys’ ability to respond depends upon the high medullary osmotic gradient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Diuretics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Chemicals that enhance the urinary output include: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Any substance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Substances that exceed the ability of the renal tubules to reabsorb it</a:t>
            </a:r>
          </a:p>
          <a:p>
            <a:pPr lvl="1"/>
            <a:endParaRPr lang="en-US"/>
          </a:p>
          <a:p>
            <a:pPr lvl="1"/>
            <a:r>
              <a:rPr lang="en-US"/>
              <a:t>Substances that _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 of the Nephron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Blood pressure in the glomerulus is high because:</a:t>
            </a:r>
          </a:p>
          <a:p>
            <a:pPr lvl="1"/>
            <a:r>
              <a:rPr lang="en-US"/>
              <a:t>Arterioles are high-resistance vessels</a:t>
            </a:r>
          </a:p>
          <a:p>
            <a:pPr lvl="1"/>
            <a:r>
              <a:rPr lang="en-US"/>
              <a:t>Afferent arterioles _____________________ than efferent arterioles</a:t>
            </a:r>
          </a:p>
          <a:p>
            <a:endParaRPr lang="en-US"/>
          </a:p>
          <a:p>
            <a:r>
              <a:rPr lang="en-US"/>
              <a:t>Fluids and solutes are forced out of the blood throughout the entire length of the glomerulus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Diuretics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Osmotic diuretics include:</a:t>
            </a:r>
            <a:endParaRPr lang="en-US" sz="31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High _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carries water out with the glucose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Alcohol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Caffeine and most diuretic drugs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 and Diuril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inhibit Na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-associated symporters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Ureters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Slender tubes that _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Ureters enter the _</a:t>
            </a:r>
          </a:p>
          <a:p>
            <a:pPr lvl="1"/>
            <a:endParaRPr lang="en-US"/>
          </a:p>
          <a:p>
            <a:pPr lvl="1"/>
            <a:r>
              <a:rPr lang="en-US"/>
              <a:t>This closes their distal ends as bladder pressure increases and prevents backflow of urine into the ureters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Ureters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Ureters have a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Transitional epithelial mucosa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Smooth muscle muscularis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Fibrous connective tissue adventitia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Ureters ___________________________ via response to smooth muscle stretch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Urinary Bladder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447800"/>
            <a:ext cx="8270875" cy="5089525"/>
          </a:xfrm>
        </p:spPr>
        <p:txBody>
          <a:bodyPr/>
          <a:lstStyle/>
          <a:p>
            <a:r>
              <a:rPr lang="en-US" sz="2800"/>
              <a:t>Smooth, collapsible, muscular sac that stores urine</a:t>
            </a:r>
          </a:p>
          <a:p>
            <a:r>
              <a:rPr lang="en-US" sz="2800"/>
              <a:t>It lies retroperitoneally on the pelvic floor _</a:t>
            </a:r>
          </a:p>
          <a:p>
            <a:pPr lvl="1"/>
            <a:r>
              <a:rPr lang="en-US" sz="2400"/>
              <a:t>Males </a:t>
            </a:r>
          </a:p>
          <a:p>
            <a:pPr lvl="2"/>
            <a:r>
              <a:rPr lang="en-US" sz="2000"/>
              <a:t> </a:t>
            </a:r>
          </a:p>
          <a:p>
            <a:pPr lvl="1"/>
            <a:r>
              <a:rPr lang="en-US" sz="2400"/>
              <a:t>Females</a:t>
            </a:r>
          </a:p>
          <a:p>
            <a:pPr lvl="2"/>
            <a:r>
              <a:rPr lang="en-US" sz="2000"/>
              <a:t> 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triangular area outlined by the openings for the ureters and the urethra</a:t>
            </a:r>
          </a:p>
          <a:p>
            <a:pPr lvl="1"/>
            <a:r>
              <a:rPr lang="en-US" sz="2400"/>
              <a:t>Clinically important because _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Urinary Bladder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bladder wall has three layers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_</a:t>
            </a:r>
          </a:p>
          <a:p>
            <a:r>
              <a:rPr lang="en-US">
                <a:solidFill>
                  <a:srgbClr val="000000"/>
                </a:solidFill>
              </a:rPr>
              <a:t>The bladder is distensible and collapses when empty </a:t>
            </a:r>
          </a:p>
          <a:p>
            <a:r>
              <a:rPr lang="en-US">
                <a:solidFill>
                  <a:srgbClr val="000000"/>
                </a:solidFill>
              </a:rPr>
              <a:t>As urine accumulates, the bladder expands without significant rise in internal pressure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r>
              <a:rPr lang="en-US"/>
              <a:t>Urinary Bladder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 l="3740" t="1956" r="2365" b="3517"/>
          <a:stretch>
            <a:fillRect/>
          </a:stretch>
        </p:blipFill>
        <p:spPr bwMode="auto">
          <a:xfrm>
            <a:off x="0" y="0"/>
            <a:ext cx="3922713" cy="6858000"/>
          </a:xfrm>
          <a:prstGeom prst="rect">
            <a:avLst/>
          </a:prstGeom>
          <a:noFill/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 l="1634" t="1991" r="1799" b="7091"/>
          <a:stretch>
            <a:fillRect/>
          </a:stretch>
        </p:blipFill>
        <p:spPr bwMode="auto">
          <a:xfrm>
            <a:off x="4124325" y="2819400"/>
            <a:ext cx="5019675" cy="39290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Muscular tube that: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Drains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Conveys it out of the body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Sphincters keep the urethra closed when urine is not being passed</a:t>
            </a:r>
            <a:endParaRPr lang="en-US" sz="28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 urethral sphincter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 sphincter at the bladder-urethra junction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 urethral sphincter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 sphincter surrounding the urethra as it passes through the urogenital diaphragm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Levator ani muscle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26732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female urethra is _</a:t>
            </a:r>
          </a:p>
          <a:p>
            <a:r>
              <a:rPr lang="en-US">
                <a:solidFill>
                  <a:srgbClr val="000000"/>
                </a:solidFill>
              </a:rPr>
              <a:t>Its external opening lies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 male urethra has three named regions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Prostatic urethra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Membranous urethra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runs through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passes through the penis and opens via the _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Micturition (Voiding or Urination)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265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act of emptying the bladder</a:t>
            </a:r>
          </a:p>
          <a:p>
            <a:pPr>
              <a:lnSpc>
                <a:spcPct val="90000"/>
              </a:lnSpc>
            </a:pPr>
            <a:r>
              <a:rPr lang="en-US"/>
              <a:t>Distension of bladder walls initiates spinal reflexes that:</a:t>
            </a:r>
          </a:p>
          <a:p>
            <a:pPr lvl="1">
              <a:lnSpc>
                <a:spcPct val="90000"/>
              </a:lnSpc>
            </a:pPr>
            <a:r>
              <a:rPr lang="en-US"/>
              <a:t>Stimulate contraction of the _</a:t>
            </a:r>
          </a:p>
          <a:p>
            <a:pPr lvl="1">
              <a:lnSpc>
                <a:spcPct val="90000"/>
              </a:lnSpc>
            </a:pPr>
            <a:r>
              <a:rPr lang="en-US"/>
              <a:t>Inhibit the ____________________________ and internal sphincter (temporarily)</a:t>
            </a:r>
          </a:p>
          <a:p>
            <a:pPr>
              <a:lnSpc>
                <a:spcPct val="90000"/>
              </a:lnSpc>
            </a:pPr>
            <a:r>
              <a:rPr lang="en-US"/>
              <a:t>Voiding reflexes:</a:t>
            </a:r>
          </a:p>
          <a:p>
            <a:pPr lvl="1">
              <a:lnSpc>
                <a:spcPct val="90000"/>
              </a:lnSpc>
            </a:pPr>
            <a:r>
              <a:rPr lang="en-US"/>
              <a:t>Stimulate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Inhibit the _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Peritubular beds are _____________________, porous capillaries ____________________ that: </a:t>
            </a:r>
          </a:p>
          <a:p>
            <a:pPr lvl="1">
              <a:lnSpc>
                <a:spcPct val="90000"/>
              </a:lnSpc>
            </a:pPr>
            <a:r>
              <a:rPr lang="en-US"/>
              <a:t>Arise from efferent arterioles</a:t>
            </a:r>
          </a:p>
          <a:p>
            <a:pPr lvl="1">
              <a:lnSpc>
                <a:spcPct val="90000"/>
              </a:lnSpc>
            </a:pPr>
            <a:r>
              <a:rPr lang="en-US"/>
              <a:t>Cling to adjacent renal tubules</a:t>
            </a:r>
          </a:p>
          <a:p>
            <a:pPr lvl="1">
              <a:lnSpc>
                <a:spcPct val="90000"/>
              </a:lnSpc>
            </a:pPr>
            <a:r>
              <a:rPr lang="en-US"/>
              <a:t>Empty into the renal venous system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Vasa recta </a:t>
            </a:r>
          </a:p>
          <a:p>
            <a:pPr lvl="1">
              <a:lnSpc>
                <a:spcPct val="90000"/>
              </a:lnSpc>
            </a:pPr>
            <a:r>
              <a:rPr lang="en-US"/>
              <a:t>long, straight _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Juxtaglomerular Apparatus (JGA)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Where the distal tubule lies against the afferent (sometimes efferent) arteriole</a:t>
            </a:r>
          </a:p>
          <a:p>
            <a:r>
              <a:rPr lang="en-US"/>
              <a:t>Arteriole walls have juxtaglomerular (JG) cells</a:t>
            </a:r>
          </a:p>
          <a:p>
            <a:pPr lvl="1"/>
            <a:r>
              <a:rPr lang="en-US"/>
              <a:t>Enlarged, _ </a:t>
            </a:r>
          </a:p>
          <a:p>
            <a:pPr lvl="1"/>
            <a:endParaRPr lang="en-US"/>
          </a:p>
          <a:p>
            <a:pPr lvl="1"/>
            <a:r>
              <a:rPr lang="en-US"/>
              <a:t>Have _</a:t>
            </a:r>
          </a:p>
          <a:p>
            <a:pPr lvl="1"/>
            <a:endParaRPr lang="en-US"/>
          </a:p>
          <a:p>
            <a:pPr lvl="1"/>
            <a:r>
              <a:rPr lang="en-US"/>
              <a:t>Act as _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Juxtaglomerular Apparatus (JGA)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Tall, closely packed distal tubule cells </a:t>
            </a:r>
          </a:p>
          <a:p>
            <a:pPr lvl="1">
              <a:lnSpc>
                <a:spcPct val="90000"/>
              </a:lnSpc>
            </a:pPr>
            <a:r>
              <a:rPr lang="en-US"/>
              <a:t>Lie adjacent to _</a:t>
            </a:r>
          </a:p>
          <a:p>
            <a:pPr lvl="1">
              <a:lnSpc>
                <a:spcPct val="90000"/>
              </a:lnSpc>
            </a:pPr>
            <a:r>
              <a:rPr lang="en-US"/>
              <a:t>Function as chemoreceptors or osmoreceptors</a:t>
            </a:r>
          </a:p>
          <a:p>
            <a:pPr>
              <a:lnSpc>
                <a:spcPct val="90000"/>
              </a:lnSpc>
            </a:pPr>
            <a:r>
              <a:rPr lang="en-US"/>
              <a:t>Mesanglial cells: </a:t>
            </a:r>
          </a:p>
          <a:p>
            <a:pPr lvl="1">
              <a:lnSpc>
                <a:spcPct val="90000"/>
              </a:lnSpc>
            </a:pPr>
            <a:r>
              <a:rPr lang="en-US"/>
              <a:t>Have ______________________________ properties</a:t>
            </a:r>
          </a:p>
          <a:p>
            <a:pPr lvl="1">
              <a:lnSpc>
                <a:spcPct val="90000"/>
              </a:lnSpc>
            </a:pPr>
            <a:r>
              <a:rPr lang="en-US"/>
              <a:t>Influence capillary _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Juxtaglomerular Apparatus (JGA)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25.6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 cstate="print"/>
          <a:srcRect l="746" t="1280" r="1025" b="6017"/>
          <a:stretch>
            <a:fillRect/>
          </a:stretch>
        </p:blipFill>
        <p:spPr bwMode="auto">
          <a:xfrm>
            <a:off x="0" y="1452563"/>
            <a:ext cx="8362950" cy="54054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Urine Formation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kidneys filter the body’s _</a:t>
            </a:r>
          </a:p>
          <a:p>
            <a:endParaRPr lang="en-US"/>
          </a:p>
          <a:p>
            <a:r>
              <a:rPr lang="en-US"/>
              <a:t>The filtrate:</a:t>
            </a:r>
          </a:p>
          <a:p>
            <a:pPr lvl="1"/>
            <a:r>
              <a:rPr lang="en-US"/>
              <a:t>Contains all plasma components _</a:t>
            </a:r>
          </a:p>
          <a:p>
            <a:pPr lvl="1"/>
            <a:r>
              <a:rPr lang="en-US"/>
              <a:t>Loses water, nutrients, and essential ions to become urine</a:t>
            </a:r>
          </a:p>
          <a:p>
            <a:r>
              <a:rPr lang="en-US"/>
              <a:t>The urine contains _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 t="1361" b="5867"/>
          <a:stretch>
            <a:fillRect/>
          </a:stretch>
        </p:blipFill>
        <p:spPr bwMode="auto">
          <a:xfrm>
            <a:off x="3657600" y="1066800"/>
            <a:ext cx="5180012" cy="5470525"/>
          </a:xfrm>
          <a:prstGeom prst="rect">
            <a:avLst/>
          </a:prstGeom>
          <a:noFill/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Mechanisms of Urine Formation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Urine formation and adjustment of blood composition involves three major processes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25.8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1111</Words>
  <Application>Microsoft Office PowerPoint</Application>
  <PresentationFormat>On-screen Show (4:3)</PresentationFormat>
  <Paragraphs>267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Capillary Beds of the Nephron</vt:lpstr>
      <vt:lpstr>Capillary Beds of the Nephron</vt:lpstr>
      <vt:lpstr>Capillary Beds</vt:lpstr>
      <vt:lpstr>Juxtaglomerular Apparatus (JGA)</vt:lpstr>
      <vt:lpstr>Juxtaglomerular Apparatus (JGA)</vt:lpstr>
      <vt:lpstr>Juxtaglomerular Apparatus (JGA)</vt:lpstr>
      <vt:lpstr>Mechanisms of Urine Formation</vt:lpstr>
      <vt:lpstr>Mechanisms of Urine Formation</vt:lpstr>
      <vt:lpstr>Glomerular Filtration</vt:lpstr>
      <vt:lpstr>Glomerular Filtration Rate (GFR)</vt:lpstr>
      <vt:lpstr>Glomerular Filtration Rate (GFR)</vt:lpstr>
      <vt:lpstr>Regulation of Glomerular Filtration</vt:lpstr>
      <vt:lpstr>Regulation of Glomerular Filtration</vt:lpstr>
      <vt:lpstr>Intrinsic Controls</vt:lpstr>
      <vt:lpstr>Extrinsic Controls</vt:lpstr>
      <vt:lpstr>Extrinsic Controls</vt:lpstr>
      <vt:lpstr>Renin-Angiotensin Mechanism</vt:lpstr>
      <vt:lpstr>Renin Release</vt:lpstr>
      <vt:lpstr>Tubular Reabsorption</vt:lpstr>
      <vt:lpstr>Nonreabsorbed Substances</vt:lpstr>
      <vt:lpstr>Nonreabsorbed Substances</vt:lpstr>
      <vt:lpstr>Atrial Natriuretic Peptide Activity</vt:lpstr>
      <vt:lpstr>Tubular Secretion</vt:lpstr>
      <vt:lpstr>Formation of Dilute Urine</vt:lpstr>
      <vt:lpstr>Formation of Dilute Urine</vt:lpstr>
      <vt:lpstr>Formation of Concentrated Urine</vt:lpstr>
      <vt:lpstr>Formation of Concentrated Urine</vt:lpstr>
      <vt:lpstr>Diuretics</vt:lpstr>
      <vt:lpstr>Diuretics</vt:lpstr>
      <vt:lpstr>Ureters</vt:lpstr>
      <vt:lpstr>Ureters</vt:lpstr>
      <vt:lpstr>Urinary Bladder</vt:lpstr>
      <vt:lpstr>Urinary Bladder</vt:lpstr>
      <vt:lpstr>Urinary Bladder</vt:lpstr>
      <vt:lpstr>Urethra</vt:lpstr>
      <vt:lpstr>Urethra</vt:lpstr>
      <vt:lpstr>Urethra</vt:lpstr>
      <vt:lpstr>Micturition (Voiding or Urination)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Wargo, Betsy</dc:creator>
  <cp:lastModifiedBy>Wargo, Betsy</cp:lastModifiedBy>
  <cp:revision>1</cp:revision>
  <dcterms:created xsi:type="dcterms:W3CDTF">2009-10-20T17:43:54Z</dcterms:created>
  <dcterms:modified xsi:type="dcterms:W3CDTF">2009-10-20T17:45:07Z</dcterms:modified>
</cp:coreProperties>
</file>