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2"/>
  </p:notesMasterIdLst>
  <p:handoutMasterIdLst>
    <p:handoutMasterId r:id="rId193"/>
  </p:handoutMasterIdLst>
  <p:sldIdLst>
    <p:sldId id="257" r:id="rId2"/>
    <p:sldId id="258" r:id="rId3"/>
    <p:sldId id="259" r:id="rId4"/>
    <p:sldId id="261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5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27" r:id="rId59"/>
    <p:sldId id="328" r:id="rId60"/>
    <p:sldId id="329" r:id="rId61"/>
    <p:sldId id="330" r:id="rId62"/>
    <p:sldId id="331" r:id="rId63"/>
    <p:sldId id="332" r:id="rId64"/>
    <p:sldId id="333" r:id="rId65"/>
    <p:sldId id="334" r:id="rId66"/>
    <p:sldId id="335" r:id="rId67"/>
    <p:sldId id="336" r:id="rId68"/>
    <p:sldId id="337" r:id="rId69"/>
    <p:sldId id="338" r:id="rId70"/>
    <p:sldId id="339" r:id="rId71"/>
    <p:sldId id="340" r:id="rId72"/>
    <p:sldId id="341" r:id="rId73"/>
    <p:sldId id="342" r:id="rId74"/>
    <p:sldId id="343" r:id="rId75"/>
    <p:sldId id="344" r:id="rId76"/>
    <p:sldId id="345" r:id="rId77"/>
    <p:sldId id="346" r:id="rId78"/>
    <p:sldId id="347" r:id="rId79"/>
    <p:sldId id="348" r:id="rId80"/>
    <p:sldId id="349" r:id="rId81"/>
    <p:sldId id="350" r:id="rId82"/>
    <p:sldId id="351" r:id="rId83"/>
    <p:sldId id="352" r:id="rId84"/>
    <p:sldId id="353" r:id="rId85"/>
    <p:sldId id="354" r:id="rId86"/>
    <p:sldId id="355" r:id="rId87"/>
    <p:sldId id="356" r:id="rId88"/>
    <p:sldId id="357" r:id="rId89"/>
    <p:sldId id="358" r:id="rId90"/>
    <p:sldId id="359" r:id="rId91"/>
    <p:sldId id="360" r:id="rId92"/>
    <p:sldId id="361" r:id="rId93"/>
    <p:sldId id="362" r:id="rId94"/>
    <p:sldId id="363" r:id="rId95"/>
    <p:sldId id="364" r:id="rId96"/>
    <p:sldId id="365" r:id="rId97"/>
    <p:sldId id="366" r:id="rId98"/>
    <p:sldId id="367" r:id="rId99"/>
    <p:sldId id="368" r:id="rId100"/>
    <p:sldId id="369" r:id="rId101"/>
    <p:sldId id="370" r:id="rId102"/>
    <p:sldId id="371" r:id="rId103"/>
    <p:sldId id="372" r:id="rId104"/>
    <p:sldId id="373" r:id="rId105"/>
    <p:sldId id="374" r:id="rId106"/>
    <p:sldId id="375" r:id="rId107"/>
    <p:sldId id="376" r:id="rId108"/>
    <p:sldId id="377" r:id="rId109"/>
    <p:sldId id="378" r:id="rId110"/>
    <p:sldId id="379" r:id="rId111"/>
    <p:sldId id="380" r:id="rId112"/>
    <p:sldId id="381" r:id="rId113"/>
    <p:sldId id="382" r:id="rId114"/>
    <p:sldId id="383" r:id="rId115"/>
    <p:sldId id="384" r:id="rId116"/>
    <p:sldId id="385" r:id="rId117"/>
    <p:sldId id="386" r:id="rId118"/>
    <p:sldId id="387" r:id="rId119"/>
    <p:sldId id="388" r:id="rId120"/>
    <p:sldId id="389" r:id="rId121"/>
    <p:sldId id="390" r:id="rId122"/>
    <p:sldId id="391" r:id="rId123"/>
    <p:sldId id="392" r:id="rId124"/>
    <p:sldId id="393" r:id="rId125"/>
    <p:sldId id="394" r:id="rId126"/>
    <p:sldId id="395" r:id="rId127"/>
    <p:sldId id="396" r:id="rId128"/>
    <p:sldId id="397" r:id="rId129"/>
    <p:sldId id="398" r:id="rId130"/>
    <p:sldId id="399" r:id="rId131"/>
    <p:sldId id="400" r:id="rId132"/>
    <p:sldId id="401" r:id="rId133"/>
    <p:sldId id="402" r:id="rId134"/>
    <p:sldId id="403" r:id="rId135"/>
    <p:sldId id="404" r:id="rId136"/>
    <p:sldId id="405" r:id="rId137"/>
    <p:sldId id="406" r:id="rId138"/>
    <p:sldId id="407" r:id="rId139"/>
    <p:sldId id="408" r:id="rId140"/>
    <p:sldId id="410" r:id="rId141"/>
    <p:sldId id="411" r:id="rId142"/>
    <p:sldId id="412" r:id="rId143"/>
    <p:sldId id="413" r:id="rId144"/>
    <p:sldId id="414" r:id="rId145"/>
    <p:sldId id="415" r:id="rId146"/>
    <p:sldId id="416" r:id="rId147"/>
    <p:sldId id="417" r:id="rId148"/>
    <p:sldId id="418" r:id="rId149"/>
    <p:sldId id="419" r:id="rId150"/>
    <p:sldId id="420" r:id="rId151"/>
    <p:sldId id="421" r:id="rId152"/>
    <p:sldId id="422" r:id="rId153"/>
    <p:sldId id="423" r:id="rId154"/>
    <p:sldId id="424" r:id="rId155"/>
    <p:sldId id="425" r:id="rId156"/>
    <p:sldId id="426" r:id="rId157"/>
    <p:sldId id="427" r:id="rId158"/>
    <p:sldId id="428" r:id="rId159"/>
    <p:sldId id="429" r:id="rId160"/>
    <p:sldId id="430" r:id="rId161"/>
    <p:sldId id="431" r:id="rId162"/>
    <p:sldId id="432" r:id="rId163"/>
    <p:sldId id="433" r:id="rId164"/>
    <p:sldId id="434" r:id="rId165"/>
    <p:sldId id="435" r:id="rId166"/>
    <p:sldId id="436" r:id="rId167"/>
    <p:sldId id="437" r:id="rId168"/>
    <p:sldId id="438" r:id="rId169"/>
    <p:sldId id="439" r:id="rId170"/>
    <p:sldId id="440" r:id="rId171"/>
    <p:sldId id="441" r:id="rId172"/>
    <p:sldId id="442" r:id="rId173"/>
    <p:sldId id="443" r:id="rId174"/>
    <p:sldId id="444" r:id="rId175"/>
    <p:sldId id="445" r:id="rId176"/>
    <p:sldId id="446" r:id="rId177"/>
    <p:sldId id="447" r:id="rId178"/>
    <p:sldId id="448" r:id="rId179"/>
    <p:sldId id="449" r:id="rId180"/>
    <p:sldId id="450" r:id="rId181"/>
    <p:sldId id="451" r:id="rId182"/>
    <p:sldId id="452" r:id="rId183"/>
    <p:sldId id="453" r:id="rId184"/>
    <p:sldId id="454" r:id="rId185"/>
    <p:sldId id="455" r:id="rId186"/>
    <p:sldId id="456" r:id="rId187"/>
    <p:sldId id="457" r:id="rId188"/>
    <p:sldId id="458" r:id="rId189"/>
    <p:sldId id="459" r:id="rId190"/>
    <p:sldId id="460" r:id="rId19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96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notesMaster" Target="notesMasters/notesMaster1.xml"/><Relationship Id="rId197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93" Type="http://schemas.openxmlformats.org/officeDocument/2006/relationships/handoutMaster" Target="handoutMasters/handout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viewProps" Target="viewProps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Five Material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187C1-3A9F-44FE-98C6-1BB1B8B80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6684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Five Material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497A2-5546-41A9-9DCF-DD761101A964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6B3D9-5F63-440B-B44B-7F2E05D84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8431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95771-DE85-4AD3-8E2A-4367534D2811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9697F-072A-4FEE-8096-3FCE86665215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E3F1-FF98-4415-95FE-179732F40F2F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4021-65F1-413A-B4A5-64A1F52B5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E3F1-FF98-4415-95FE-179732F40F2F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4021-65F1-413A-B4A5-64A1F52B5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E3F1-FF98-4415-95FE-179732F40F2F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4021-65F1-413A-B4A5-64A1F52B5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563562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181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E3F1-FF98-4415-95FE-179732F40F2F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4021-65F1-413A-B4A5-64A1F52B5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E3F1-FF98-4415-95FE-179732F40F2F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4021-65F1-413A-B4A5-64A1F52B5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E3F1-FF98-4415-95FE-179732F40F2F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4021-65F1-413A-B4A5-64A1F52B5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E3F1-FF98-4415-95FE-179732F40F2F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4021-65F1-413A-B4A5-64A1F52B5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E3F1-FF98-4415-95FE-179732F40F2F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4021-65F1-413A-B4A5-64A1F52B5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E3F1-FF98-4415-95FE-179732F40F2F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4021-65F1-413A-B4A5-64A1F52B5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E3F1-FF98-4415-95FE-179732F40F2F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4021-65F1-413A-B4A5-64A1F52B5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5E3F1-FF98-4415-95FE-179732F40F2F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D4021-65F1-413A-B4A5-64A1F52B53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Reproductive System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Primary sex </a:t>
            </a:r>
            <a:r>
              <a:rPr lang="en-US" b="1" dirty="0" smtClean="0"/>
              <a:t>organs</a:t>
            </a:r>
            <a:r>
              <a:rPr lang="en-US" dirty="0" smtClean="0"/>
              <a:t>:  </a:t>
            </a:r>
            <a:r>
              <a:rPr lang="en-US" b="1" dirty="0" smtClean="0"/>
              <a:t>gonads</a:t>
            </a:r>
            <a:endParaRPr lang="en-US" dirty="0" smtClean="0"/>
          </a:p>
          <a:p>
            <a:pPr lvl="1"/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b="1" dirty="0" smtClean="0"/>
              <a:t> </a:t>
            </a:r>
            <a:endParaRPr lang="en-US" dirty="0"/>
          </a:p>
          <a:p>
            <a:pPr lvl="1"/>
            <a:r>
              <a:rPr lang="en-US" dirty="0"/>
              <a:t>Produce </a:t>
            </a:r>
            <a:r>
              <a:rPr lang="en-US" b="1" dirty="0" smtClean="0"/>
              <a:t>__________________________________:</a:t>
            </a:r>
            <a:r>
              <a:rPr lang="en-US" dirty="0" smtClean="0"/>
              <a:t> sex </a:t>
            </a:r>
            <a:r>
              <a:rPr lang="en-US" dirty="0"/>
              <a:t>cells 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Sperm</a:t>
            </a:r>
          </a:p>
          <a:p>
            <a:pPr lvl="2"/>
            <a:r>
              <a:rPr lang="en-US" dirty="0" smtClean="0"/>
              <a:t>ova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Secrete </a:t>
            </a:r>
            <a:r>
              <a:rPr lang="en-US" dirty="0"/>
              <a:t>steroid </a:t>
            </a:r>
            <a:r>
              <a:rPr lang="en-US" b="1" dirty="0"/>
              <a:t>sex hormones</a:t>
            </a:r>
            <a:endParaRPr lang="en-US" dirty="0"/>
          </a:p>
          <a:p>
            <a:pPr lvl="2"/>
            <a:r>
              <a:rPr lang="en-US" dirty="0"/>
              <a:t>Androgens (males) </a:t>
            </a:r>
          </a:p>
          <a:p>
            <a:pPr lvl="2"/>
            <a:r>
              <a:rPr lang="en-US" dirty="0"/>
              <a:t>Estrogens and progesterone (females)</a:t>
            </a:r>
          </a:p>
          <a:p>
            <a:endParaRPr lang="en-US" b="1" dirty="0" smtClean="0"/>
          </a:p>
          <a:p>
            <a:r>
              <a:rPr lang="en-US" b="1" dirty="0" smtClean="0"/>
              <a:t>Accessory </a:t>
            </a:r>
            <a:r>
              <a:rPr lang="en-US" b="1" dirty="0"/>
              <a:t>reproductive organs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ducts</a:t>
            </a:r>
            <a:r>
              <a:rPr lang="en-US" dirty="0"/>
              <a:t>, glands, and external genitalia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Seminiferous Tubules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________________________________ endocrine </a:t>
            </a:r>
            <a:r>
              <a:rPr lang="en-US" b="1" dirty="0"/>
              <a:t>cells</a:t>
            </a:r>
            <a:r>
              <a:rPr lang="en-US" dirty="0"/>
              <a:t> in soft tissue surrounding </a:t>
            </a:r>
            <a:r>
              <a:rPr lang="en-US" dirty="0" err="1"/>
              <a:t>seminiferous</a:t>
            </a:r>
            <a:r>
              <a:rPr lang="en-US" dirty="0"/>
              <a:t> tubules</a:t>
            </a:r>
          </a:p>
          <a:p>
            <a:endParaRPr lang="en-US" dirty="0" smtClean="0"/>
          </a:p>
          <a:p>
            <a:r>
              <a:rPr lang="en-US" dirty="0" smtClean="0"/>
              <a:t>Produce _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Secrete it into interstitial fluid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5837" y="4028518"/>
            <a:ext cx="4348163" cy="282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Establishing the Ovarian Cycle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During childhood, ovaries grow and secrete small amounts of estrogens that </a:t>
            </a:r>
            <a:r>
              <a:rPr lang="en-US" dirty="0" smtClean="0"/>
              <a:t>_______________________  </a:t>
            </a:r>
            <a:r>
              <a:rPr lang="en-US" dirty="0"/>
              <a:t>hypothalamic release of </a:t>
            </a:r>
            <a:r>
              <a:rPr lang="en-US" dirty="0" err="1"/>
              <a:t>GnRH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puberty nears, </a:t>
            </a:r>
            <a:r>
              <a:rPr lang="en-US" dirty="0" err="1"/>
              <a:t>GnRH</a:t>
            </a:r>
            <a:r>
              <a:rPr lang="en-US" dirty="0"/>
              <a:t> released; FSH and LH released by pituitary, and act on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events continue until an adult cyclic pattern achieved and </a:t>
            </a:r>
            <a:r>
              <a:rPr lang="en-US" dirty="0" smtClean="0"/>
              <a:t>________________________________ occurs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86128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Hormonal Regulation of the Ovarian Cycle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Hormone interaction produces cyclic events in ovaries</a:t>
            </a:r>
          </a:p>
          <a:p>
            <a:pPr lvl="1"/>
            <a:r>
              <a:rPr lang="en-US" dirty="0" err="1"/>
              <a:t>Gonadotropin</a:t>
            </a:r>
            <a:r>
              <a:rPr lang="en-US" dirty="0"/>
              <a:t>-releasing hormone (</a:t>
            </a:r>
            <a:r>
              <a:rPr lang="en-US" dirty="0" err="1"/>
              <a:t>GnRH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Ovarian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Ovarian progesterone</a:t>
            </a:r>
          </a:p>
          <a:p>
            <a:endParaRPr lang="en-US" dirty="0" smtClean="0"/>
          </a:p>
          <a:p>
            <a:r>
              <a:rPr lang="en-US" dirty="0" smtClean="0"/>
              <a:t>Onset </a:t>
            </a:r>
            <a:r>
              <a:rPr lang="en-US" dirty="0"/>
              <a:t>of puberty linked to amount of adipose tissue via hormone </a:t>
            </a:r>
            <a:r>
              <a:rPr lang="en-US" b="1" dirty="0" err="1"/>
              <a:t>leptin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5566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Establishing the Ovarian Cycle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During childhood, until puberty</a:t>
            </a:r>
          </a:p>
          <a:p>
            <a:pPr lvl="1"/>
            <a:r>
              <a:rPr lang="en-US" dirty="0"/>
              <a:t>Ovaries secrete </a:t>
            </a:r>
            <a:r>
              <a:rPr lang="en-US" dirty="0" smtClean="0"/>
              <a:t>__________________________of </a:t>
            </a:r>
            <a:r>
              <a:rPr lang="en-US" dirty="0"/>
              <a:t>estrogens</a:t>
            </a:r>
          </a:p>
          <a:p>
            <a:pPr lvl="1"/>
            <a:r>
              <a:rPr lang="en-US" dirty="0"/>
              <a:t>Estrogen inhibits release of </a:t>
            </a:r>
            <a:r>
              <a:rPr lang="en-US" dirty="0" err="1"/>
              <a:t>GnRH</a:t>
            </a:r>
            <a:endParaRPr lang="en-US" dirty="0"/>
          </a:p>
          <a:p>
            <a:pPr lvl="1"/>
            <a:r>
              <a:rPr lang="en-US" dirty="0"/>
              <a:t>If </a:t>
            </a:r>
            <a:r>
              <a:rPr lang="en-US" dirty="0" err="1"/>
              <a:t>leptin</a:t>
            </a:r>
            <a:r>
              <a:rPr lang="en-US" dirty="0"/>
              <a:t> levels adequate hypothalamus less sensitive to estrogen as puberty nears; releases </a:t>
            </a:r>
            <a:r>
              <a:rPr lang="en-US" dirty="0" err="1"/>
              <a:t>GnRH</a:t>
            </a:r>
            <a:r>
              <a:rPr lang="en-US" dirty="0"/>
              <a:t> in rhythmic pulse-like manner </a:t>
            </a:r>
            <a:r>
              <a:rPr lang="en-US" dirty="0">
                <a:sym typeface="Wingdings" pitchFamily="1" charset="2"/>
              </a:rPr>
              <a:t> FSH and LH release  ovarian hormone release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2599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Establishing the Ovarian Cycle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Gonadotropin</a:t>
            </a:r>
            <a:r>
              <a:rPr lang="en-US" dirty="0"/>
              <a:t> levels increase </a:t>
            </a:r>
            <a:r>
              <a:rPr lang="en-US" dirty="0" smtClean="0"/>
              <a:t>over _</a:t>
            </a:r>
          </a:p>
          <a:p>
            <a:pPr lvl="1"/>
            <a:r>
              <a:rPr lang="en-US" dirty="0" smtClean="0"/>
              <a:t>no _</a:t>
            </a:r>
          </a:p>
          <a:p>
            <a:pPr lvl="1"/>
            <a:r>
              <a:rPr lang="en-US" dirty="0" smtClean="0"/>
              <a:t>no 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Then </a:t>
            </a:r>
            <a:r>
              <a:rPr lang="en-US" dirty="0"/>
              <a:t>adult cyclic pattern achieved and </a:t>
            </a:r>
            <a:r>
              <a:rPr lang="en-US" b="1" dirty="0" smtClean="0"/>
              <a:t>____________________________________</a:t>
            </a:r>
            <a:r>
              <a:rPr lang="en-US" dirty="0" smtClean="0"/>
              <a:t>occurs</a:t>
            </a:r>
            <a:endParaRPr lang="en-US" dirty="0"/>
          </a:p>
          <a:p>
            <a:pPr lvl="1"/>
            <a:r>
              <a:rPr lang="en-US" dirty="0"/>
              <a:t>First menstrual period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79235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Hormonal Interactions During a 28-Day Ovarian Cycle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GnRH</a:t>
            </a:r>
            <a:r>
              <a:rPr lang="en-US" dirty="0"/>
              <a:t> </a:t>
            </a:r>
            <a:r>
              <a:rPr lang="en-US" dirty="0">
                <a:sym typeface="Symbol" pitchFamily="1" charset="2"/>
              </a:rPr>
              <a:t></a:t>
            </a:r>
            <a:r>
              <a:rPr lang="en-US" dirty="0"/>
              <a:t> release of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. FSH and LH </a:t>
            </a:r>
            <a:r>
              <a:rPr lang="en-US" dirty="0">
                <a:sym typeface="Symbol" pitchFamily="1" charset="2"/>
              </a:rPr>
              <a:t></a:t>
            </a:r>
            <a:r>
              <a:rPr lang="en-US" dirty="0"/>
              <a:t> </a:t>
            </a:r>
            <a:r>
              <a:rPr lang="en-US" dirty="0" smtClean="0"/>
              <a:t>____________________________________________, </a:t>
            </a:r>
            <a:r>
              <a:rPr lang="en-US" dirty="0"/>
              <a:t>and hormone release</a:t>
            </a:r>
          </a:p>
          <a:p>
            <a:endParaRPr lang="en-US" dirty="0" smtClean="0">
              <a:sym typeface="Symbol" pitchFamily="1" charset="2"/>
            </a:endParaRPr>
          </a:p>
          <a:p>
            <a:r>
              <a:rPr lang="en-US" dirty="0" smtClean="0">
                <a:sym typeface="Symbol" pitchFamily="1" charset="2"/>
              </a:rPr>
              <a:t>3</a:t>
            </a:r>
            <a:r>
              <a:rPr lang="en-US" dirty="0">
                <a:sym typeface="Symbol" pitchFamily="1" charset="2"/>
              </a:rPr>
              <a:t>. </a:t>
            </a:r>
            <a:r>
              <a:rPr lang="en-US" dirty="0"/>
              <a:t>plasma estrogen levels inhibit release of FSH and LH</a:t>
            </a:r>
          </a:p>
          <a:p>
            <a:pPr lvl="1"/>
            <a:r>
              <a:rPr lang="en-US" dirty="0">
                <a:sym typeface="Symbol" pitchFamily="1" charset="2"/>
              </a:rPr>
              <a:t></a:t>
            </a:r>
            <a:r>
              <a:rPr lang="en-US" dirty="0"/>
              <a:t>estrogen levels enhance further estrogen output</a:t>
            </a:r>
          </a:p>
          <a:p>
            <a:pPr lvl="1"/>
            <a:r>
              <a:rPr lang="en-US" i="1" dirty="0" err="1"/>
              <a:t>Inhibin</a:t>
            </a:r>
            <a:r>
              <a:rPr lang="en-US" dirty="0"/>
              <a:t> from </a:t>
            </a:r>
            <a:r>
              <a:rPr lang="en-US" dirty="0" err="1"/>
              <a:t>granulosa</a:t>
            </a:r>
            <a:r>
              <a:rPr lang="en-US" dirty="0"/>
              <a:t> cells also inhibits FSH release</a:t>
            </a:r>
          </a:p>
        </p:txBody>
      </p:sp>
    </p:spTree>
    <p:extLst>
      <p:ext uri="{BB962C8B-B14F-4D97-AF65-F5344CB8AC3E}">
        <p14:creationId xmlns:p14="http://schemas.microsoft.com/office/powerpoint/2010/main" val="205780674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Hormonal Interactions During a 28-Day Ovarian Cycle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 When estrogen levels high </a:t>
            </a:r>
            <a:r>
              <a:rPr lang="en-US" dirty="0">
                <a:sym typeface="Wingdings" pitchFamily="1" charset="2"/>
              </a:rPr>
              <a:t> brief positive feedback on brain and anterior pituitary </a:t>
            </a:r>
          </a:p>
          <a:p>
            <a:endParaRPr lang="en-US" dirty="0" smtClean="0">
              <a:sym typeface="Wingdings" pitchFamily="1" charset="2"/>
            </a:endParaRPr>
          </a:p>
          <a:p>
            <a:r>
              <a:rPr lang="en-US" dirty="0" smtClean="0">
                <a:sym typeface="Wingdings" pitchFamily="1" charset="2"/>
              </a:rPr>
              <a:t>5</a:t>
            </a:r>
            <a:r>
              <a:rPr lang="en-US" dirty="0">
                <a:sym typeface="Wingdings" pitchFamily="1" charset="2"/>
              </a:rPr>
              <a:t>. Stored </a:t>
            </a:r>
            <a:r>
              <a:rPr lang="en-US" dirty="0" smtClean="0">
                <a:sym typeface="Wingdings" pitchFamily="1" charset="2"/>
              </a:rPr>
              <a:t>___________________________________, </a:t>
            </a:r>
            <a:r>
              <a:rPr lang="en-US" dirty="0">
                <a:sym typeface="Wingdings" pitchFamily="1" charset="2"/>
              </a:rPr>
              <a:t>suddenly released by anterior pituitary at </a:t>
            </a:r>
            <a:r>
              <a:rPr lang="en-US" dirty="0" err="1">
                <a:sym typeface="Wingdings" pitchFamily="1" charset="2"/>
              </a:rPr>
              <a:t>midcycle</a:t>
            </a:r>
            <a:r>
              <a:rPr lang="en-US" dirty="0">
                <a:sym typeface="Wingdings" pitchFamily="1" charset="2"/>
              </a:rPr>
              <a:t>  </a:t>
            </a:r>
            <a:r>
              <a:rPr lang="en-US" dirty="0" smtClean="0">
                <a:sym typeface="Wingdings" pitchFamily="1" charset="2"/>
              </a:rPr>
              <a:t>_</a:t>
            </a:r>
            <a:endParaRPr lang="en-US" dirty="0"/>
          </a:p>
          <a:p>
            <a:pPr lvl="1"/>
            <a:endParaRPr lang="en-US" dirty="0" smtClean="0">
              <a:sym typeface="Wingdings" pitchFamily="1" charset="2"/>
            </a:endParaRPr>
          </a:p>
          <a:p>
            <a:pPr lvl="1"/>
            <a:endParaRPr lang="en-US" dirty="0">
              <a:sym typeface="Wingdings" pitchFamily="1" charset="2"/>
            </a:endParaRPr>
          </a:p>
          <a:p>
            <a:pPr lvl="1"/>
            <a:r>
              <a:rPr lang="en-US" dirty="0" smtClean="0">
                <a:sym typeface="Wingdings" pitchFamily="1" charset="2"/>
              </a:rPr>
              <a:t> </a:t>
            </a:r>
            <a:r>
              <a:rPr lang="en-US" dirty="0">
                <a:sym typeface="Wingdings" pitchFamily="1" charset="2"/>
              </a:rPr>
              <a:t>primary </a:t>
            </a:r>
            <a:r>
              <a:rPr lang="en-US" dirty="0" err="1">
                <a:sym typeface="Wingdings" pitchFamily="1" charset="2"/>
              </a:rPr>
              <a:t>oocyte</a:t>
            </a:r>
            <a:r>
              <a:rPr lang="en-US" dirty="0">
                <a:sym typeface="Wingdings" pitchFamily="1" charset="2"/>
              </a:rPr>
              <a:t> to complete meiosis I  secondary </a:t>
            </a:r>
            <a:r>
              <a:rPr lang="en-US" dirty="0" err="1">
                <a:sym typeface="Wingdings" pitchFamily="1" charset="2"/>
              </a:rPr>
              <a:t>oocyte</a:t>
            </a:r>
            <a:endParaRPr lang="en-US" dirty="0">
              <a:sym typeface="Wingdings" pitchFamily="1" charset="2"/>
            </a:endParaRPr>
          </a:p>
          <a:p>
            <a:endParaRPr lang="en-US" dirty="0" smtClean="0">
              <a:sym typeface="Wingdings" pitchFamily="1" charset="2"/>
            </a:endParaRPr>
          </a:p>
          <a:p>
            <a:r>
              <a:rPr lang="en-US" dirty="0" smtClean="0">
                <a:sym typeface="Wingdings" pitchFamily="1" charset="2"/>
              </a:rPr>
              <a:t>Secondary </a:t>
            </a:r>
            <a:r>
              <a:rPr lang="en-US" dirty="0" err="1">
                <a:sym typeface="Wingdings" pitchFamily="1" charset="2"/>
              </a:rPr>
              <a:t>oocyte</a:t>
            </a:r>
            <a:r>
              <a:rPr lang="en-US" dirty="0">
                <a:sym typeface="Wingdings" pitchFamily="1" charset="2"/>
              </a:rPr>
              <a:t>  </a:t>
            </a:r>
            <a:r>
              <a:rPr lang="en-US" dirty="0" smtClean="0">
                <a:sym typeface="Wingdings" pitchFamily="1" charset="2"/>
              </a:rPr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0658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Hormonal Interactions During a 28-Day Ovarian Cycle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LH effects at </a:t>
            </a:r>
            <a:r>
              <a:rPr lang="en-US" dirty="0" err="1"/>
              <a:t>midcycle</a:t>
            </a:r>
            <a:endParaRPr lang="en-US" dirty="0"/>
          </a:p>
          <a:p>
            <a:pPr lvl="1"/>
            <a:r>
              <a:rPr lang="en-US" dirty="0"/>
              <a:t>Increases local vascular permeability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Triggers </a:t>
            </a:r>
            <a:r>
              <a:rPr lang="en-US" dirty="0"/>
              <a:t>inflammatory </a:t>
            </a:r>
            <a:r>
              <a:rPr lang="en-US" dirty="0" smtClean="0"/>
              <a:t>response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>
                <a:sym typeface="Wingdings" pitchFamily="1" charset="2"/>
              </a:rPr>
              <a:t> </a:t>
            </a:r>
            <a:endParaRPr lang="en-US" dirty="0">
              <a:sym typeface="Wingdings" pitchFamily="1" charset="2"/>
            </a:endParaRPr>
          </a:p>
          <a:p>
            <a:pPr lvl="1"/>
            <a:endParaRPr lang="en-US" dirty="0" smtClean="0">
              <a:sym typeface="Wingdings" pitchFamily="1" charset="2"/>
            </a:endParaRPr>
          </a:p>
          <a:p>
            <a:pPr lvl="1"/>
            <a:r>
              <a:rPr lang="en-US" dirty="0" smtClean="0">
                <a:sym typeface="Wingdings" pitchFamily="1" charset="2"/>
              </a:rPr>
              <a:t> </a:t>
            </a:r>
            <a:r>
              <a:rPr lang="en-US" dirty="0">
                <a:sym typeface="Wingdings" pitchFamily="1" charset="2"/>
              </a:rPr>
              <a:t>Blood flow stops through protruding follicle wall </a:t>
            </a:r>
            <a:r>
              <a:rPr lang="en-US" dirty="0" smtClean="0">
                <a:sym typeface="Wingdings" pitchFamily="1" charset="2"/>
              </a:rPr>
              <a:t>_______________________________________________ </a:t>
            </a:r>
            <a:r>
              <a:rPr lang="en-US" dirty="0">
                <a:sym typeface="Wingdings" pitchFamily="1" charset="2"/>
              </a:rPr>
              <a:t>hole (</a:t>
            </a:r>
            <a:r>
              <a:rPr lang="en-US" i="1" dirty="0">
                <a:sym typeface="Wingdings" pitchFamily="1" charset="2"/>
              </a:rPr>
              <a:t>stigma</a:t>
            </a:r>
            <a:r>
              <a:rPr lang="en-US" dirty="0">
                <a:sym typeface="Wingdings" pitchFamily="1" charset="2"/>
              </a:rPr>
              <a:t>)</a:t>
            </a:r>
          </a:p>
          <a:p>
            <a:pPr lvl="1"/>
            <a:endParaRPr lang="en-US" dirty="0" smtClean="0">
              <a:sym typeface="Wingdings" pitchFamily="1" charset="2"/>
            </a:endParaRPr>
          </a:p>
          <a:p>
            <a:pPr lvl="1"/>
            <a:r>
              <a:rPr lang="en-US" dirty="0" smtClean="0">
                <a:sym typeface="Wingdings" pitchFamily="1" charset="2"/>
              </a:rPr>
              <a:t> </a:t>
            </a:r>
            <a:r>
              <a:rPr lang="en-US" dirty="0" err="1">
                <a:sym typeface="Wingdings" pitchFamily="1" charset="2"/>
              </a:rPr>
              <a:t>Oocyte</a:t>
            </a:r>
            <a:r>
              <a:rPr lang="en-US" dirty="0">
                <a:sym typeface="Wingdings" pitchFamily="1" charset="2"/>
              </a:rPr>
              <a:t> with </a:t>
            </a:r>
            <a:r>
              <a:rPr lang="en-US" dirty="0" smtClean="0">
                <a:sym typeface="Wingdings" pitchFamily="1" charset="2"/>
              </a:rPr>
              <a:t>____________________________________ exits </a:t>
            </a:r>
            <a:r>
              <a:rPr lang="en-US" dirty="0">
                <a:sym typeface="Wingdings" pitchFamily="1" charset="2"/>
              </a:rPr>
              <a:t>(ovulation)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9835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Hormonal Interactions During a 28-Day Ovarian Cycle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ovulation</a:t>
            </a:r>
          </a:p>
          <a:p>
            <a:pPr lvl="1"/>
            <a:r>
              <a:rPr lang="en-US" dirty="0" smtClean="0"/>
              <a:t>____________________________ levels </a:t>
            </a:r>
            <a:r>
              <a:rPr lang="en-US" dirty="0"/>
              <a:t>decline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LH </a:t>
            </a:r>
            <a:r>
              <a:rPr lang="en-US" dirty="0"/>
              <a:t>transforms ruptured follicle </a:t>
            </a:r>
            <a:r>
              <a:rPr lang="en-US" dirty="0">
                <a:sym typeface="Wingdings" pitchFamily="1" charset="2"/>
              </a:rPr>
              <a:t> </a:t>
            </a:r>
            <a:r>
              <a:rPr lang="en-US" b="1" dirty="0" smtClean="0">
                <a:sym typeface="Wingdings" pitchFamily="1" charset="2"/>
              </a:rPr>
              <a:t>_</a:t>
            </a:r>
            <a:endParaRPr lang="en-US" b="1" dirty="0">
              <a:sym typeface="Wingdings" pitchFamily="1" charset="2"/>
            </a:endParaRPr>
          </a:p>
          <a:p>
            <a:pPr lvl="1"/>
            <a:endParaRPr lang="en-US" dirty="0" smtClean="0">
              <a:sym typeface="Wingdings" pitchFamily="1" charset="2"/>
            </a:endParaRPr>
          </a:p>
          <a:p>
            <a:pPr lvl="1"/>
            <a:r>
              <a:rPr lang="en-US" dirty="0" smtClean="0">
                <a:sym typeface="Wingdings" pitchFamily="1" charset="2"/>
              </a:rPr>
              <a:t>LH </a:t>
            </a:r>
            <a:r>
              <a:rPr lang="en-US" dirty="0">
                <a:sym typeface="Wingdings" pitchFamily="1" charset="2"/>
              </a:rPr>
              <a:t>stimulates corpus </a:t>
            </a:r>
            <a:r>
              <a:rPr lang="en-US" dirty="0" err="1">
                <a:sym typeface="Wingdings" pitchFamily="1" charset="2"/>
              </a:rPr>
              <a:t>luteum</a:t>
            </a:r>
            <a:r>
              <a:rPr lang="en-US" dirty="0">
                <a:sym typeface="Wingdings" pitchFamily="1" charset="2"/>
              </a:rPr>
              <a:t>  </a:t>
            </a:r>
            <a:endParaRPr lang="en-US" dirty="0" smtClean="0">
              <a:sym typeface="Wingdings" pitchFamily="1" charset="2"/>
            </a:endParaRPr>
          </a:p>
          <a:p>
            <a:pPr lvl="2"/>
            <a:r>
              <a:rPr lang="en-US" dirty="0" smtClean="0">
                <a:sym typeface="Wingdings" pitchFamily="1" charset="2"/>
              </a:rPr>
              <a:t>progesterone </a:t>
            </a:r>
            <a:r>
              <a:rPr lang="en-US" dirty="0">
                <a:sym typeface="Wingdings" pitchFamily="1" charset="2"/>
              </a:rPr>
              <a:t>and some estrogen almost immediately</a:t>
            </a:r>
          </a:p>
          <a:p>
            <a:pPr lvl="3"/>
            <a:r>
              <a:rPr lang="en-US" dirty="0">
                <a:sym typeface="Wingdings" pitchFamily="1" charset="2"/>
              </a:rPr>
              <a:t>Progesterone helps </a:t>
            </a:r>
            <a:r>
              <a:rPr lang="en-US" dirty="0" smtClean="0">
                <a:sym typeface="Wingdings" pitchFamily="1" charset="2"/>
              </a:rPr>
              <a:t>_</a:t>
            </a:r>
            <a:endParaRPr lang="en-US" dirty="0">
              <a:sym typeface="Wingdings" pitchFamily="1" charset="2"/>
            </a:endParaRPr>
          </a:p>
          <a:p>
            <a:pPr lvl="3"/>
            <a:r>
              <a:rPr lang="en-US" dirty="0">
                <a:sym typeface="Wingdings" pitchFamily="1" charset="2"/>
              </a:rPr>
              <a:t>Maintains pregnancy, if occurs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4515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Hormonal Interactions During a 28-Day Ovarian Cycle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6. Negative feedback (from rising plasma progesterone and estrogen levels)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Inhibin</a:t>
            </a:r>
            <a:r>
              <a:rPr lang="en-US" dirty="0"/>
              <a:t>, from corpus </a:t>
            </a:r>
            <a:r>
              <a:rPr lang="en-US" dirty="0" err="1"/>
              <a:t>luteum</a:t>
            </a:r>
            <a:r>
              <a:rPr lang="en-US" dirty="0"/>
              <a:t> and </a:t>
            </a:r>
            <a:r>
              <a:rPr lang="en-US" dirty="0" err="1"/>
              <a:t>granulosa</a:t>
            </a:r>
            <a:r>
              <a:rPr lang="en-US" dirty="0"/>
              <a:t> cells, enhances effect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Declining </a:t>
            </a:r>
            <a:r>
              <a:rPr lang="en-US" dirty="0"/>
              <a:t>LH </a:t>
            </a:r>
            <a:r>
              <a:rPr lang="en-US" dirty="0" smtClean="0"/>
              <a:t>_____________________________________, </a:t>
            </a:r>
            <a:r>
              <a:rPr lang="en-US" dirty="0"/>
              <a:t>inhibits follicle development</a:t>
            </a:r>
          </a:p>
        </p:txBody>
      </p:sp>
    </p:spTree>
    <p:extLst>
      <p:ext uri="{BB962C8B-B14F-4D97-AF65-F5344CB8AC3E}">
        <p14:creationId xmlns:p14="http://schemas.microsoft.com/office/powerpoint/2010/main" val="71700366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Hormonal Interactions During a 28-Day Ovarian Cycle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no fertilization</a:t>
            </a:r>
          </a:p>
          <a:p>
            <a:pPr lvl="1"/>
            <a:r>
              <a:rPr lang="en-US" dirty="0"/>
              <a:t>Corpus </a:t>
            </a:r>
            <a:r>
              <a:rPr lang="en-US" dirty="0" err="1"/>
              <a:t>luteum</a:t>
            </a:r>
            <a:r>
              <a:rPr lang="en-US" dirty="0"/>
              <a:t> degenerates when LH levels fall </a:t>
            </a:r>
            <a:r>
              <a:rPr lang="en-US" dirty="0">
                <a:sym typeface="Wingdings" pitchFamily="1" charset="2"/>
              </a:rPr>
              <a:t> </a:t>
            </a:r>
            <a:endParaRPr lang="en-US" dirty="0" smtClean="0">
              <a:sym typeface="Wingdings" pitchFamily="1" charset="2"/>
            </a:endParaRPr>
          </a:p>
          <a:p>
            <a:pPr lvl="2"/>
            <a:r>
              <a:rPr lang="en-US" dirty="0" smtClean="0">
                <a:sym typeface="Wingdings" pitchFamily="1" charset="2"/>
              </a:rPr>
              <a:t>sharp </a:t>
            </a:r>
            <a:r>
              <a:rPr lang="en-US" dirty="0">
                <a:sym typeface="Wingdings" pitchFamily="1" charset="2"/>
              </a:rPr>
              <a:t>decrease in estrogen and progesterone </a:t>
            </a:r>
            <a:r>
              <a:rPr lang="en-US" dirty="0" smtClean="0">
                <a:sym typeface="Wingdings" pitchFamily="1" charset="2"/>
              </a:rPr>
              <a:t></a:t>
            </a:r>
          </a:p>
          <a:p>
            <a:pPr lvl="3"/>
            <a:r>
              <a:rPr lang="en-US" dirty="0" smtClean="0">
                <a:sym typeface="Wingdings" pitchFamily="1" charset="2"/>
              </a:rPr>
              <a:t> </a:t>
            </a:r>
            <a:endParaRPr lang="en-US" dirty="0">
              <a:sym typeface="Wingdings" pitchFamily="1" charset="2"/>
            </a:endParaRPr>
          </a:p>
          <a:p>
            <a:pPr lvl="1"/>
            <a:endParaRPr lang="en-US" dirty="0" smtClean="0">
              <a:sym typeface="Wingdings" pitchFamily="1" charset="2"/>
            </a:endParaRPr>
          </a:p>
          <a:p>
            <a:pPr lvl="1"/>
            <a:r>
              <a:rPr lang="en-US" dirty="0" smtClean="0">
                <a:sym typeface="Wingdings" pitchFamily="1" charset="2"/>
              </a:rPr>
              <a:t> </a:t>
            </a:r>
            <a:r>
              <a:rPr lang="en-US" dirty="0"/>
              <a:t>Cycle starts anew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Oocyte</a:t>
            </a:r>
            <a:r>
              <a:rPr lang="en-US" dirty="0" smtClean="0"/>
              <a:t> </a:t>
            </a:r>
            <a:r>
              <a:rPr lang="en-US" dirty="0"/>
              <a:t>actually activated </a:t>
            </a:r>
            <a:r>
              <a:rPr lang="en-US" dirty="0" smtClean="0"/>
              <a:t>___________________________ prior </a:t>
            </a:r>
            <a:r>
              <a:rPr lang="en-US" dirty="0"/>
              <a:t>to ovulation, not 14 days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320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Testes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Blood supply</a:t>
            </a:r>
          </a:p>
          <a:p>
            <a:pPr lvl="1"/>
            <a:r>
              <a:rPr lang="en-US" dirty="0"/>
              <a:t>Testicular arteries arise from abdominal aorta </a:t>
            </a:r>
          </a:p>
          <a:p>
            <a:pPr lvl="1"/>
            <a:r>
              <a:rPr lang="en-US" dirty="0"/>
              <a:t>Testicular veins arise from </a:t>
            </a:r>
            <a:r>
              <a:rPr lang="en-US" b="1" dirty="0" smtClean="0"/>
              <a:t>__________________________ </a:t>
            </a:r>
            <a:r>
              <a:rPr lang="en-US" dirty="0" smtClean="0"/>
              <a:t>surrounding </a:t>
            </a:r>
            <a:r>
              <a:rPr lang="en-US" dirty="0"/>
              <a:t>each testicular artery</a:t>
            </a:r>
          </a:p>
          <a:p>
            <a:pPr lvl="2"/>
            <a:r>
              <a:rPr lang="en-US" dirty="0" smtClean="0"/>
              <a:t>Cooler</a:t>
            </a:r>
          </a:p>
          <a:p>
            <a:pPr lvl="3"/>
            <a:r>
              <a:rPr lang="en-US" dirty="0" smtClean="0"/>
              <a:t>absorb heat from testicular arteries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encloses </a:t>
            </a:r>
            <a:r>
              <a:rPr lang="en-US" dirty="0"/>
              <a:t>nerve fibers, blood vessels, and </a:t>
            </a:r>
            <a:r>
              <a:rPr lang="en-US" dirty="0" err="1"/>
              <a:t>lymphatics</a:t>
            </a:r>
            <a:r>
              <a:rPr lang="en-US" dirty="0"/>
              <a:t> that supply testes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76250"/>
            <a:ext cx="32004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4572000" y="1905000"/>
            <a:ext cx="27432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867400" y="1981200"/>
            <a:ext cx="1752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flipV="1">
            <a:off x="3048000" y="838200"/>
            <a:ext cx="4876800" cy="4191000"/>
          </a:xfrm>
          <a:prstGeom prst="curvedConnector3">
            <a:avLst>
              <a:gd name="adj1" fmla="val 119302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Uterine (Menstrual) Cycle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Cyclic changes in </a:t>
            </a:r>
            <a:r>
              <a:rPr lang="en-US" dirty="0" err="1"/>
              <a:t>endometrium</a:t>
            </a:r>
            <a:r>
              <a:rPr lang="en-US" dirty="0"/>
              <a:t> in response to fluctuating ovarian hormone levels</a:t>
            </a:r>
          </a:p>
          <a:p>
            <a:endParaRPr lang="en-US" dirty="0" smtClean="0"/>
          </a:p>
          <a:p>
            <a:r>
              <a:rPr lang="en-US" dirty="0" smtClean="0"/>
              <a:t>Three </a:t>
            </a:r>
            <a:r>
              <a:rPr lang="en-US" dirty="0"/>
              <a:t>phases </a:t>
            </a:r>
          </a:p>
          <a:p>
            <a:pPr lvl="1"/>
            <a:r>
              <a:rPr lang="en-US" dirty="0"/>
              <a:t>Days 1–5 - 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Days </a:t>
            </a:r>
            <a:r>
              <a:rPr lang="en-US" dirty="0"/>
              <a:t>6–14 - proliferative </a:t>
            </a:r>
            <a:r>
              <a:rPr lang="en-US" dirty="0" smtClean="0"/>
              <a:t>(___________________________) </a:t>
            </a:r>
            <a:r>
              <a:rPr lang="en-US" dirty="0"/>
              <a:t>phase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Days </a:t>
            </a:r>
            <a:r>
              <a:rPr lang="en-US" dirty="0"/>
              <a:t>15–28 - </a:t>
            </a:r>
            <a:r>
              <a:rPr lang="en-US" dirty="0" err="1"/>
              <a:t>secretory</a:t>
            </a:r>
            <a:r>
              <a:rPr lang="en-US" dirty="0"/>
              <a:t> </a:t>
            </a:r>
            <a:r>
              <a:rPr lang="en-US" dirty="0" smtClean="0"/>
              <a:t>(____________________________) </a:t>
            </a:r>
            <a:r>
              <a:rPr lang="en-US" dirty="0"/>
              <a:t>phase (constant 14-day length) </a:t>
            </a:r>
          </a:p>
        </p:txBody>
      </p:sp>
    </p:spTree>
    <p:extLst>
      <p:ext uri="{BB962C8B-B14F-4D97-AF65-F5344CB8AC3E}">
        <p14:creationId xmlns:p14="http://schemas.microsoft.com/office/powerpoint/2010/main" val="177728286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Uterine Cycle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Menstrual phase (Days 1 - 5)</a:t>
            </a:r>
          </a:p>
          <a:p>
            <a:pPr lvl="1"/>
            <a:r>
              <a:rPr lang="en-US" dirty="0" smtClean="0"/>
              <a:t>________________________________________ at </a:t>
            </a:r>
            <a:r>
              <a:rPr lang="en-US" dirty="0"/>
              <a:t>lowest levels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Gonadotropins</a:t>
            </a:r>
            <a:r>
              <a:rPr lang="en-US" dirty="0" smtClean="0"/>
              <a:t> </a:t>
            </a:r>
            <a:r>
              <a:rPr lang="en-US" dirty="0"/>
              <a:t>beginning to rise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menstrual </a:t>
            </a:r>
            <a:r>
              <a:rPr lang="en-US" dirty="0"/>
              <a:t>flow (blood and tissue) 3 - 5 days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By </a:t>
            </a:r>
            <a:r>
              <a:rPr lang="en-US" dirty="0"/>
              <a:t>day 5 growing ovarian follicles produce more estrogen</a:t>
            </a:r>
          </a:p>
        </p:txBody>
      </p:sp>
    </p:spTree>
    <p:extLst>
      <p:ext uri="{BB962C8B-B14F-4D97-AF65-F5344CB8AC3E}">
        <p14:creationId xmlns:p14="http://schemas.microsoft.com/office/powerpoint/2010/main" val="9525246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Uterine Cycle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 Proliferative phase </a:t>
            </a:r>
            <a:r>
              <a:rPr lang="en-US" b="1" dirty="0" smtClean="0"/>
              <a:t>(__________________________)</a:t>
            </a:r>
            <a:endParaRPr lang="en-US" b="1" dirty="0"/>
          </a:p>
          <a:p>
            <a:pPr lvl="1"/>
            <a:r>
              <a:rPr lang="en-US" dirty="0"/>
              <a:t>Rising estrogen levels prompt generation of </a:t>
            </a:r>
            <a:r>
              <a:rPr lang="en-US" dirty="0" smtClean="0"/>
              <a:t>_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glands </a:t>
            </a:r>
            <a:r>
              <a:rPr lang="en-US" dirty="0"/>
              <a:t>enlarge and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Normally </a:t>
            </a:r>
            <a:r>
              <a:rPr lang="en-US" dirty="0"/>
              <a:t>thick, sticky cervical mucus thins in response to rising estrogen (allows sperm passage)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Ovulation </a:t>
            </a:r>
            <a:r>
              <a:rPr lang="en-US" dirty="0"/>
              <a:t>occurs at end of proliferative phase</a:t>
            </a:r>
          </a:p>
        </p:txBody>
      </p:sp>
    </p:spTree>
    <p:extLst>
      <p:ext uri="{BB962C8B-B14F-4D97-AF65-F5344CB8AC3E}">
        <p14:creationId xmlns:p14="http://schemas.microsoft.com/office/powerpoint/2010/main" val="161584650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Uterine Cycle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 </a:t>
            </a:r>
            <a:r>
              <a:rPr lang="en-US" b="1" dirty="0" err="1"/>
              <a:t>Secretory</a:t>
            </a:r>
            <a:r>
              <a:rPr lang="en-US" b="1" dirty="0"/>
              <a:t> phase</a:t>
            </a:r>
            <a:r>
              <a:rPr lang="en-US" dirty="0"/>
              <a:t> </a:t>
            </a:r>
            <a:r>
              <a:rPr lang="en-US" dirty="0" smtClean="0"/>
              <a:t>(__________________________)</a:t>
            </a:r>
            <a:endParaRPr lang="en-US" dirty="0"/>
          </a:p>
          <a:p>
            <a:pPr lvl="1"/>
            <a:r>
              <a:rPr lang="en-US" dirty="0"/>
              <a:t>Most constant </a:t>
            </a:r>
            <a:r>
              <a:rPr lang="en-US" dirty="0" err="1"/>
              <a:t>timewise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Endometrium</a:t>
            </a:r>
            <a:r>
              <a:rPr lang="en-US" dirty="0" smtClean="0"/>
              <a:t> </a:t>
            </a:r>
            <a:r>
              <a:rPr lang="en-US" dirty="0" err="1"/>
              <a:t>propares</a:t>
            </a:r>
            <a:r>
              <a:rPr lang="en-US" dirty="0"/>
              <a:t> for embryo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Rising </a:t>
            </a:r>
            <a:r>
              <a:rPr lang="en-US" dirty="0"/>
              <a:t>progesterone levels prompt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Functional </a:t>
            </a:r>
            <a:r>
              <a:rPr lang="en-US" dirty="0"/>
              <a:t>layer </a:t>
            </a:r>
            <a:r>
              <a:rPr lang="en-US" dirty="0">
                <a:sym typeface="Wingdings" pitchFamily="1" charset="2"/>
              </a:rPr>
              <a:t> </a:t>
            </a:r>
            <a:r>
              <a:rPr lang="en-US" dirty="0" smtClean="0">
                <a:sym typeface="Wingdings" pitchFamily="1" charset="2"/>
              </a:rPr>
              <a:t>_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Endometrial </a:t>
            </a:r>
            <a:r>
              <a:rPr lang="en-US" dirty="0"/>
              <a:t>glands secrete nutrients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3200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Uterine Cycle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fertilization does not occur</a:t>
            </a:r>
          </a:p>
          <a:p>
            <a:pPr lvl="1"/>
            <a:r>
              <a:rPr lang="en-US" dirty="0"/>
              <a:t>Corpus </a:t>
            </a:r>
            <a:r>
              <a:rPr lang="en-US" dirty="0" err="1"/>
              <a:t>luteum</a:t>
            </a:r>
            <a:r>
              <a:rPr lang="en-US" dirty="0"/>
              <a:t> </a:t>
            </a:r>
            <a:r>
              <a:rPr lang="en-US" dirty="0" smtClean="0"/>
              <a:t>______________________________________ toward </a:t>
            </a:r>
            <a:r>
              <a:rPr lang="en-US" dirty="0"/>
              <a:t>end of </a:t>
            </a:r>
            <a:r>
              <a:rPr lang="en-US" dirty="0" err="1"/>
              <a:t>secretory</a:t>
            </a:r>
            <a:r>
              <a:rPr lang="en-US" dirty="0"/>
              <a:t> phase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Spiral </a:t>
            </a:r>
            <a:r>
              <a:rPr lang="en-US" dirty="0"/>
              <a:t>arteries kink and spasm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Endometrial </a:t>
            </a:r>
            <a:r>
              <a:rPr lang="en-US" dirty="0"/>
              <a:t>cells begin to die; glands regress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Spiral </a:t>
            </a:r>
            <a:r>
              <a:rPr lang="en-US" dirty="0"/>
              <a:t>arteries constrict again, then relax and open wide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Rush </a:t>
            </a:r>
            <a:r>
              <a:rPr lang="en-US" dirty="0"/>
              <a:t>of blood fragments weakened capillary beds and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2470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Effects of Estrogens 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Promote </a:t>
            </a:r>
            <a:r>
              <a:rPr lang="en-US" dirty="0" smtClean="0"/>
              <a:t>__________________________________ and </a:t>
            </a:r>
            <a:r>
              <a:rPr lang="en-US" dirty="0"/>
              <a:t>follicle growth in ovary</a:t>
            </a:r>
          </a:p>
          <a:p>
            <a:endParaRPr lang="en-US" dirty="0" smtClean="0"/>
          </a:p>
          <a:p>
            <a:r>
              <a:rPr lang="en-US" dirty="0" smtClean="0"/>
              <a:t>Exert _______________________________________ on </a:t>
            </a:r>
            <a:r>
              <a:rPr lang="en-US" dirty="0"/>
              <a:t>female reproductive tract</a:t>
            </a:r>
          </a:p>
          <a:p>
            <a:endParaRPr lang="en-US" dirty="0" smtClean="0"/>
          </a:p>
          <a:p>
            <a:r>
              <a:rPr lang="en-US" dirty="0" smtClean="0"/>
              <a:t>Support </a:t>
            </a:r>
            <a:r>
              <a:rPr lang="en-US" dirty="0"/>
              <a:t>rapid but short-lived growth spurt at puberty</a:t>
            </a:r>
          </a:p>
        </p:txBody>
      </p:sp>
    </p:spTree>
    <p:extLst>
      <p:ext uri="{BB962C8B-B14F-4D97-AF65-F5344CB8AC3E}">
        <p14:creationId xmlns:p14="http://schemas.microsoft.com/office/powerpoint/2010/main" val="231266072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Effects of Estrogens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Induce secondary sex characteristics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Increased </a:t>
            </a:r>
            <a:r>
              <a:rPr lang="en-US" dirty="0"/>
              <a:t>deposit of </a:t>
            </a:r>
            <a:r>
              <a:rPr lang="en-US" dirty="0" smtClean="0"/>
              <a:t>________________________________ (</a:t>
            </a:r>
            <a:r>
              <a:rPr lang="en-US" dirty="0"/>
              <a:t>hips and breasts)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Widening </a:t>
            </a:r>
            <a:r>
              <a:rPr lang="en-US" dirty="0"/>
              <a:t>and lightening of pelvis</a:t>
            </a:r>
          </a:p>
        </p:txBody>
      </p:sp>
    </p:spTree>
    <p:extLst>
      <p:ext uri="{BB962C8B-B14F-4D97-AF65-F5344CB8AC3E}">
        <p14:creationId xmlns:p14="http://schemas.microsoft.com/office/powerpoint/2010/main" val="159786745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Effects of Estrogens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Metabolic effects (not true secondary sex characteristics)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Maintain _________________________________________ and </a:t>
            </a:r>
            <a:r>
              <a:rPr lang="en-US" dirty="0"/>
              <a:t>high HDL levels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Facilitate 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5261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Effects of Progesterone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Progesterone works with estrogen to establish and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Promotes </a:t>
            </a:r>
            <a:r>
              <a:rPr lang="en-US" dirty="0"/>
              <a:t>changes in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Effects </a:t>
            </a:r>
            <a:r>
              <a:rPr lang="en-US" dirty="0"/>
              <a:t>of placental progesterone during pregnancy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Inhibits </a:t>
            </a:r>
            <a:r>
              <a:rPr lang="en-US" dirty="0"/>
              <a:t>uterine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Helps </a:t>
            </a:r>
            <a:r>
              <a:rPr lang="en-US" dirty="0"/>
              <a:t>prepare breasts for lactation</a:t>
            </a:r>
          </a:p>
        </p:txBody>
      </p:sp>
    </p:spTree>
    <p:extLst>
      <p:ext uri="{BB962C8B-B14F-4D97-AF65-F5344CB8AC3E}">
        <p14:creationId xmlns:p14="http://schemas.microsoft.com/office/powerpoint/2010/main" val="248210470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Female Sexual Response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Initiated by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Clitoris</a:t>
            </a:r>
            <a:r>
              <a:rPr lang="en-US" dirty="0"/>
              <a:t>, vaginal mucosa, bulbs of vestibule, and breasts engorge with blood; nipples erect</a:t>
            </a:r>
          </a:p>
          <a:p>
            <a:endParaRPr lang="en-US" dirty="0" smtClean="0"/>
          </a:p>
          <a:p>
            <a:r>
              <a:rPr lang="en-US" dirty="0" smtClean="0"/>
              <a:t>Vestibular gland secretions 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Orgasm </a:t>
            </a:r>
            <a:r>
              <a:rPr lang="en-US" dirty="0"/>
              <a:t>accompanied by muscle tension, increase in pulse rate and blood pressure, and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969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Homeostatic Imbalance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Testicular cancer</a:t>
            </a:r>
          </a:p>
          <a:p>
            <a:pPr lvl="1"/>
            <a:r>
              <a:rPr lang="en-US" dirty="0" smtClean="0"/>
              <a:t>Rare</a:t>
            </a:r>
          </a:p>
          <a:p>
            <a:pPr lvl="2"/>
            <a:r>
              <a:rPr lang="en-US" dirty="0" smtClean="0"/>
              <a:t>most </a:t>
            </a:r>
            <a:r>
              <a:rPr lang="en-US" dirty="0"/>
              <a:t>common cancer in men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i="1" dirty="0" smtClean="0"/>
              <a:t>_________________________________________ </a:t>
            </a:r>
            <a:r>
              <a:rPr lang="en-US" dirty="0" smtClean="0"/>
              <a:t>is </a:t>
            </a:r>
            <a:r>
              <a:rPr lang="en-US" dirty="0"/>
              <a:t>risk factor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Sign </a:t>
            </a:r>
          </a:p>
          <a:p>
            <a:pPr lvl="2"/>
            <a:r>
              <a:rPr lang="en-US" dirty="0" smtClean="0"/>
              <a:t>__________________________________________, </a:t>
            </a:r>
            <a:r>
              <a:rPr lang="en-US" dirty="0"/>
              <a:t>solid mass in testis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90</a:t>
            </a:r>
            <a:r>
              <a:rPr lang="en-US" dirty="0"/>
              <a:t>% cured by surgical removal of testis and often radiation or chemotherapy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Female Sexual Response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Females have </a:t>
            </a:r>
            <a:r>
              <a:rPr lang="en-US" dirty="0" smtClean="0"/>
              <a:t>_______________________________ after orgasm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experience multiple orgasms in single sexual experience</a:t>
            </a:r>
          </a:p>
          <a:p>
            <a:endParaRPr lang="en-US" dirty="0" smtClean="0"/>
          </a:p>
          <a:p>
            <a:r>
              <a:rPr lang="en-US" dirty="0" smtClean="0"/>
              <a:t>Orgasm </a:t>
            </a:r>
            <a:r>
              <a:rPr lang="en-US" dirty="0"/>
              <a:t>not essential for conception</a:t>
            </a:r>
          </a:p>
          <a:p>
            <a:endParaRPr lang="en-US" dirty="0" smtClean="0"/>
          </a:p>
          <a:p>
            <a:r>
              <a:rPr lang="en-US" dirty="0" smtClean="0"/>
              <a:t>Female </a:t>
            </a:r>
            <a:r>
              <a:rPr lang="en-US" dirty="0"/>
              <a:t>libido prompted by </a:t>
            </a:r>
            <a:r>
              <a:rPr lang="en-US" dirty="0" smtClean="0"/>
              <a:t>_</a:t>
            </a:r>
          </a:p>
          <a:p>
            <a:pPr lvl="1"/>
            <a:r>
              <a:rPr lang="en-US" dirty="0" smtClean="0"/>
              <a:t>Testosterone-like hormones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07054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Sexually Transmitted Infections (STIs)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called sexually transmitted diseases (STDs) or venereal diseases (VDs)</a:t>
            </a:r>
          </a:p>
          <a:p>
            <a:endParaRPr lang="en-US" dirty="0" smtClean="0"/>
          </a:p>
          <a:p>
            <a:r>
              <a:rPr lang="en-US" dirty="0" smtClean="0"/>
              <a:t>U.S</a:t>
            </a:r>
            <a:r>
              <a:rPr lang="en-US" dirty="0"/>
              <a:t>. – </a:t>
            </a:r>
            <a:r>
              <a:rPr lang="en-US" dirty="0" smtClean="0"/>
              <a:t>______________________________________ among </a:t>
            </a:r>
            <a:r>
              <a:rPr lang="en-US" dirty="0"/>
              <a:t>developed countries</a:t>
            </a:r>
          </a:p>
          <a:p>
            <a:endParaRPr lang="en-US" dirty="0" smtClean="0"/>
          </a:p>
          <a:p>
            <a:r>
              <a:rPr lang="en-US" dirty="0" smtClean="0"/>
              <a:t>Latex </a:t>
            </a:r>
            <a:r>
              <a:rPr lang="en-US" dirty="0"/>
              <a:t>condoms help prevent spread</a:t>
            </a:r>
          </a:p>
          <a:p>
            <a:endParaRPr lang="en-US" dirty="0" smtClean="0"/>
          </a:p>
          <a:p>
            <a:r>
              <a:rPr lang="en-US" dirty="0" smtClean="0"/>
              <a:t>Single </a:t>
            </a:r>
            <a:r>
              <a:rPr lang="en-US" dirty="0"/>
              <a:t>most important cause of reproductive disorders</a:t>
            </a:r>
          </a:p>
        </p:txBody>
      </p:sp>
    </p:spTree>
    <p:extLst>
      <p:ext uri="{BB962C8B-B14F-4D97-AF65-F5344CB8AC3E}">
        <p14:creationId xmlns:p14="http://schemas.microsoft.com/office/powerpoint/2010/main" val="36955715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Gonorrhea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Commonly called </a:t>
            </a:r>
            <a:r>
              <a:rPr lang="en-US" dirty="0" smtClean="0"/>
              <a:t>“________________________"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Bacterial </a:t>
            </a:r>
            <a:r>
              <a:rPr lang="en-US" dirty="0"/>
              <a:t>infection of </a:t>
            </a:r>
            <a:r>
              <a:rPr lang="en-US" dirty="0" err="1"/>
              <a:t>mucosae</a:t>
            </a:r>
            <a:r>
              <a:rPr lang="en-US" dirty="0"/>
              <a:t> of </a:t>
            </a:r>
            <a:r>
              <a:rPr lang="en-US" dirty="0" smtClean="0"/>
              <a:t>________________________ </a:t>
            </a:r>
            <a:r>
              <a:rPr lang="en-US" dirty="0"/>
              <a:t>and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Spread </a:t>
            </a:r>
            <a:r>
              <a:rPr lang="en-US" dirty="0"/>
              <a:t>by contact with genital, anal, and pharyngeal </a:t>
            </a:r>
            <a:r>
              <a:rPr lang="en-US" dirty="0" err="1"/>
              <a:t>mucosae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Number </a:t>
            </a:r>
            <a:r>
              <a:rPr lang="en-US" dirty="0"/>
              <a:t>of cases in U.S. declining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31761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Gonorrhea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Signs and symptoms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Males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____________________________________________, </a:t>
            </a:r>
            <a:r>
              <a:rPr lang="en-US" dirty="0"/>
              <a:t>painful urination,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Females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Abdominal discomfort, vaginal discharge, or abnormal uterine bleeding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Can result in pelvic inflammatory disease and sterility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Treatment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 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but </a:t>
            </a:r>
            <a:r>
              <a:rPr lang="en-US" dirty="0"/>
              <a:t>resistant strains becoming prevalent</a:t>
            </a:r>
          </a:p>
        </p:txBody>
      </p:sp>
    </p:spTree>
    <p:extLst>
      <p:ext uri="{BB962C8B-B14F-4D97-AF65-F5344CB8AC3E}">
        <p14:creationId xmlns:p14="http://schemas.microsoft.com/office/powerpoint/2010/main" val="35250850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Syphilis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7772400" cy="5334000"/>
          </a:xfrm>
        </p:spPr>
        <p:txBody>
          <a:bodyPr/>
          <a:lstStyle/>
          <a:p>
            <a:r>
              <a:rPr lang="en-US" dirty="0"/>
              <a:t>Bacterial infection transmitted sexually or contracted congenitally</a:t>
            </a:r>
          </a:p>
          <a:p>
            <a:pPr lvl="1"/>
            <a:r>
              <a:rPr lang="en-US" dirty="0"/>
              <a:t>Infected fetuses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Infection </a:t>
            </a:r>
            <a:r>
              <a:rPr lang="en-US" dirty="0"/>
              <a:t>asymptomatic for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Painless </a:t>
            </a:r>
            <a:r>
              <a:rPr lang="en-US" i="1" dirty="0" smtClean="0"/>
              <a:t>____________________________ </a:t>
            </a:r>
            <a:r>
              <a:rPr lang="en-US" dirty="0" smtClean="0"/>
              <a:t>appears </a:t>
            </a:r>
            <a:r>
              <a:rPr lang="en-US" dirty="0"/>
              <a:t>at site of infection; disappears in few weeks</a:t>
            </a:r>
          </a:p>
        </p:txBody>
      </p:sp>
    </p:spTree>
    <p:extLst>
      <p:ext uri="{BB962C8B-B14F-4D97-AF65-F5344CB8AC3E}">
        <p14:creationId xmlns:p14="http://schemas.microsoft.com/office/powerpoint/2010/main" val="182139859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Syphilis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untreated, </a:t>
            </a:r>
            <a:r>
              <a:rPr lang="en-US" dirty="0" smtClean="0"/>
              <a:t>________________________________ appear </a:t>
            </a:r>
            <a:r>
              <a:rPr lang="en-US" dirty="0"/>
              <a:t>several weeks later for 3–12 weeks, then disappear</a:t>
            </a:r>
          </a:p>
          <a:p>
            <a:pPr lvl="1"/>
            <a:r>
              <a:rPr lang="en-US" dirty="0"/>
              <a:t> Pink skin rash,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Latent </a:t>
            </a:r>
            <a:r>
              <a:rPr lang="en-US" dirty="0"/>
              <a:t>period may or may not progress to </a:t>
            </a:r>
            <a:r>
              <a:rPr lang="en-US" dirty="0" smtClean="0"/>
              <a:t>___________________________________, </a:t>
            </a:r>
            <a:r>
              <a:rPr lang="en-US" dirty="0"/>
              <a:t>characterized by </a:t>
            </a:r>
            <a:r>
              <a:rPr lang="en-US" dirty="0" err="1"/>
              <a:t>gummas</a:t>
            </a:r>
            <a:r>
              <a:rPr lang="en-US" dirty="0"/>
              <a:t> (lesions of CNS, blood vessels, bones, and skin)</a:t>
            </a:r>
          </a:p>
          <a:p>
            <a:endParaRPr lang="en-US" dirty="0" smtClean="0"/>
          </a:p>
          <a:p>
            <a:r>
              <a:rPr lang="en-US" dirty="0" smtClean="0"/>
              <a:t>Treatment 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penicillin</a:t>
            </a:r>
          </a:p>
        </p:txBody>
      </p:sp>
    </p:spTree>
    <p:extLst>
      <p:ext uri="{BB962C8B-B14F-4D97-AF65-F5344CB8AC3E}">
        <p14:creationId xmlns:p14="http://schemas.microsoft.com/office/powerpoint/2010/main" val="135289003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Chlamydia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________________________________ bacterial </a:t>
            </a:r>
            <a:r>
              <a:rPr lang="en-US" sz="2800" dirty="0"/>
              <a:t>STI in United States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Responsible </a:t>
            </a:r>
            <a:r>
              <a:rPr lang="en-US" sz="2800" dirty="0"/>
              <a:t>for 25–50% of all diagnosed cases of </a:t>
            </a:r>
            <a:r>
              <a:rPr lang="en-US" sz="2800" dirty="0" smtClean="0"/>
              <a:t>_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Symptoms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______________________________; </a:t>
            </a:r>
            <a:r>
              <a:rPr lang="en-US" sz="2400" dirty="0"/>
              <a:t>penile and vaginal discharges; abdominal, rectal, or testicular pain; painful intercourse; irregular menses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Can cause arthritis and urinary tract infections in men; </a:t>
            </a:r>
            <a:r>
              <a:rPr lang="en-US" sz="2400" dirty="0" smtClean="0"/>
              <a:t>______________________________________________; </a:t>
            </a:r>
            <a:r>
              <a:rPr lang="en-US" sz="2400" dirty="0"/>
              <a:t>newborns contract in birth canal </a:t>
            </a:r>
            <a:r>
              <a:rPr lang="en-US" sz="2400" dirty="0">
                <a:sym typeface="Wingdings" pitchFamily="1" charset="2"/>
              </a:rPr>
              <a:t> trachoma (painful eye infection), respiratory tract inflammation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Treatment </a:t>
            </a:r>
            <a:r>
              <a:rPr lang="en-US" sz="2800" dirty="0"/>
              <a:t>- tetracycline</a:t>
            </a:r>
          </a:p>
        </p:txBody>
      </p:sp>
    </p:spTree>
    <p:extLst>
      <p:ext uri="{BB962C8B-B14F-4D97-AF65-F5344CB8AC3E}">
        <p14:creationId xmlns:p14="http://schemas.microsoft.com/office/powerpoint/2010/main" val="383414510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Trichomoniasis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common curable STI in active young women in U.S.</a:t>
            </a:r>
          </a:p>
          <a:p>
            <a:endParaRPr lang="en-US" dirty="0" smtClean="0"/>
          </a:p>
          <a:p>
            <a:r>
              <a:rPr lang="en-US" dirty="0" smtClean="0"/>
              <a:t> 	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easily, inexpensively treated</a:t>
            </a:r>
          </a:p>
          <a:p>
            <a:endParaRPr lang="en-US" dirty="0" smtClean="0"/>
          </a:p>
          <a:p>
            <a:r>
              <a:rPr lang="en-US" dirty="0" smtClean="0"/>
              <a:t>___________________________________________ with </a:t>
            </a:r>
            <a:r>
              <a:rPr lang="en-US" dirty="0"/>
              <a:t>strong </a:t>
            </a:r>
            <a:r>
              <a:rPr lang="en-US" dirty="0" smtClean="0"/>
              <a:t>odor</a:t>
            </a:r>
          </a:p>
          <a:p>
            <a:pPr lvl="1"/>
            <a:r>
              <a:rPr lang="en-US" dirty="0" smtClean="0"/>
              <a:t>some </a:t>
            </a:r>
            <a:r>
              <a:rPr lang="en-US" dirty="0"/>
              <a:t>symptomless</a:t>
            </a:r>
          </a:p>
        </p:txBody>
      </p:sp>
    </p:spTree>
    <p:extLst>
      <p:ext uri="{BB962C8B-B14F-4D97-AF65-F5344CB8AC3E}">
        <p14:creationId xmlns:p14="http://schemas.microsoft.com/office/powerpoint/2010/main" val="219058224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Viral Infections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dirty="0"/>
              <a:t>Caused by human </a:t>
            </a:r>
            <a:r>
              <a:rPr lang="en-US" dirty="0" err="1"/>
              <a:t>papillomavirus</a:t>
            </a:r>
            <a:r>
              <a:rPr lang="en-US" dirty="0"/>
              <a:t> (HPV)</a:t>
            </a:r>
          </a:p>
          <a:p>
            <a:pPr lvl="1"/>
            <a:r>
              <a:rPr lang="en-US" dirty="0"/>
              <a:t>Second most common STI in United States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Increased </a:t>
            </a:r>
            <a:r>
              <a:rPr lang="en-US" dirty="0"/>
              <a:t>risk of cancers in infected body regions</a:t>
            </a:r>
          </a:p>
          <a:p>
            <a:pPr lvl="2"/>
            <a:r>
              <a:rPr lang="en-US" dirty="0" smtClean="0"/>
              <a:t>________________________________________________________; </a:t>
            </a:r>
            <a:r>
              <a:rPr lang="en-US" dirty="0"/>
              <a:t>most strains do not cause cancer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Treatment </a:t>
            </a:r>
            <a:r>
              <a:rPr lang="en-US" dirty="0"/>
              <a:t>difficult; controversial</a:t>
            </a:r>
          </a:p>
        </p:txBody>
      </p:sp>
    </p:spTree>
    <p:extLst>
      <p:ext uri="{BB962C8B-B14F-4D97-AF65-F5344CB8AC3E}">
        <p14:creationId xmlns:p14="http://schemas.microsoft.com/office/powerpoint/2010/main" val="187744960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Viral Infections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Genital herpes</a:t>
            </a:r>
          </a:p>
          <a:p>
            <a:pPr lvl="1"/>
            <a:r>
              <a:rPr lang="en-US" dirty="0"/>
              <a:t>Caused by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Characterized </a:t>
            </a:r>
            <a:r>
              <a:rPr lang="en-US" dirty="0"/>
              <a:t>by latent periods and flare-ups</a:t>
            </a:r>
          </a:p>
          <a:p>
            <a:pPr lvl="2"/>
            <a:r>
              <a:rPr lang="en-US" dirty="0"/>
              <a:t>Congenital herpes can cause malformations of fetus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Treatment </a:t>
            </a:r>
            <a:r>
              <a:rPr lang="en-US" dirty="0"/>
              <a:t>- acyclovir and other antiviral drugs</a:t>
            </a:r>
          </a:p>
        </p:txBody>
      </p:sp>
    </p:spTree>
    <p:extLst>
      <p:ext uri="{BB962C8B-B14F-4D97-AF65-F5344CB8AC3E}">
        <p14:creationId xmlns:p14="http://schemas.microsoft.com/office/powerpoint/2010/main" val="3323257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Male Perineum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dirty="0"/>
              <a:t>Diamond-shaped region between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Suspends scrotum</a:t>
            </a:r>
          </a:p>
          <a:p>
            <a:pPr lvl="1"/>
            <a:r>
              <a:rPr lang="en-US" dirty="0" smtClean="0"/>
              <a:t>contains </a:t>
            </a:r>
            <a:r>
              <a:rPr lang="en-US" dirty="0"/>
              <a:t>root of penis and anus</a:t>
            </a:r>
          </a:p>
          <a:p>
            <a:endParaRPr lang="en-US" dirty="0"/>
          </a:p>
        </p:txBody>
      </p:sp>
      <p:pic>
        <p:nvPicPr>
          <p:cNvPr id="4" name="Picture 5" descr="figure_27_04_unlabeled"/>
          <p:cNvPicPr preferRelativeResize="0">
            <a:picLocks noChangeAspect="1" noChangeArrowheads="1"/>
          </p:cNvPicPr>
          <p:nvPr/>
        </p:nvPicPr>
        <p:blipFill>
          <a:blip r:embed="rId3" cstate="print"/>
          <a:srcRect b="3778"/>
          <a:stretch>
            <a:fillRect/>
          </a:stretch>
        </p:blipFill>
        <p:spPr bwMode="auto">
          <a:xfrm>
            <a:off x="4865687" y="1687773"/>
            <a:ext cx="4278313" cy="3482454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flipH="1">
            <a:off x="6324600" y="2819400"/>
            <a:ext cx="990600" cy="152400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315200" y="2819400"/>
            <a:ext cx="838200" cy="152400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324600" y="4343400"/>
            <a:ext cx="990600" cy="30480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315200" y="4343400"/>
            <a:ext cx="838200" cy="30480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Developmental Aspects: Determination of Genetic Sex 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 46 chromosomes in fertilized egg, two (one pair) are sex chromosomes</a:t>
            </a:r>
          </a:p>
          <a:p>
            <a:endParaRPr lang="en-US" dirty="0" smtClean="0"/>
          </a:p>
          <a:p>
            <a:r>
              <a:rPr lang="en-US" dirty="0" smtClean="0"/>
              <a:t>Two </a:t>
            </a:r>
            <a:r>
              <a:rPr lang="en-US" dirty="0"/>
              <a:t>sex chromosomes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b="1" dirty="0" smtClean="0"/>
              <a:t> </a:t>
            </a:r>
            <a:endParaRPr lang="en-US" dirty="0"/>
          </a:p>
          <a:p>
            <a:r>
              <a:rPr lang="en-US" dirty="0"/>
              <a:t>Females are XX; each ovum always has an X chromosome</a:t>
            </a:r>
          </a:p>
          <a:p>
            <a:endParaRPr lang="en-US" dirty="0" smtClean="0"/>
          </a:p>
          <a:p>
            <a:r>
              <a:rPr lang="en-US" dirty="0" smtClean="0"/>
              <a:t>Males </a:t>
            </a:r>
            <a:r>
              <a:rPr lang="en-US" dirty="0"/>
              <a:t>are XY, so ~50% of sperm contain X, ~50% contain Y</a:t>
            </a:r>
          </a:p>
        </p:txBody>
      </p:sp>
    </p:spTree>
    <p:extLst>
      <p:ext uri="{BB962C8B-B14F-4D97-AF65-F5344CB8AC3E}">
        <p14:creationId xmlns:p14="http://schemas.microsoft.com/office/powerpoint/2010/main" val="348552683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Developmental Aspects: Determination of Genetic Sex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 egg + X sperm </a:t>
            </a:r>
            <a:r>
              <a:rPr lang="en-US" dirty="0">
                <a:sym typeface="Symbol" pitchFamily="1" charset="2"/>
              </a:rPr>
              <a:t></a:t>
            </a:r>
            <a:r>
              <a:rPr lang="en-US" dirty="0"/>
              <a:t> </a:t>
            </a:r>
            <a:r>
              <a:rPr lang="en-US" dirty="0" smtClean="0"/>
              <a:t>____________  </a:t>
            </a:r>
            <a:r>
              <a:rPr lang="en-US" dirty="0"/>
              <a:t>(female offspring)</a:t>
            </a:r>
          </a:p>
          <a:p>
            <a:endParaRPr lang="en-US" dirty="0" smtClean="0"/>
          </a:p>
          <a:p>
            <a:r>
              <a:rPr lang="en-US" dirty="0" smtClean="0"/>
              <a:t>X </a:t>
            </a:r>
            <a:r>
              <a:rPr lang="en-US" dirty="0"/>
              <a:t>egg + Y sperm </a:t>
            </a:r>
            <a:r>
              <a:rPr lang="en-US" dirty="0">
                <a:sym typeface="Symbol" pitchFamily="1" charset="2"/>
              </a:rPr>
              <a:t></a:t>
            </a:r>
            <a:r>
              <a:rPr lang="en-US" dirty="0"/>
              <a:t> </a:t>
            </a:r>
            <a:r>
              <a:rPr lang="en-US" dirty="0" smtClean="0"/>
              <a:t>_____________  </a:t>
            </a:r>
            <a:r>
              <a:rPr lang="en-US" dirty="0"/>
              <a:t>(male offspring)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i="1" dirty="0" smtClean="0"/>
              <a:t>_______________________________ </a:t>
            </a:r>
            <a:r>
              <a:rPr lang="en-US" dirty="0" smtClean="0"/>
              <a:t>on </a:t>
            </a:r>
            <a:r>
              <a:rPr lang="en-US" dirty="0"/>
              <a:t>Y chromosome initiates testes development and maleness</a:t>
            </a:r>
          </a:p>
        </p:txBody>
      </p:sp>
    </p:spTree>
    <p:extLst>
      <p:ext uri="{BB962C8B-B14F-4D97-AF65-F5344CB8AC3E}">
        <p14:creationId xmlns:p14="http://schemas.microsoft.com/office/powerpoint/2010/main" val="342005816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Developmental Aspects: Sexual Differentiation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458200" cy="31242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Sexually </a:t>
            </a:r>
            <a:r>
              <a:rPr lang="en-US" sz="2800" dirty="0" smtClean="0"/>
              <a:t>_</a:t>
            </a:r>
            <a:endParaRPr lang="en-US" sz="2800" dirty="0"/>
          </a:p>
          <a:p>
            <a:pPr lvl="1"/>
            <a:r>
              <a:rPr lang="en-US" sz="2400" dirty="0"/>
              <a:t>Gonads begin development in </a:t>
            </a:r>
            <a:r>
              <a:rPr lang="en-US" sz="2400" dirty="0" smtClean="0"/>
              <a:t>______________________ week </a:t>
            </a:r>
            <a:r>
              <a:rPr lang="en-US" sz="2400" dirty="0"/>
              <a:t>as </a:t>
            </a:r>
            <a:r>
              <a:rPr lang="en-US" sz="2400" b="1" dirty="0" err="1"/>
              <a:t>gonadal</a:t>
            </a:r>
            <a:r>
              <a:rPr lang="en-US" sz="2400" b="1" dirty="0"/>
              <a:t> ridges</a:t>
            </a:r>
          </a:p>
          <a:p>
            <a:pPr lvl="1"/>
            <a:endParaRPr lang="en-US" sz="2400" b="1" dirty="0" smtClean="0"/>
          </a:p>
          <a:p>
            <a:pPr lvl="1"/>
            <a:r>
              <a:rPr lang="en-US" sz="2400" b="1" dirty="0" smtClean="0"/>
              <a:t>Primordial </a:t>
            </a:r>
            <a:r>
              <a:rPr lang="en-US" sz="2400" b="1" dirty="0"/>
              <a:t>germ cells</a:t>
            </a:r>
            <a:r>
              <a:rPr lang="en-US" sz="2400" dirty="0"/>
              <a:t> migrate to </a:t>
            </a:r>
            <a:r>
              <a:rPr lang="en-US" sz="2400" dirty="0" err="1"/>
              <a:t>gonadal</a:t>
            </a:r>
            <a:r>
              <a:rPr lang="en-US" sz="2400" dirty="0"/>
              <a:t> ridges to provide germ cells destined to become </a:t>
            </a:r>
            <a:r>
              <a:rPr lang="en-US" sz="2400" dirty="0" err="1"/>
              <a:t>spermatogonia</a:t>
            </a:r>
            <a:r>
              <a:rPr lang="en-US" sz="2400" dirty="0"/>
              <a:t> or </a:t>
            </a:r>
            <a:r>
              <a:rPr lang="en-US" sz="2400" dirty="0" err="1"/>
              <a:t>oogonia</a:t>
            </a:r>
            <a:endParaRPr lang="en-US" sz="2400" dirty="0"/>
          </a:p>
          <a:p>
            <a:endParaRPr lang="en-US" sz="2800" dirty="0" smtClean="0"/>
          </a:p>
          <a:p>
            <a:endParaRPr lang="en-US" dirty="0" smtClean="0"/>
          </a:p>
          <a:p>
            <a:r>
              <a:rPr lang="en-US" sz="2800" dirty="0" smtClean="0"/>
              <a:t>Gonads </a:t>
            </a:r>
            <a:r>
              <a:rPr lang="en-US" sz="2800" dirty="0"/>
              <a:t>begin development in seventh week in males, eighth week in females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9491" y="4192668"/>
            <a:ext cx="5865019" cy="266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887344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Development </a:t>
            </a:r>
            <a:r>
              <a:rPr lang="en-US" dirty="0"/>
              <a:t>of External Genitalia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________________of male</a:t>
            </a:r>
          </a:p>
          <a:p>
            <a:pPr lvl="1"/>
            <a:r>
              <a:rPr lang="en-US" dirty="0" smtClean="0"/>
              <a:t>clitoris </a:t>
            </a:r>
            <a:r>
              <a:rPr lang="en-US" dirty="0"/>
              <a:t>of female</a:t>
            </a:r>
          </a:p>
          <a:p>
            <a:r>
              <a:rPr lang="en-US" b="1" dirty="0"/>
              <a:t>Urethral fold</a:t>
            </a:r>
            <a:r>
              <a:rPr lang="en-US" dirty="0"/>
              <a:t> </a:t>
            </a:r>
            <a:r>
              <a:rPr lang="en-US" dirty="0" smtClean="0">
                <a:sym typeface="Symbol" pitchFamily="1" charset="2"/>
              </a:rPr>
              <a:t></a:t>
            </a:r>
          </a:p>
          <a:p>
            <a:pPr lvl="1"/>
            <a:r>
              <a:rPr lang="en-US" dirty="0" smtClean="0"/>
              <a:t>spongy </a:t>
            </a:r>
            <a:r>
              <a:rPr lang="en-US" dirty="0"/>
              <a:t>urethra of </a:t>
            </a:r>
            <a:r>
              <a:rPr lang="en-US" dirty="0" smtClean="0"/>
              <a:t>male</a:t>
            </a:r>
          </a:p>
          <a:p>
            <a:pPr lvl="1"/>
            <a:r>
              <a:rPr lang="en-US" dirty="0" smtClean="0"/>
              <a:t>labia </a:t>
            </a:r>
            <a:r>
              <a:rPr lang="en-US" dirty="0" err="1"/>
              <a:t>minora</a:t>
            </a:r>
            <a:r>
              <a:rPr lang="en-US" dirty="0"/>
              <a:t> of female</a:t>
            </a:r>
          </a:p>
          <a:p>
            <a:r>
              <a:rPr lang="en-US" b="1" dirty="0" err="1"/>
              <a:t>Labioscrotal</a:t>
            </a:r>
            <a:r>
              <a:rPr lang="en-US" b="1" dirty="0"/>
              <a:t> swellings</a:t>
            </a:r>
            <a:r>
              <a:rPr lang="en-US" dirty="0"/>
              <a:t> </a:t>
            </a:r>
            <a:r>
              <a:rPr lang="en-US" dirty="0">
                <a:sym typeface="Symbol" pitchFamily="1" charset="2"/>
              </a:rPr>
              <a:t>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testosterone absent, all embryos develop into females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4462" y="1143000"/>
            <a:ext cx="3919538" cy="436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761474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Development Aspects: Descent of the Gonads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two months before birth</a:t>
            </a:r>
          </a:p>
          <a:p>
            <a:pPr lvl="1"/>
            <a:r>
              <a:rPr lang="en-US" dirty="0"/>
              <a:t>Testosterone stimulates </a:t>
            </a:r>
            <a:r>
              <a:rPr lang="en-US" dirty="0" smtClean="0"/>
              <a:t>_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fibrous </a:t>
            </a:r>
            <a:r>
              <a:rPr lang="en-US" dirty="0"/>
              <a:t>cord from each testis to scrotum or from ovary to labium </a:t>
            </a:r>
            <a:r>
              <a:rPr lang="en-US" dirty="0" err="1"/>
              <a:t>majus</a:t>
            </a:r>
            <a:r>
              <a:rPr lang="en-US" dirty="0"/>
              <a:t>; guides descent</a:t>
            </a:r>
          </a:p>
          <a:p>
            <a:endParaRPr lang="en-US" dirty="0" smtClean="0"/>
          </a:p>
          <a:p>
            <a:r>
              <a:rPr lang="en-US" dirty="0" smtClean="0"/>
              <a:t>Ovaries </a:t>
            </a:r>
            <a:r>
              <a:rPr lang="en-US" dirty="0"/>
              <a:t>also descend, but stopped by </a:t>
            </a:r>
            <a:r>
              <a:rPr lang="en-US" dirty="0" smtClean="0"/>
              <a:t>__________________________________ at </a:t>
            </a:r>
            <a:r>
              <a:rPr lang="en-US" dirty="0"/>
              <a:t>pelvic brim</a:t>
            </a:r>
          </a:p>
        </p:txBody>
      </p:sp>
    </p:spTree>
    <p:extLst>
      <p:ext uri="{BB962C8B-B14F-4D97-AF65-F5344CB8AC3E}">
        <p14:creationId xmlns:p14="http://schemas.microsoft.com/office/powerpoint/2010/main" val="404750023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Development Aspects: Puberty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FSH and LH elevated at birth but drop and remain low during </a:t>
            </a:r>
            <a:r>
              <a:rPr lang="en-US" dirty="0" err="1"/>
              <a:t>prepubertal</a:t>
            </a:r>
            <a:r>
              <a:rPr lang="en-US" dirty="0"/>
              <a:t> years</a:t>
            </a:r>
          </a:p>
          <a:p>
            <a:endParaRPr lang="en-US" dirty="0" smtClean="0"/>
          </a:p>
          <a:p>
            <a:r>
              <a:rPr lang="en-US" dirty="0" smtClean="0"/>
              <a:t>Reproductive </a:t>
            </a:r>
            <a:r>
              <a:rPr lang="en-US" dirty="0"/>
              <a:t>organs grow to adult size and become functional </a:t>
            </a:r>
            <a:endParaRPr lang="en-US" dirty="0" smtClean="0"/>
          </a:p>
          <a:p>
            <a:pPr lvl="1"/>
            <a:r>
              <a:rPr lang="en-US" b="1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Occurs </a:t>
            </a:r>
            <a:r>
              <a:rPr lang="en-US" dirty="0"/>
              <a:t>in response to rising levels of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Earliest </a:t>
            </a:r>
            <a:r>
              <a:rPr lang="en-US" dirty="0"/>
              <a:t>time that reproduction is possible</a:t>
            </a:r>
          </a:p>
        </p:txBody>
      </p:sp>
    </p:spTree>
    <p:extLst>
      <p:ext uri="{BB962C8B-B14F-4D97-AF65-F5344CB8AC3E}">
        <p14:creationId xmlns:p14="http://schemas.microsoft.com/office/powerpoint/2010/main" val="73102696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Menopause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Has occurred when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/>
              <a:t>equivalent to menopause in males</a:t>
            </a:r>
          </a:p>
          <a:p>
            <a:pPr lvl="1"/>
            <a:r>
              <a:rPr lang="en-US" dirty="0"/>
              <a:t>Males continue to produce sperm well into eighth decade of life, though numbers and motility decrease</a:t>
            </a:r>
          </a:p>
        </p:txBody>
      </p:sp>
    </p:spTree>
    <p:extLst>
      <p:ext uri="{BB962C8B-B14F-4D97-AF65-F5344CB8AC3E}">
        <p14:creationId xmlns:p14="http://schemas.microsoft.com/office/powerpoint/2010/main" val="273435449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Menopause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Declining estrogen levels </a:t>
            </a:r>
            <a:r>
              <a:rPr lang="en-US" dirty="0">
                <a:sym typeface="Symbol" pitchFamily="1" charset="2"/>
              </a:rPr>
              <a:t>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________________________________________ of </a:t>
            </a:r>
            <a:r>
              <a:rPr lang="en-US" dirty="0"/>
              <a:t>reproductive organs and breasts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___________________________________________ in </a:t>
            </a:r>
            <a:r>
              <a:rPr lang="en-US" dirty="0"/>
              <a:t>some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_________________________________________ as </a:t>
            </a:r>
            <a:r>
              <a:rPr lang="en-US" dirty="0"/>
              <a:t>skin blood vessels undergo intense </a:t>
            </a:r>
            <a:r>
              <a:rPr lang="en-US" dirty="0" err="1"/>
              <a:t>vasodilation</a:t>
            </a:r>
            <a:r>
              <a:rPr lang="en-US" dirty="0"/>
              <a:t>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Gradual </a:t>
            </a:r>
            <a:r>
              <a:rPr lang="en-US" dirty="0"/>
              <a:t>thinning of skin and bone loss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Increased </a:t>
            </a:r>
            <a:r>
              <a:rPr lang="en-US" dirty="0"/>
              <a:t>total blood cholesterol levels and falling HDL</a:t>
            </a:r>
          </a:p>
        </p:txBody>
      </p:sp>
    </p:spTree>
    <p:extLst>
      <p:ext uri="{BB962C8B-B14F-4D97-AF65-F5344CB8AC3E}">
        <p14:creationId xmlns:p14="http://schemas.microsoft.com/office/powerpoint/2010/main" val="165790632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Menopause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Treatment </a:t>
            </a:r>
            <a:r>
              <a:rPr lang="en-US"/>
              <a:t>with </a:t>
            </a:r>
            <a:r>
              <a:rPr lang="en-US" smtClean="0"/>
              <a:t>_______________________________  </a:t>
            </a:r>
            <a:r>
              <a:rPr lang="en-US" dirty="0"/>
              <a:t>preparations given for years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Women's </a:t>
            </a:r>
            <a:r>
              <a:rPr lang="en-US" dirty="0"/>
              <a:t>Health Initiative research reported increased risk of heart disease (51%), invasive breast cancer (24%), stroke (31%), dementia (risk doubled)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Smallest </a:t>
            </a:r>
            <a:r>
              <a:rPr lang="en-US" dirty="0"/>
              <a:t>does for shortest time alright to reduce symptoms if no breast cancer or mutated BRCA gene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2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Pregnancy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_________________________________________ must </a:t>
            </a:r>
            <a:r>
              <a:rPr lang="en-US" dirty="0" smtClean="0">
                <a:cs typeface="Times New Roman" pitchFamily="18" charset="0"/>
              </a:rPr>
              <a:t>enter uterine tube and be exposed to the male sperm cells.  </a:t>
            </a:r>
          </a:p>
          <a:p>
            <a:r>
              <a:rPr lang="en-US" dirty="0" smtClean="0">
                <a:cs typeface="Times New Roman" pitchFamily="18" charset="0"/>
              </a:rPr>
              <a:t>Secondary oocyte lives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 smtClean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Male sperm may exist for </a:t>
            </a:r>
            <a:r>
              <a:rPr lang="en-US" dirty="0" smtClean="0">
                <a:cs typeface="Times New Roman" pitchFamily="18" charset="0"/>
              </a:rPr>
              <a:t>________________________ in </a:t>
            </a:r>
            <a:r>
              <a:rPr lang="en-US" dirty="0" smtClean="0">
                <a:cs typeface="Times New Roman" pitchFamily="18" charset="0"/>
              </a:rPr>
              <a:t>reproductive tract. </a:t>
            </a:r>
          </a:p>
        </p:txBody>
      </p:sp>
    </p:spTree>
    <p:extLst>
      <p:ext uri="{BB962C8B-B14F-4D97-AF65-F5344CB8AC3E}">
        <p14:creationId xmlns:p14="http://schemas.microsoft.com/office/powerpoint/2010/main" val="149156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Penis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External genitalia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  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Penis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Fertilization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Sperm reaches secondary oocyte and the </a:t>
            </a:r>
            <a:r>
              <a:rPr lang="en-US" dirty="0" smtClean="0">
                <a:cs typeface="Times New Roman" pitchFamily="18" charset="0"/>
              </a:rPr>
              <a:t>_________________________________  </a:t>
            </a:r>
            <a:r>
              <a:rPr lang="en-US" dirty="0" smtClean="0">
                <a:cs typeface="Times New Roman" pitchFamily="18" charset="0"/>
              </a:rPr>
              <a:t>and its enzymes helps the sperm to penetrate </a:t>
            </a:r>
          </a:p>
          <a:p>
            <a:pPr lvl="1">
              <a:lnSpc>
                <a:spcPct val="90000"/>
              </a:lnSpc>
            </a:pPr>
            <a:endParaRPr lang="en-US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oocyte </a:t>
            </a:r>
            <a:r>
              <a:rPr lang="en-US" dirty="0">
                <a:cs typeface="Times New Roman" pitchFamily="18" charset="0"/>
              </a:rPr>
              <a:t>cell membrane </a:t>
            </a:r>
            <a:r>
              <a:rPr lang="en-US" dirty="0" smtClean="0">
                <a:cs typeface="Times New Roman" pitchFamily="18" charset="0"/>
              </a:rPr>
              <a:t>_______________________________________________ after </a:t>
            </a:r>
            <a:r>
              <a:rPr lang="en-US" dirty="0" smtClean="0">
                <a:cs typeface="Times New Roman" pitchFamily="18" charset="0"/>
              </a:rPr>
              <a:t>one sperm cell gains access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4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Fertilization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Once sperm within oocyte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 </a:t>
            </a:r>
            <a:endParaRPr lang="en-US" sz="2400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 </a:t>
            </a:r>
            <a:endParaRPr lang="en-US" sz="2400" dirty="0" smtClean="0">
              <a:cs typeface="Times New Roman" pitchFamily="18" charset="0"/>
            </a:endParaRPr>
          </a:p>
          <a:p>
            <a:pPr lvl="2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forms large cell and polar body.  </a:t>
            </a:r>
          </a:p>
          <a:p>
            <a:pPr>
              <a:lnSpc>
                <a:spcPct val="90000"/>
              </a:lnSpc>
            </a:pPr>
            <a:endParaRPr lang="en-US" sz="2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Female meiosis completes only after the sperm enters the egg. 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Nuclei unite,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chromosomes mingle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____________________________________ is </a:t>
            </a:r>
            <a:r>
              <a:rPr lang="en-US" sz="2800" dirty="0" smtClean="0">
                <a:cs typeface="Times New Roman" pitchFamily="18" charset="0"/>
              </a:rPr>
              <a:t>oocyte and sperm, has 46 chromosomes. </a:t>
            </a:r>
          </a:p>
        </p:txBody>
      </p:sp>
    </p:spTree>
    <p:extLst>
      <p:ext uri="{BB962C8B-B14F-4D97-AF65-F5344CB8AC3E}">
        <p14:creationId xmlns:p14="http://schemas.microsoft.com/office/powerpoint/2010/main" val="33403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Cleavage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Zygote undergoes </a:t>
            </a:r>
            <a:r>
              <a:rPr lang="en-US" dirty="0" smtClean="0">
                <a:cs typeface="Times New Roman" pitchFamily="18" charset="0"/>
              </a:rPr>
              <a:t>__  </a:t>
            </a:r>
            <a:endParaRPr lang="en-US" dirty="0" smtClean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Gives rise to two cells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 </a:t>
            </a:r>
            <a:endParaRPr lang="en-US" dirty="0" smtClean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Two cells divide, turn to four cells, eight cells, etc. 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Phase of development called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 smtClean="0">
              <a:cs typeface="Times New Roman" pitchFamily="18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814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Morula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Travel time to uterus:  </a:t>
            </a:r>
            <a:r>
              <a:rPr lang="en-US" dirty="0" smtClean="0">
                <a:cs typeface="Times New Roman" pitchFamily="18" charset="0"/>
              </a:rPr>
              <a:t> </a:t>
            </a:r>
            <a:endParaRPr lang="en-US" dirty="0" smtClean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solid ball of about 16 cells called the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 smtClean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Remains unattached in the uterine cavity for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12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Blastocyst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Structure becomes  a ball of cells, </a:t>
            </a:r>
            <a:r>
              <a:rPr lang="en-US" u="sng" dirty="0" smtClean="0">
                <a:cs typeface="Times New Roman" pitchFamily="18" charset="0"/>
              </a:rPr>
              <a:t>_</a:t>
            </a:r>
            <a:r>
              <a:rPr lang="en-US" dirty="0" smtClean="0">
                <a:cs typeface="Times New Roman" pitchFamily="18" charset="0"/>
              </a:rPr>
              <a:t>_ </a:t>
            </a:r>
            <a:endParaRPr lang="en-US" dirty="0" smtClean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Implants in the uterus by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872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Organization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cs typeface="Times New Roman" pitchFamily="18" charset="0"/>
              </a:rPr>
              <a:t>Blastocysts organizes into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cs typeface="Times New Roman" pitchFamily="18" charset="0"/>
              </a:rPr>
              <a:t>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 </a:t>
            </a:r>
            <a:endParaRPr lang="en-US" sz="2400" dirty="0" smtClean="0">
              <a:cs typeface="Times New Roman" pitchFamily="18" charset="0"/>
            </a:endParaRPr>
          </a:p>
          <a:p>
            <a:pPr lvl="2"/>
            <a:r>
              <a:rPr lang="en-US" sz="2000" dirty="0" smtClean="0">
                <a:cs typeface="Times New Roman" pitchFamily="18" charset="0"/>
              </a:rPr>
              <a:t>gives rise to the </a:t>
            </a:r>
            <a:r>
              <a:rPr lang="en-US" sz="2000" dirty="0" smtClean="0">
                <a:cs typeface="Times New Roman" pitchFamily="18" charset="0"/>
              </a:rPr>
              <a:t>_</a:t>
            </a:r>
            <a:endParaRPr lang="en-US" sz="2000" dirty="0" smtClean="0">
              <a:cs typeface="Times New Roman" pitchFamily="18" charset="0"/>
            </a:endParaRPr>
          </a:p>
          <a:p>
            <a:endParaRPr lang="en-US" sz="2800" dirty="0" smtClean="0">
              <a:cs typeface="Times New Roman" pitchFamily="18" charset="0"/>
            </a:endParaRPr>
          </a:p>
          <a:p>
            <a:pPr lvl="1"/>
            <a:r>
              <a:rPr lang="en-US" sz="2400" dirty="0" smtClean="0">
                <a:cs typeface="Times New Roman" pitchFamily="18" charset="0"/>
              </a:rPr>
              <a:t>Outer cells</a:t>
            </a:r>
          </a:p>
          <a:p>
            <a:pPr lvl="2"/>
            <a:r>
              <a:rPr lang="en-US" sz="2000" dirty="0" smtClean="0">
                <a:cs typeface="Times New Roman" pitchFamily="18" charset="0"/>
              </a:rPr>
              <a:t>become embryonic portion of </a:t>
            </a:r>
            <a:r>
              <a:rPr lang="en-US" sz="2000" dirty="0" smtClean="0">
                <a:cs typeface="Times New Roman" pitchFamily="18" charset="0"/>
              </a:rPr>
              <a:t>_</a:t>
            </a:r>
            <a:endParaRPr lang="en-US" sz="2000" dirty="0" smtClean="0">
              <a:cs typeface="Times New Roman" pitchFamily="18" charset="0"/>
            </a:endParaRPr>
          </a:p>
          <a:p>
            <a:endParaRPr lang="en-US" sz="2800" dirty="0" smtClean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_________________________________ until </a:t>
            </a:r>
            <a:r>
              <a:rPr lang="en-US" sz="2800" dirty="0" smtClean="0">
                <a:cs typeface="Times New Roman" pitchFamily="18" charset="0"/>
              </a:rPr>
              <a:t>8</a:t>
            </a:r>
            <a:r>
              <a:rPr lang="en-US" sz="2800" baseline="30000" dirty="0" smtClean="0">
                <a:cs typeface="Times New Roman" pitchFamily="18" charset="0"/>
              </a:rPr>
              <a:t>th</a:t>
            </a:r>
            <a:r>
              <a:rPr lang="en-US" sz="2800" dirty="0" smtClean="0">
                <a:cs typeface="Times New Roman" pitchFamily="18" charset="0"/>
              </a:rPr>
              <a:t> week</a:t>
            </a:r>
          </a:p>
          <a:p>
            <a:r>
              <a:rPr lang="en-US" sz="2800" dirty="0" smtClean="0">
                <a:cs typeface="Times New Roman" pitchFamily="18" charset="0"/>
              </a:rPr>
              <a:t>_________________________________ until </a:t>
            </a:r>
            <a:r>
              <a:rPr lang="en-US" sz="2800" dirty="0" smtClean="0">
                <a:cs typeface="Times New Roman" pitchFamily="18" charset="0"/>
              </a:rPr>
              <a:t>time of birth.</a:t>
            </a:r>
            <a:r>
              <a:rPr lang="en-US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690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Placenta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Placenta develops </a:t>
            </a: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attaches the embryo to uterine wall 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 </a:t>
            </a:r>
            <a:endParaRPr lang="en-US" dirty="0" smtClean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Gasses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 wastes </a:t>
            </a:r>
          </a:p>
          <a:p>
            <a:pPr lvl="2"/>
            <a:r>
              <a:rPr lang="en-US" dirty="0" smtClean="0">
                <a:cs typeface="Times New Roman" pitchFamily="18" charset="0"/>
              </a:rPr>
              <a:t>between maternal blood and embryonic blood.  </a:t>
            </a: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Placenta also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08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Hormone changes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In non pregnant female, 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 smtClean="0">
              <a:cs typeface="Times New Roman" pitchFamily="18" charset="0"/>
            </a:endParaRPr>
          </a:p>
          <a:p>
            <a:pPr lvl="2"/>
            <a:r>
              <a:rPr lang="en-US" dirty="0" smtClean="0">
                <a:cs typeface="Times New Roman" pitchFamily="18" charset="0"/>
              </a:rPr>
              <a:t> estrogen and progesterone levels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 smtClean="0">
              <a:cs typeface="Times New Roman" pitchFamily="18" charset="0"/>
            </a:endParaRPr>
          </a:p>
          <a:p>
            <a:pPr lvl="2"/>
            <a:r>
              <a:rPr lang="en-US" dirty="0" smtClean="0">
                <a:cs typeface="Times New Roman" pitchFamily="18" charset="0"/>
              </a:rPr>
              <a:t> uterine lining sloughs off</a:t>
            </a:r>
          </a:p>
          <a:p>
            <a:pPr lvl="2">
              <a:buFont typeface="Wingdings" pitchFamily="2" charset="2"/>
              <a:buNone/>
            </a:pPr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 In pregnant female, need to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 smtClean="0">
              <a:cs typeface="Times New Roman" pitchFamily="18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074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HCG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______________ :  </a:t>
            </a:r>
            <a:r>
              <a:rPr lang="en-US" dirty="0" smtClean="0">
                <a:cs typeface="Times New Roman" pitchFamily="18" charset="0"/>
              </a:rPr>
              <a:t>human chorionic gonadotropin.  </a:t>
            </a: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prevents spontaneous abortion </a:t>
            </a:r>
            <a:r>
              <a:rPr lang="en-US" dirty="0" smtClean="0">
                <a:cs typeface="Times New Roman" pitchFamily="18" charset="0"/>
              </a:rPr>
              <a:t>(___________________________________)</a:t>
            </a:r>
            <a:endParaRPr lang="en-US" dirty="0" smtClean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HCG and some of the embryonic cells 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maintain the corpus </a:t>
            </a:r>
            <a:r>
              <a:rPr lang="en-US" dirty="0" err="1" smtClean="0">
                <a:cs typeface="Times New Roman" pitchFamily="18" charset="0"/>
              </a:rPr>
              <a:t>luteum</a:t>
            </a:r>
            <a:endParaRPr lang="en-US" dirty="0" smtClean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continues to secrete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 smtClean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 inhibits FSH and LH. </a:t>
            </a:r>
          </a:p>
        </p:txBody>
      </p:sp>
    </p:spTree>
    <p:extLst>
      <p:ext uri="{BB962C8B-B14F-4D97-AF65-F5344CB8AC3E}">
        <p14:creationId xmlns:p14="http://schemas.microsoft.com/office/powerpoint/2010/main" val="115508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HCG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HCG secretion is high for about </a:t>
            </a:r>
            <a:r>
              <a:rPr lang="en-US" dirty="0" smtClean="0">
                <a:cs typeface="Times New Roman" pitchFamily="18" charset="0"/>
              </a:rPr>
              <a:t>____________________________________ and </a:t>
            </a:r>
            <a:r>
              <a:rPr lang="en-US" dirty="0" smtClean="0">
                <a:cs typeface="Times New Roman" pitchFamily="18" charset="0"/>
              </a:rPr>
              <a:t>then declines.  </a:t>
            </a: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Corpus </a:t>
            </a:r>
            <a:r>
              <a:rPr lang="en-US" dirty="0" err="1" smtClean="0">
                <a:cs typeface="Times New Roman" pitchFamily="18" charset="0"/>
              </a:rPr>
              <a:t>luteum</a:t>
            </a:r>
            <a:r>
              <a:rPr lang="en-US" dirty="0" smtClean="0">
                <a:cs typeface="Times New Roman" pitchFamily="18" charset="0"/>
              </a:rPr>
              <a:t> exists throughout pregnancy</a:t>
            </a:r>
          </a:p>
          <a:p>
            <a:pPr lvl="1"/>
            <a:endParaRPr lang="en-US" dirty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most important in the first few months before the placenta takes over the estrogen and progesterone production.</a:t>
            </a:r>
          </a:p>
        </p:txBody>
      </p:sp>
    </p:spTree>
    <p:extLst>
      <p:ext uri="{BB962C8B-B14F-4D97-AF65-F5344CB8AC3E}">
        <p14:creationId xmlns:p14="http://schemas.microsoft.com/office/powerpoint/2010/main" val="354524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Penis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715000" cy="5257800"/>
          </a:xfrm>
        </p:spPr>
        <p:txBody>
          <a:bodyPr>
            <a:normAutofit/>
          </a:bodyPr>
          <a:lstStyle/>
          <a:p>
            <a:r>
              <a:rPr lang="en-US" dirty="0"/>
              <a:t>Penis consists of</a:t>
            </a:r>
          </a:p>
          <a:p>
            <a:pPr lvl="1"/>
            <a:r>
              <a:rPr lang="en-US" b="1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Proximal ends of corpora </a:t>
            </a:r>
            <a:r>
              <a:rPr lang="en-US" dirty="0" err="1" smtClean="0"/>
              <a:t>cavernosa</a:t>
            </a:r>
            <a:r>
              <a:rPr lang="en-US" dirty="0" smtClean="0"/>
              <a:t> surrounded by </a:t>
            </a:r>
            <a:r>
              <a:rPr lang="en-US" dirty="0" err="1" smtClean="0"/>
              <a:t>ischiocavernosus</a:t>
            </a:r>
            <a:r>
              <a:rPr lang="en-US" dirty="0" smtClean="0"/>
              <a:t> muscle</a:t>
            </a:r>
          </a:p>
          <a:p>
            <a:pPr lvl="2"/>
            <a:r>
              <a:rPr lang="en-US" dirty="0" smtClean="0"/>
              <a:t>anchors penis to pubic arch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Root </a:t>
            </a:r>
            <a:r>
              <a:rPr lang="en-US" dirty="0"/>
              <a:t>and shaft that ends in </a:t>
            </a:r>
            <a:r>
              <a:rPr lang="en-US" b="1" dirty="0" smtClean="0"/>
              <a:t>_</a:t>
            </a:r>
            <a:endParaRPr lang="en-US" dirty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Prepuce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cuff </a:t>
            </a:r>
            <a:r>
              <a:rPr lang="en-US" dirty="0"/>
              <a:t>of loose skin covering </a:t>
            </a:r>
            <a:r>
              <a:rPr lang="en-US" dirty="0" err="1" smtClean="0"/>
              <a:t>glans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6575" y="304800"/>
            <a:ext cx="22574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5105400" y="1828800"/>
            <a:ext cx="32004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05400" y="1828800"/>
            <a:ext cx="24384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257800" y="3733800"/>
            <a:ext cx="25146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438400" y="5029200"/>
            <a:ext cx="52578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More hormones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 </a:t>
            </a:r>
            <a:endParaRPr lang="en-US" sz="2800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stimulates </a:t>
            </a:r>
            <a:r>
              <a:rPr lang="en-US" sz="2400" dirty="0" smtClean="0">
                <a:cs typeface="Times New Roman" pitchFamily="18" charset="0"/>
              </a:rPr>
              <a:t>________________________________________ and </a:t>
            </a:r>
            <a:r>
              <a:rPr lang="en-US" sz="2400" dirty="0" smtClean="0">
                <a:cs typeface="Times New Roman" pitchFamily="18" charset="0"/>
              </a:rPr>
              <a:t>prepares the mammary glands for milk secretion.  </a:t>
            </a:r>
          </a:p>
          <a:p>
            <a:pPr>
              <a:lnSpc>
                <a:spcPct val="90000"/>
              </a:lnSpc>
            </a:pPr>
            <a:endParaRPr lang="en-US" sz="2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 err="1" smtClean="0">
                <a:cs typeface="Times New Roman" pitchFamily="18" charset="0"/>
              </a:rPr>
              <a:t>Relaxin</a:t>
            </a:r>
            <a:r>
              <a:rPr lang="en-US" sz="2800" dirty="0" smtClean="0">
                <a:cs typeface="Times New Roman" pitchFamily="18" charset="0"/>
              </a:rPr>
              <a:t>: 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hormone from corpus </a:t>
            </a:r>
            <a:r>
              <a:rPr lang="en-US" sz="2400" dirty="0" err="1" smtClean="0">
                <a:cs typeface="Times New Roman" pitchFamily="18" charset="0"/>
              </a:rPr>
              <a:t>luteum</a:t>
            </a:r>
            <a:r>
              <a:rPr lang="en-US" sz="2400" dirty="0" smtClean="0">
                <a:cs typeface="Times New Roman" pitchFamily="18" charset="0"/>
              </a:rPr>
              <a:t>.  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_________________________________________________ in </a:t>
            </a:r>
            <a:r>
              <a:rPr lang="en-US" sz="2400" dirty="0" smtClean="0">
                <a:cs typeface="Times New Roman" pitchFamily="18" charset="0"/>
              </a:rPr>
              <a:t>the myometrium, suppresses uterine contractions until birth. 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_________________________________________________ of </a:t>
            </a:r>
            <a:r>
              <a:rPr lang="en-US" sz="2400" dirty="0" smtClean="0">
                <a:cs typeface="Times New Roman" pitchFamily="18" charset="0"/>
              </a:rPr>
              <a:t>the </a:t>
            </a:r>
            <a:r>
              <a:rPr lang="en-US" sz="2400" dirty="0" err="1" smtClean="0">
                <a:cs typeface="Times New Roman" pitchFamily="18" charset="0"/>
              </a:rPr>
              <a:t>symphysis</a:t>
            </a:r>
            <a:r>
              <a:rPr lang="en-US" sz="2400" dirty="0" smtClean="0">
                <a:cs typeface="Times New Roman" pitchFamily="18" charset="0"/>
              </a:rPr>
              <a:t> pubis and SI joints  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aids passage of fetus through birth canal.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84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More hormones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Increased secretion of </a:t>
            </a:r>
            <a:r>
              <a:rPr lang="en-US" dirty="0" smtClean="0">
                <a:cs typeface="Times New Roman" pitchFamily="18" charset="0"/>
              </a:rPr>
              <a:t>__________________________ and </a:t>
            </a:r>
            <a:r>
              <a:rPr lang="en-US" dirty="0" smtClean="0">
                <a:cs typeface="Times New Roman" pitchFamily="18" charset="0"/>
              </a:rPr>
              <a:t>of parathyroid hormone </a:t>
            </a: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Aldosterone from adrenal cortex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promotes renal absorption of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 smtClean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 </a:t>
            </a:r>
            <a:endParaRPr lang="en-US" dirty="0" smtClean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PTH helps to maintain high concentrations of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64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cs typeface="Times New Roman" pitchFamily="18" charset="0"/>
              </a:rPr>
              <a:t>Parturition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Pregnancy continues for about </a:t>
            </a:r>
            <a:r>
              <a:rPr lang="en-US" dirty="0" smtClean="0">
                <a:cs typeface="Times New Roman" pitchFamily="18" charset="0"/>
              </a:rPr>
              <a:t>____________________ and </a:t>
            </a:r>
            <a:r>
              <a:rPr lang="en-US" dirty="0" smtClean="0">
                <a:cs typeface="Times New Roman" pitchFamily="18" charset="0"/>
              </a:rPr>
              <a:t>ends with </a:t>
            </a:r>
            <a:r>
              <a:rPr lang="en-US" dirty="0" smtClean="0">
                <a:cs typeface="Times New Roman" pitchFamily="18" charset="0"/>
              </a:rPr>
              <a:t>________________________________ or </a:t>
            </a:r>
            <a:r>
              <a:rPr lang="en-US" dirty="0" smtClean="0">
                <a:cs typeface="Times New Roman" pitchFamily="18" charset="0"/>
              </a:rPr>
              <a:t>birth.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598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Hormonal changes with birth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Decreased progesterone </a:t>
            </a:r>
          </a:p>
          <a:p>
            <a:pPr lvl="1"/>
            <a:endParaRPr lang="en-US" dirty="0" smtClean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no longer preventing uterine contractions</a:t>
            </a:r>
          </a:p>
          <a:p>
            <a:pPr lvl="1"/>
            <a:endParaRPr lang="en-US" dirty="0" smtClean="0">
              <a:cs typeface="Times New Roman" pitchFamily="18" charset="0"/>
            </a:endParaRPr>
          </a:p>
          <a:p>
            <a:pPr lvl="1">
              <a:buFont typeface="Wingdings" pitchFamily="2" charset="2"/>
              <a:buNone/>
            </a:pPr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___________________________________ stimulates uterus </a:t>
            </a:r>
            <a:r>
              <a:rPr lang="en-US" dirty="0" smtClean="0">
                <a:cs typeface="Times New Roman" pitchFamily="18" charset="0"/>
              </a:rPr>
              <a:t>to contract</a:t>
            </a:r>
            <a:r>
              <a:rPr lang="en-US" b="1" dirty="0" smtClean="0">
                <a:cs typeface="Times New Roman" pitchFamily="18" charset="0"/>
              </a:rPr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932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Labor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Contractions start at the </a:t>
            </a:r>
            <a:r>
              <a:rPr lang="en-US" dirty="0" smtClean="0">
                <a:cs typeface="Times New Roman" pitchFamily="18" charset="0"/>
              </a:rPr>
              <a:t>____________________________________ and </a:t>
            </a:r>
            <a:r>
              <a:rPr lang="en-US" dirty="0" smtClean="0">
                <a:cs typeface="Times New Roman" pitchFamily="18" charset="0"/>
              </a:rPr>
              <a:t>travel downward, forcing the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 smtClean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Labor contractions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 smtClean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 </a:t>
            </a:r>
            <a:endParaRPr lang="en-US" dirty="0" smtClean="0">
              <a:cs typeface="Times New Roman" pitchFamily="18" charset="0"/>
            </a:endParaRPr>
          </a:p>
          <a:p>
            <a:pPr lvl="1"/>
            <a:endParaRPr lang="en-US" dirty="0">
              <a:cs typeface="Times New Roman" pitchFamily="18" charset="0"/>
            </a:endParaRPr>
          </a:p>
          <a:p>
            <a:pPr lvl="1"/>
            <a:endParaRPr lang="en-US" dirty="0" smtClean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stretches </a:t>
            </a:r>
            <a:r>
              <a:rPr lang="en-US" dirty="0" smtClean="0">
                <a:cs typeface="Times New Roman" pitchFamily="18" charset="0"/>
              </a:rPr>
              <a:t>the cervix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 elicits a reflex that stimulates contractions. </a:t>
            </a:r>
          </a:p>
        </p:txBody>
      </p:sp>
    </p:spTree>
    <p:extLst>
      <p:ext uri="{BB962C8B-B14F-4D97-AF65-F5344CB8AC3E}">
        <p14:creationId xmlns:p14="http://schemas.microsoft.com/office/powerpoint/2010/main" val="278566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Dilation of cervix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371600"/>
            <a:ext cx="7772400" cy="4572000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 </a:t>
            </a:r>
            <a:endParaRPr lang="en-US" dirty="0" smtClean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_________________________________ of </a:t>
            </a:r>
            <a:r>
              <a:rPr lang="en-US" dirty="0" smtClean="0">
                <a:cs typeface="Times New Roman" pitchFamily="18" charset="0"/>
              </a:rPr>
              <a:t>cervix stimulates increased release of oxytocin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 smtClean="0">
                <a:cs typeface="Times New Roman" pitchFamily="18" charset="0"/>
              </a:rPr>
              <a:t> more contractions.  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cs typeface="Times New Roman" pitchFamily="18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86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Involution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After the birth, the placenta </a:t>
            </a:r>
            <a:r>
              <a:rPr lang="en-US" dirty="0" smtClean="0">
                <a:cs typeface="Times New Roman" pitchFamily="18" charset="0"/>
              </a:rPr>
              <a:t>_________________________________ from the </a:t>
            </a:r>
            <a:r>
              <a:rPr lang="en-US" dirty="0" smtClean="0">
                <a:cs typeface="Times New Roman" pitchFamily="18" charset="0"/>
              </a:rPr>
              <a:t>uterine wall </a:t>
            </a:r>
          </a:p>
          <a:p>
            <a:pPr marL="0" indent="0">
              <a:buNone/>
            </a:pPr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expelled by the remaining uterine contractions, 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 stimulated by oxytocin.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985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Involution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For several weeks the uterus undergoes involution,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which is the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For several weeks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will pass a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then a </a:t>
            </a:r>
            <a:r>
              <a:rPr lang="en-US" dirty="0" smtClean="0">
                <a:cs typeface="Times New Roman" pitchFamily="18" charset="0"/>
              </a:rPr>
              <a:t>____________________________________ discharge </a:t>
            </a:r>
            <a:endParaRPr lang="en-US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until the uterine lining heals and returns to a non-pregnant state.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176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More hormones (breast)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During pregnancy, placental estrogen and progesterone stimulate mammary development.  </a:t>
            </a:r>
          </a:p>
          <a:p>
            <a:pPr lvl="1"/>
            <a:endParaRPr lang="en-US" dirty="0" smtClean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____________________________________________:  </a:t>
            </a:r>
            <a:r>
              <a:rPr lang="en-US" dirty="0" smtClean="0">
                <a:cs typeface="Times New Roman" pitchFamily="18" charset="0"/>
              </a:rPr>
              <a:t>causes ductile system to grow and branch.  </a:t>
            </a:r>
          </a:p>
          <a:p>
            <a:pPr lvl="1"/>
            <a:endParaRPr lang="en-US" dirty="0" smtClean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_____________________________________________ stimulates </a:t>
            </a:r>
            <a:r>
              <a:rPr lang="en-US" dirty="0" smtClean="0">
                <a:cs typeface="Times New Roman" pitchFamily="18" charset="0"/>
              </a:rPr>
              <a:t>the development of alveolar</a:t>
            </a:r>
            <a:r>
              <a:rPr lang="en-US" u="sng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glands at the end of the ducts.  </a:t>
            </a:r>
          </a:p>
        </p:txBody>
      </p:sp>
    </p:spTree>
    <p:extLst>
      <p:ext uri="{BB962C8B-B14F-4D97-AF65-F5344CB8AC3E}">
        <p14:creationId xmlns:p14="http://schemas.microsoft.com/office/powerpoint/2010/main" val="357267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More hormones (breast)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____________________________________, </a:t>
            </a:r>
            <a:r>
              <a:rPr lang="en-US" dirty="0" smtClean="0">
                <a:cs typeface="Times New Roman" pitchFamily="18" charset="0"/>
              </a:rPr>
              <a:t>released in week 5 and present throughout pregnancy.  </a:t>
            </a: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Prolactin causes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 smtClean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Placental </a:t>
            </a:r>
            <a:r>
              <a:rPr lang="en-US" dirty="0" err="1" smtClean="0">
                <a:cs typeface="Times New Roman" pitchFamily="18" charset="0"/>
              </a:rPr>
              <a:t>lactogen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_____________________________ prolactin _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731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6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Circumcision</a:t>
            </a:r>
          </a:p>
        </p:txBody>
      </p:sp>
      <p:sp>
        <p:nvSpPr>
          <p:cNvPr id="4813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60</a:t>
            </a:r>
            <a:r>
              <a:rPr lang="en-US" dirty="0"/>
              <a:t>% newborn boys in US circumcised</a:t>
            </a:r>
          </a:p>
          <a:p>
            <a:pPr lvl="1"/>
            <a:r>
              <a:rPr lang="en-US" dirty="0"/>
              <a:t>15% in other parts of world</a:t>
            </a:r>
          </a:p>
          <a:p>
            <a:pPr lvl="1"/>
            <a:r>
              <a:rPr lang="en-US" dirty="0"/>
              <a:t>Some claim medically unnecessary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Studies </a:t>
            </a:r>
            <a:r>
              <a:rPr lang="en-US" dirty="0"/>
              <a:t>show </a:t>
            </a:r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Reduced </a:t>
            </a:r>
            <a:r>
              <a:rPr lang="en-US" dirty="0"/>
              <a:t>risk for other reproductive system infections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Milk production and secretion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cs typeface="Times New Roman" pitchFamily="18" charset="0"/>
              </a:rPr>
              <a:t>The placental hormones drop after birth.  No longer will inhibit prolactin.</a:t>
            </a:r>
          </a:p>
          <a:p>
            <a:endParaRPr lang="en-US" sz="2800" dirty="0" smtClean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Prolactin stimulates the mammary glands to secrete large quantities of milk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 not until </a:t>
            </a:r>
            <a:r>
              <a:rPr lang="en-US" sz="2400" dirty="0" smtClean="0">
                <a:cs typeface="Times New Roman" pitchFamily="18" charset="0"/>
              </a:rPr>
              <a:t>_</a:t>
            </a:r>
            <a:endParaRPr lang="en-US" sz="2400" dirty="0" smtClean="0">
              <a:cs typeface="Times New Roman" pitchFamily="18" charset="0"/>
            </a:endParaRPr>
          </a:p>
          <a:p>
            <a:endParaRPr lang="en-US" sz="2800" dirty="0" smtClean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Until then, there is </a:t>
            </a:r>
            <a:r>
              <a:rPr lang="en-US" sz="2800" dirty="0" smtClean="0">
                <a:cs typeface="Times New Roman" pitchFamily="18" charset="0"/>
              </a:rPr>
              <a:t>_</a:t>
            </a:r>
            <a:endParaRPr lang="en-US" sz="2800" dirty="0" smtClean="0">
              <a:cs typeface="Times New Roman" pitchFamily="18" charset="0"/>
            </a:endParaRPr>
          </a:p>
          <a:p>
            <a:pPr lvl="1"/>
            <a:r>
              <a:rPr lang="en-US" sz="2400" dirty="0" smtClean="0">
                <a:cs typeface="Times New Roman" pitchFamily="18" charset="0"/>
              </a:rPr>
              <a:t>rich in proteins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 </a:t>
            </a:r>
            <a:endParaRPr lang="en-US" sz="2400" dirty="0" smtClean="0">
              <a:cs typeface="Times New Roman" pitchFamily="18" charset="0"/>
            </a:endParaRPr>
          </a:p>
          <a:p>
            <a:pPr lvl="1"/>
            <a:r>
              <a:rPr lang="en-US" sz="2400" dirty="0" smtClean="0">
                <a:cs typeface="Times New Roman" pitchFamily="18" charset="0"/>
              </a:rPr>
              <a:t>low in carbohydrates and fats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3854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Milk ejection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Milk must be actively ejected by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 smtClean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When the breast is suckled or stimulated</a:t>
            </a:r>
          </a:p>
          <a:p>
            <a:pPr marL="457200" lvl="1" indent="0">
              <a:buNone/>
            </a:pPr>
            <a:r>
              <a:rPr lang="en-US" dirty="0" smtClean="0">
                <a:cs typeface="Times New Roman" pitchFamily="18" charset="0"/>
              </a:rPr>
              <a:t> 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release of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 smtClean="0">
              <a:cs typeface="Times New Roman" pitchFamily="18" charset="0"/>
            </a:endParaRPr>
          </a:p>
          <a:p>
            <a:pPr lvl="1"/>
            <a:endParaRPr lang="en-US" dirty="0" smtClean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causes the muscles to contract and eject the milk. 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658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Milk production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Prolactin is released as long as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 smtClean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If </a:t>
            </a:r>
            <a:r>
              <a:rPr lang="en-US" dirty="0" smtClean="0">
                <a:cs typeface="Times New Roman" pitchFamily="18" charset="0"/>
              </a:rPr>
              <a:t>milk not removed regularly, 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prolactin is inhibited 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 mammary glands lose their ability to produce milk.</a:t>
            </a:r>
          </a:p>
        </p:txBody>
      </p:sp>
    </p:spTree>
    <p:extLst>
      <p:ext uri="{BB962C8B-B14F-4D97-AF65-F5344CB8AC3E}">
        <p14:creationId xmlns:p14="http://schemas.microsoft.com/office/powerpoint/2010/main" val="28503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Embryonic Stage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Extends from week </a:t>
            </a:r>
            <a:r>
              <a:rPr lang="en-US" dirty="0" smtClean="0"/>
              <a:t>_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Internal organs develop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Major external body structures appear</a:t>
            </a:r>
          </a:p>
        </p:txBody>
      </p:sp>
    </p:spTree>
    <p:extLst>
      <p:ext uri="{BB962C8B-B14F-4D97-AF65-F5344CB8AC3E}">
        <p14:creationId xmlns:p14="http://schemas.microsoft.com/office/powerpoint/2010/main" val="373236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Week Two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Amniotic cavity forms</a:t>
            </a:r>
          </a:p>
          <a:p>
            <a:endParaRPr lang="en-US" dirty="0" smtClean="0"/>
          </a:p>
          <a:p>
            <a:r>
              <a:rPr lang="en-US" dirty="0" smtClean="0"/>
              <a:t>Inner cell mass changes to </a:t>
            </a:r>
            <a:r>
              <a:rPr lang="en-US" dirty="0" smtClean="0"/>
              <a:t>_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619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Week Three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Layers from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Outer layer:  </a:t>
            </a:r>
            <a:r>
              <a:rPr lang="en-US" sz="2400" dirty="0" smtClean="0"/>
              <a:t> _</a:t>
            </a:r>
            <a:endParaRPr lang="en-US" sz="2400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Nervous system, epidermis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Inner layer:  </a:t>
            </a:r>
            <a:r>
              <a:rPr lang="en-US" sz="2400" dirty="0" smtClean="0"/>
              <a:t> _</a:t>
            </a:r>
            <a:endParaRPr lang="en-US" sz="2400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Linings of digestive respiratory, urinary and reproductive tracts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Middle layer:  </a:t>
            </a:r>
            <a:r>
              <a:rPr lang="en-US" sz="2400" dirty="0" smtClean="0"/>
              <a:t>_</a:t>
            </a:r>
            <a:endParaRPr lang="en-US" sz="2400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Muscle, bone, blood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These are the primary germ layers.  All organs come from these germ layers</a:t>
            </a:r>
          </a:p>
        </p:txBody>
      </p:sp>
    </p:spTree>
    <p:extLst>
      <p:ext uri="{BB962C8B-B14F-4D97-AF65-F5344CB8AC3E}">
        <p14:creationId xmlns:p14="http://schemas.microsoft.com/office/powerpoint/2010/main" val="35196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Week Four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7504113" cy="3886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Chorionic villi form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Embryonic disk changes into a cylindrical structure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Limb buds form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36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Weeks Five through Seven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7620000" cy="3886200"/>
          </a:xfrm>
        </p:spPr>
        <p:txBody>
          <a:bodyPr/>
          <a:lstStyle/>
          <a:p>
            <a:r>
              <a:rPr lang="en-US" dirty="0" smtClean="0"/>
              <a:t>Head grows rapidly</a:t>
            </a:r>
          </a:p>
          <a:p>
            <a:r>
              <a:rPr lang="en-US" dirty="0" smtClean="0"/>
              <a:t>Eyes, nose, mouth</a:t>
            </a:r>
          </a:p>
          <a:p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By end of week </a:t>
            </a:r>
            <a:r>
              <a:rPr lang="en-US" dirty="0" smtClean="0"/>
              <a:t>__________________________, </a:t>
            </a:r>
            <a:r>
              <a:rPr lang="en-US" dirty="0" smtClean="0"/>
              <a:t>all main internal organs are established</a:t>
            </a:r>
          </a:p>
        </p:txBody>
      </p:sp>
    </p:spTree>
    <p:extLst>
      <p:ext uri="{BB962C8B-B14F-4D97-AF65-F5344CB8AC3E}">
        <p14:creationId xmlns:p14="http://schemas.microsoft.com/office/powerpoint/2010/main" val="281000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Umbilical Cord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Begins at umbilicus of embryo</a:t>
            </a:r>
          </a:p>
          <a:p>
            <a:endParaRPr lang="en-US" dirty="0" smtClean="0"/>
          </a:p>
          <a:p>
            <a:r>
              <a:rPr lang="en-US" dirty="0" smtClean="0"/>
              <a:t>Inserts into </a:t>
            </a:r>
            <a:r>
              <a:rPr lang="en-US" dirty="0" smtClean="0"/>
              <a:t>_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Three vessels</a:t>
            </a:r>
          </a:p>
          <a:p>
            <a:pPr lvl="2"/>
            <a:r>
              <a:rPr lang="en-US" dirty="0" smtClean="0"/>
              <a:t>Two umbilical </a:t>
            </a:r>
            <a:r>
              <a:rPr lang="en-US" dirty="0" smtClean="0"/>
              <a:t>_</a:t>
            </a:r>
            <a:endParaRPr lang="en-US" dirty="0" smtClean="0"/>
          </a:p>
          <a:p>
            <a:pPr lvl="2"/>
            <a:r>
              <a:rPr lang="en-US" dirty="0" smtClean="0"/>
              <a:t>One umbilical vein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558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Amniotic Fluid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a </a:t>
            </a:r>
            <a:r>
              <a:rPr lang="en-US" dirty="0" smtClean="0"/>
              <a:t>_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Provides </a:t>
            </a:r>
            <a:r>
              <a:rPr lang="en-US" dirty="0" smtClean="0"/>
              <a:t>_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913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Penis: Internally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3340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Spongy urethra and three cylindrical bodies of erectile tissue </a:t>
            </a:r>
            <a:endParaRPr lang="en-US" dirty="0" smtClean="0"/>
          </a:p>
          <a:p>
            <a:pPr lvl="1"/>
            <a:r>
              <a:rPr lang="en-US" dirty="0" smtClean="0"/>
              <a:t>spongy </a:t>
            </a:r>
            <a:r>
              <a:rPr lang="en-US" dirty="0"/>
              <a:t>network of connective tissue and smooth muscle with vascular </a:t>
            </a:r>
            <a:r>
              <a:rPr lang="en-US" dirty="0" smtClean="0"/>
              <a:t>spaces</a:t>
            </a:r>
            <a:endParaRPr lang="en-US" dirty="0"/>
          </a:p>
          <a:p>
            <a:pPr lvl="1"/>
            <a:r>
              <a:rPr lang="en-US" b="1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surrounds </a:t>
            </a:r>
            <a:r>
              <a:rPr lang="en-US" dirty="0"/>
              <a:t>urethra and expands to form </a:t>
            </a:r>
            <a:r>
              <a:rPr lang="en-US" dirty="0" err="1"/>
              <a:t>glans</a:t>
            </a:r>
            <a:r>
              <a:rPr lang="en-US" dirty="0"/>
              <a:t> and bulb </a:t>
            </a:r>
          </a:p>
          <a:p>
            <a:pPr lvl="1"/>
            <a:r>
              <a:rPr lang="en-US" b="1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paired </a:t>
            </a:r>
            <a:r>
              <a:rPr lang="en-US" dirty="0"/>
              <a:t>dorsal erectile bodies </a:t>
            </a:r>
          </a:p>
          <a:p>
            <a:r>
              <a:rPr lang="en-US" i="1" dirty="0"/>
              <a:t>Erection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erectile tissue fills with blood, causing penis to </a:t>
            </a:r>
            <a:r>
              <a:rPr lang="en-US" dirty="0" smtClean="0"/>
              <a:t>_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6338" y="0"/>
            <a:ext cx="247766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4343400" y="3352800"/>
            <a:ext cx="3429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267200" y="4343400"/>
            <a:ext cx="3352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562600" y="4572000"/>
            <a:ext cx="1981200" cy="167640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16200000" flipH="1">
            <a:off x="6134100" y="4610100"/>
            <a:ext cx="3048000" cy="533400"/>
          </a:xfrm>
          <a:prstGeom prst="curvedConnector3">
            <a:avLst>
              <a:gd name="adj1" fmla="val 9118"/>
            </a:avLst>
          </a:prstGeom>
          <a:ln>
            <a:prstDash val="lg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Amniocentesis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305800" cy="4495800"/>
          </a:xfrm>
        </p:spPr>
        <p:txBody>
          <a:bodyPr/>
          <a:lstStyle/>
          <a:p>
            <a:r>
              <a:rPr lang="en-US" dirty="0" smtClean="0"/>
              <a:t>Performed after </a:t>
            </a:r>
            <a:r>
              <a:rPr lang="en-US" dirty="0" smtClean="0"/>
              <a:t>_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Needle inserted into amniotic sac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Can determine </a:t>
            </a:r>
            <a:r>
              <a:rPr lang="en-US" dirty="0" smtClean="0"/>
              <a:t>_</a:t>
            </a: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 lvl="2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6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Week Eight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76962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Embryo is usually 30 mm long and weighs </a:t>
            </a:r>
            <a:r>
              <a:rPr lang="en-US" dirty="0" smtClean="0"/>
              <a:t>_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Looks human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Disturbances to development in embryonic stage can cause </a:t>
            </a:r>
            <a:r>
              <a:rPr lang="en-US" dirty="0" smtClean="0"/>
              <a:t>_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913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Fetal Stage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From end of week eight until birth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Month Three: 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Body proportions change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___________________________________________ appear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By week 12, male and female organs distinguishable</a:t>
            </a:r>
          </a:p>
        </p:txBody>
      </p:sp>
    </p:spTree>
    <p:extLst>
      <p:ext uri="{BB962C8B-B14F-4D97-AF65-F5344CB8AC3E}">
        <p14:creationId xmlns:p14="http://schemas.microsoft.com/office/powerpoint/2010/main" val="203918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Month Four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Skeleton continues to ossify</a:t>
            </a:r>
          </a:p>
          <a:p>
            <a:endParaRPr lang="en-US" dirty="0" smtClean="0"/>
          </a:p>
          <a:p>
            <a:r>
              <a:rPr lang="en-US" dirty="0" smtClean="0"/>
              <a:t>Fetus </a:t>
            </a:r>
            <a:r>
              <a:rPr lang="en-US" dirty="0" smtClean="0"/>
              <a:t>has </a:t>
            </a:r>
            <a:r>
              <a:rPr lang="en-US" dirty="0" smtClean="0"/>
              <a:t>_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Still </a:t>
            </a:r>
            <a:r>
              <a:rPr lang="en-US" dirty="0" smtClean="0"/>
              <a:t>has rapid growth</a:t>
            </a:r>
          </a:p>
        </p:txBody>
      </p:sp>
    </p:spTree>
    <p:extLst>
      <p:ext uri="{BB962C8B-B14F-4D97-AF65-F5344CB8AC3E}">
        <p14:creationId xmlns:p14="http://schemas.microsoft.com/office/powerpoint/2010/main" val="21578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4195763" cy="1371600"/>
          </a:xfrm>
        </p:spPr>
        <p:txBody>
          <a:bodyPr/>
          <a:lstStyle/>
          <a:p>
            <a:r>
              <a:rPr lang="en-US" smtClean="0"/>
              <a:t>Month Five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77724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Growth slows</a:t>
            </a:r>
          </a:p>
          <a:p>
            <a:r>
              <a:rPr lang="en-US" dirty="0" smtClean="0"/>
              <a:t>______________________________________ muscles </a:t>
            </a:r>
            <a:r>
              <a:rPr lang="en-US" dirty="0" smtClean="0"/>
              <a:t>become active</a:t>
            </a:r>
          </a:p>
          <a:p>
            <a:pPr lvl="2"/>
            <a:r>
              <a:rPr lang="en-US" dirty="0" smtClean="0"/>
              <a:t>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_________________________________________:  </a:t>
            </a:r>
            <a:r>
              <a:rPr lang="en-US" dirty="0" smtClean="0"/>
              <a:t>fine downy hair that covers skin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Vernix</a:t>
            </a:r>
            <a:r>
              <a:rPr lang="en-US" dirty="0" smtClean="0"/>
              <a:t> </a:t>
            </a:r>
            <a:r>
              <a:rPr lang="en-US" dirty="0" err="1" smtClean="0"/>
              <a:t>caseosa</a:t>
            </a:r>
            <a:r>
              <a:rPr lang="en-US" dirty="0" smtClean="0"/>
              <a:t>:  cheesy mix of </a:t>
            </a:r>
            <a:r>
              <a:rPr lang="en-US" dirty="0" smtClean="0"/>
              <a:t>_____________________ and _____________________________________ covers </a:t>
            </a:r>
            <a:r>
              <a:rPr lang="en-US" dirty="0" smtClean="0"/>
              <a:t>the skin</a:t>
            </a:r>
          </a:p>
        </p:txBody>
      </p:sp>
    </p:spTree>
    <p:extLst>
      <p:ext uri="{BB962C8B-B14F-4D97-AF65-F5344CB8AC3E}">
        <p14:creationId xmlns:p14="http://schemas.microsoft.com/office/powerpoint/2010/main" val="34485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Month Six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weight gain</a:t>
            </a:r>
          </a:p>
          <a:p>
            <a:endParaRPr lang="en-US" dirty="0" smtClean="0"/>
          </a:p>
          <a:p>
            <a:r>
              <a:rPr lang="en-US" dirty="0" smtClean="0"/>
              <a:t>Month Seven</a:t>
            </a:r>
          </a:p>
          <a:p>
            <a:pPr lvl="1"/>
            <a:r>
              <a:rPr lang="en-US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084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Final trimester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_________________________________________ formed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___________________________ deposited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Digestive and respiratory tracts mature</a:t>
            </a:r>
          </a:p>
        </p:txBody>
      </p:sp>
    </p:spTree>
    <p:extLst>
      <p:ext uri="{BB962C8B-B14F-4D97-AF65-F5344CB8AC3E}">
        <p14:creationId xmlns:p14="http://schemas.microsoft.com/office/powerpoint/2010/main" val="171552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Neonatal period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Begins at </a:t>
            </a:r>
            <a:r>
              <a:rPr lang="en-US" dirty="0" smtClean="0"/>
              <a:t>_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Ends at </a:t>
            </a:r>
            <a:r>
              <a:rPr lang="en-US" dirty="0" smtClean="0"/>
              <a:t>_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Breathing (first breath)</a:t>
            </a:r>
          </a:p>
          <a:p>
            <a:pPr lvl="2"/>
            <a:r>
              <a:rPr lang="en-US" dirty="0" smtClean="0"/>
              <a:t>Stimulated by </a:t>
            </a:r>
            <a:r>
              <a:rPr lang="en-US" dirty="0" smtClean="0"/>
              <a:t>_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Low oxygen</a:t>
            </a:r>
          </a:p>
          <a:p>
            <a:pPr lvl="2"/>
            <a:r>
              <a:rPr lang="en-US" dirty="0" smtClean="0"/>
              <a:t>Decrease in </a:t>
            </a:r>
            <a:r>
              <a:rPr lang="en-US" dirty="0" smtClean="0"/>
              <a:t>_</a:t>
            </a:r>
            <a:endParaRPr lang="en-US" dirty="0" smtClean="0"/>
          </a:p>
          <a:p>
            <a:pPr lvl="2"/>
            <a:r>
              <a:rPr lang="en-US" dirty="0" smtClean="0"/>
              <a:t>Mechanical stimulation</a:t>
            </a:r>
          </a:p>
        </p:txBody>
      </p:sp>
    </p:spTree>
    <p:extLst>
      <p:ext uri="{BB962C8B-B14F-4D97-AF65-F5344CB8AC3E}">
        <p14:creationId xmlns:p14="http://schemas.microsoft.com/office/powerpoint/2010/main" val="3617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Neonatal period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Fetus:  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Neonate:  </a:t>
            </a:r>
            <a:r>
              <a:rPr lang="en-US" dirty="0" smtClean="0"/>
              <a:t>_</a:t>
            </a:r>
            <a:endParaRPr lang="en-US" dirty="0" smtClean="0"/>
          </a:p>
          <a:p>
            <a:pPr lvl="2"/>
            <a:r>
              <a:rPr lang="en-US" dirty="0" smtClean="0"/>
              <a:t>Rich in nutrients and antibodies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Newborns will use </a:t>
            </a:r>
            <a:r>
              <a:rPr lang="en-US" dirty="0" smtClean="0"/>
              <a:t>_______________________________________________________ for </a:t>
            </a:r>
            <a:r>
              <a:rPr lang="en-US" dirty="0" smtClean="0"/>
              <a:t>energy as well</a:t>
            </a:r>
          </a:p>
        </p:txBody>
      </p:sp>
    </p:spTree>
    <p:extLst>
      <p:ext uri="{BB962C8B-B14F-4D97-AF65-F5344CB8AC3E}">
        <p14:creationId xmlns:p14="http://schemas.microsoft.com/office/powerpoint/2010/main" val="200111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Neonatal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Used to allow blood from </a:t>
            </a:r>
            <a:r>
              <a:rPr lang="en-US" dirty="0" smtClean="0"/>
              <a:t>______________________________________________ , </a:t>
            </a:r>
            <a:r>
              <a:rPr lang="en-US" dirty="0" smtClean="0"/>
              <a:t>skipping lungs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Closes due to blood pressure changes after birth</a:t>
            </a:r>
          </a:p>
          <a:p>
            <a:pPr lvl="2"/>
            <a:r>
              <a:rPr lang="en-US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755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Male Duct System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943600" cy="5257800"/>
          </a:xfrm>
        </p:spPr>
        <p:txBody>
          <a:bodyPr/>
          <a:lstStyle/>
          <a:p>
            <a:r>
              <a:rPr lang="en-US" dirty="0"/>
              <a:t>Ducts carry sperm from testes to body exterior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err="1" smtClean="0"/>
              <a:t>Epididymis</a:t>
            </a:r>
            <a:endParaRPr lang="en-US" b="1" dirty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Urethra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3869" y="-1"/>
            <a:ext cx="2450132" cy="678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>
            <a:stCxn id="15" idx="3"/>
          </p:cNvCxnSpPr>
          <p:nvPr/>
        </p:nvCxnSpPr>
        <p:spPr>
          <a:xfrm flipV="1">
            <a:off x="7374773" y="3962400"/>
            <a:ext cx="1540627" cy="32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8" idx="3"/>
          </p:cNvCxnSpPr>
          <p:nvPr/>
        </p:nvCxnSpPr>
        <p:spPr>
          <a:xfrm flipV="1">
            <a:off x="7651503" y="2971800"/>
            <a:ext cx="959097" cy="3993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2" idx="2"/>
          </p:cNvCxnSpPr>
          <p:nvPr/>
        </p:nvCxnSpPr>
        <p:spPr>
          <a:xfrm flipH="1">
            <a:off x="7848600" y="1055132"/>
            <a:ext cx="9949" cy="926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72200" y="3810000"/>
            <a:ext cx="120257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epididymis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43600" y="3048000"/>
            <a:ext cx="1707903" cy="64633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Ductus</a:t>
            </a:r>
            <a:r>
              <a:rPr lang="en-US" dirty="0" smtClean="0"/>
              <a:t> deferens</a:t>
            </a:r>
          </a:p>
          <a:p>
            <a:r>
              <a:rPr lang="en-US" dirty="0" smtClean="0"/>
              <a:t>Vas deferens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010400" y="685800"/>
            <a:ext cx="1696298" cy="3693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Ejaculatory duct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562600" y="1981200"/>
            <a:ext cx="882614" cy="3693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urethra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5" idx="3"/>
          </p:cNvCxnSpPr>
          <p:nvPr/>
        </p:nvCxnSpPr>
        <p:spPr>
          <a:xfrm>
            <a:off x="6445214" y="2165866"/>
            <a:ext cx="1403386" cy="43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Ductus arteriosus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fetus:</a:t>
            </a:r>
          </a:p>
          <a:p>
            <a:pPr lvl="1"/>
            <a:r>
              <a:rPr lang="en-US" dirty="0" smtClean="0"/>
              <a:t>Allows blood in </a:t>
            </a:r>
            <a:r>
              <a:rPr lang="en-US" dirty="0" smtClean="0"/>
              <a:t>_________________________________________________, </a:t>
            </a:r>
            <a:r>
              <a:rPr lang="en-US" dirty="0" smtClean="0"/>
              <a:t>bypassing the lungs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Neotanal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88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Infancy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week four through </a:t>
            </a:r>
            <a:r>
              <a:rPr lang="en-US" dirty="0" smtClean="0"/>
              <a:t>_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Rapid growth:  may </a:t>
            </a:r>
            <a:r>
              <a:rPr lang="en-US" dirty="0" smtClean="0"/>
              <a:t>_______________________ birth </a:t>
            </a:r>
            <a:r>
              <a:rPr lang="en-US" dirty="0" smtClean="0"/>
              <a:t>weight</a:t>
            </a:r>
          </a:p>
          <a:p>
            <a:endParaRPr lang="en-US" dirty="0" smtClean="0"/>
          </a:p>
          <a:p>
            <a:r>
              <a:rPr lang="en-US" dirty="0" smtClean="0"/>
              <a:t>Eruption of </a:t>
            </a:r>
            <a:r>
              <a:rPr lang="en-US" dirty="0" smtClean="0"/>
              <a:t>_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Increased coordination</a:t>
            </a:r>
          </a:p>
          <a:p>
            <a:endParaRPr lang="en-US" dirty="0" smtClean="0"/>
          </a:p>
          <a:p>
            <a:r>
              <a:rPr lang="en-US" dirty="0" smtClean="0"/>
              <a:t>First </a:t>
            </a:r>
            <a:r>
              <a:rPr lang="en-US" dirty="0" smtClean="0"/>
              <a:t>_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520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Infant nutrition requirements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Needs </a:t>
            </a:r>
            <a:r>
              <a:rPr lang="en-US" dirty="0" smtClean="0"/>
              <a:t>_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 new tissues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Calcium/</a:t>
            </a:r>
            <a:r>
              <a:rPr lang="en-US" dirty="0" err="1" smtClean="0"/>
              <a:t>Vit</a:t>
            </a:r>
            <a:r>
              <a:rPr lang="en-US" dirty="0" smtClean="0"/>
              <a:t> D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bones and skeletal structures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Iron: 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Vit</a:t>
            </a:r>
            <a:r>
              <a:rPr lang="en-US" dirty="0" smtClean="0"/>
              <a:t> C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922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Childhood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end of first year through puberty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High rate of growth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Speech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590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Adolescence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Between </a:t>
            </a:r>
            <a:r>
              <a:rPr lang="en-US" dirty="0" smtClean="0"/>
              <a:t>_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Anatomical and physiological changes that result in </a:t>
            </a:r>
            <a:r>
              <a:rPr lang="en-US" dirty="0" smtClean="0"/>
              <a:t>_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Female </a:t>
            </a:r>
            <a:r>
              <a:rPr lang="en-US" dirty="0" smtClean="0"/>
              <a:t>puberty begins earlier than male</a:t>
            </a:r>
          </a:p>
          <a:p>
            <a:pPr lvl="2"/>
            <a:r>
              <a:rPr lang="en-US" dirty="0" smtClean="0"/>
              <a:t>Girls will be taller, stronger than male peers</a:t>
            </a:r>
          </a:p>
          <a:p>
            <a:pPr lvl="3"/>
            <a:r>
              <a:rPr lang="en-US" dirty="0" smtClean="0"/>
              <a:t>until male puberty</a:t>
            </a:r>
          </a:p>
        </p:txBody>
      </p:sp>
    </p:spTree>
    <p:extLst>
      <p:ext uri="{BB962C8B-B14F-4D97-AF65-F5344CB8AC3E}">
        <p14:creationId xmlns:p14="http://schemas.microsoft.com/office/powerpoint/2010/main" val="18045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Adulthood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Maturity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From adolescence to old age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Male, age 18	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Producing </a:t>
            </a:r>
            <a:r>
              <a:rPr lang="en-US" dirty="0" smtClean="0"/>
              <a:t>_________________________________________ for </a:t>
            </a:r>
            <a:r>
              <a:rPr lang="en-US" dirty="0" smtClean="0"/>
              <a:t>his lifetime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20’s: 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759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Adulthood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30’s:</a:t>
            </a:r>
          </a:p>
          <a:p>
            <a:pPr lvl="1"/>
            <a:r>
              <a:rPr lang="en-US" sz="2400" dirty="0" smtClean="0"/>
              <a:t>Hearing </a:t>
            </a:r>
            <a:r>
              <a:rPr lang="en-US" sz="2400" dirty="0" smtClean="0"/>
              <a:t>_</a:t>
            </a:r>
            <a:endParaRPr lang="en-US" sz="2400" dirty="0" smtClean="0"/>
          </a:p>
          <a:p>
            <a:pPr lvl="1"/>
            <a:r>
              <a:rPr lang="en-US" sz="2400" dirty="0" smtClean="0"/>
              <a:t>Heart muscle thickens</a:t>
            </a:r>
          </a:p>
          <a:p>
            <a:pPr lvl="1"/>
            <a:r>
              <a:rPr lang="en-US" sz="2400" dirty="0" smtClean="0"/>
              <a:t>Loss of </a:t>
            </a:r>
            <a:r>
              <a:rPr lang="en-US" sz="2400" dirty="0" smtClean="0"/>
              <a:t>_</a:t>
            </a:r>
            <a:endParaRPr lang="en-US" sz="2400" dirty="0" smtClean="0"/>
          </a:p>
          <a:p>
            <a:endParaRPr lang="en-US" sz="2800" dirty="0" smtClean="0"/>
          </a:p>
          <a:p>
            <a:r>
              <a:rPr lang="en-US" sz="2800" dirty="0" smtClean="0"/>
              <a:t>40’s:</a:t>
            </a:r>
          </a:p>
          <a:p>
            <a:pPr lvl="1"/>
            <a:r>
              <a:rPr lang="en-US" sz="2400" dirty="0" smtClean="0"/>
              <a:t>Metabolism slows</a:t>
            </a:r>
          </a:p>
          <a:p>
            <a:pPr lvl="1"/>
            <a:r>
              <a:rPr lang="en-US" sz="2400" dirty="0" smtClean="0"/>
              <a:t> </a:t>
            </a:r>
            <a:endParaRPr lang="en-US" sz="2400" dirty="0" smtClean="0"/>
          </a:p>
          <a:p>
            <a:pPr lvl="1"/>
            <a:r>
              <a:rPr lang="en-US" sz="2400" dirty="0" smtClean="0"/>
              <a:t>Hair grays</a:t>
            </a:r>
          </a:p>
          <a:p>
            <a:pPr lvl="1"/>
            <a:r>
              <a:rPr lang="en-US" sz="2400" dirty="0" smtClean="0"/>
              <a:t>Immune system </a:t>
            </a:r>
            <a:r>
              <a:rPr lang="en-US" sz="2400" dirty="0" smtClean="0"/>
              <a:t>_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8039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Adulthood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50’s</a:t>
            </a:r>
          </a:p>
          <a:p>
            <a:pPr lvl="1"/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Decreased pancreatic activity may lead to diabetes</a:t>
            </a:r>
          </a:p>
          <a:p>
            <a:pPr lvl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374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Adulthood 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60’s</a:t>
            </a:r>
          </a:p>
          <a:p>
            <a:pPr lvl="1"/>
            <a:r>
              <a:rPr lang="en-US" dirty="0" smtClean="0"/>
              <a:t>Memory changes </a:t>
            </a:r>
            <a:r>
              <a:rPr lang="en-US" dirty="0" smtClean="0"/>
              <a:t>(___________________________)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70’s </a:t>
            </a:r>
          </a:p>
          <a:p>
            <a:pPr lvl="1"/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Skin loses integrity</a:t>
            </a:r>
          </a:p>
          <a:p>
            <a:pPr lvl="1"/>
            <a:r>
              <a:rPr lang="en-US" dirty="0" smtClean="0"/>
              <a:t>Cartilage continues to grow:  </a:t>
            </a:r>
            <a:r>
              <a:rPr lang="en-US" dirty="0" smtClean="0"/>
              <a:t>_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913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Senescence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Senescence is the </a:t>
            </a:r>
            <a:r>
              <a:rPr lang="en-US" dirty="0" smtClean="0"/>
              <a:t>_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Result of </a:t>
            </a:r>
            <a:r>
              <a:rPr lang="en-US" dirty="0" smtClean="0"/>
              <a:t>_____________________________________________ over </a:t>
            </a:r>
            <a:r>
              <a:rPr lang="en-US" dirty="0" smtClean="0"/>
              <a:t>years</a:t>
            </a:r>
          </a:p>
          <a:p>
            <a:pPr lvl="1"/>
            <a:r>
              <a:rPr lang="en-US" dirty="0" smtClean="0"/>
              <a:t>Decline of sensory functions more evident</a:t>
            </a:r>
          </a:p>
        </p:txBody>
      </p:sp>
    </p:spTree>
    <p:extLst>
      <p:ext uri="{BB962C8B-B14F-4D97-AF65-F5344CB8AC3E}">
        <p14:creationId xmlns:p14="http://schemas.microsoft.com/office/powerpoint/2010/main" val="100652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Epididymis</a:t>
            </a:r>
            <a:endParaRPr lang="en-US" dirty="0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66294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sz="2800" i="1" dirty="0" smtClean="0"/>
              <a:t> </a:t>
            </a:r>
            <a:endParaRPr lang="en-US" sz="2800" dirty="0" smtClean="0"/>
          </a:p>
          <a:p>
            <a:pPr lvl="1"/>
            <a:r>
              <a:rPr lang="en-US" sz="2400" dirty="0" smtClean="0"/>
              <a:t>contains </a:t>
            </a:r>
            <a:r>
              <a:rPr lang="en-US" sz="2400" dirty="0"/>
              <a:t>efferent </a:t>
            </a:r>
            <a:r>
              <a:rPr lang="en-US" sz="2400" dirty="0" err="1" smtClean="0"/>
              <a:t>ductules</a:t>
            </a:r>
            <a:endParaRPr lang="en-US" sz="2400" dirty="0" smtClean="0"/>
          </a:p>
          <a:p>
            <a:pPr lvl="1"/>
            <a:r>
              <a:rPr lang="en-US" sz="2400" dirty="0" smtClean="0"/>
              <a:t>superior </a:t>
            </a:r>
            <a:r>
              <a:rPr lang="en-US" sz="2400" dirty="0"/>
              <a:t>aspect of </a:t>
            </a:r>
            <a:r>
              <a:rPr lang="en-US" sz="2400" dirty="0" smtClean="0"/>
              <a:t>testis</a:t>
            </a:r>
          </a:p>
          <a:p>
            <a:pPr lvl="1"/>
            <a:r>
              <a:rPr lang="en-US" sz="2400" i="1" dirty="0" smtClean="0"/>
              <a:t>body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i="1" dirty="0"/>
              <a:t>tail</a:t>
            </a:r>
            <a:r>
              <a:rPr lang="en-US" sz="2400" dirty="0"/>
              <a:t> on </a:t>
            </a:r>
            <a:r>
              <a:rPr lang="en-US" sz="2400" dirty="0" err="1"/>
              <a:t>posterolateral</a:t>
            </a:r>
            <a:r>
              <a:rPr lang="en-US" sz="2400" dirty="0"/>
              <a:t> area of testis 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Duct </a:t>
            </a:r>
            <a:r>
              <a:rPr lang="en-US" sz="2800" b="1" dirty="0"/>
              <a:t>of the </a:t>
            </a:r>
            <a:r>
              <a:rPr lang="en-US" sz="2800" b="1" dirty="0" err="1"/>
              <a:t>epididymis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endParaRPr lang="en-US" sz="2800" dirty="0"/>
          </a:p>
          <a:p>
            <a:pPr lvl="1"/>
            <a:r>
              <a:rPr lang="en-US" sz="2400" dirty="0" smtClean="0"/>
              <a:t>___________________________________ (</a:t>
            </a:r>
            <a:r>
              <a:rPr lang="en-US" sz="2400" dirty="0" err="1" smtClean="0"/>
              <a:t>stereocilia</a:t>
            </a:r>
            <a:r>
              <a:rPr lang="en-US" sz="2400" dirty="0"/>
              <a:t>) </a:t>
            </a:r>
            <a:endParaRPr lang="en-US" sz="2400" dirty="0" smtClean="0"/>
          </a:p>
          <a:p>
            <a:pPr lvl="2"/>
            <a:r>
              <a:rPr lang="en-US" sz="2000" dirty="0" smtClean="0"/>
              <a:t>absorb </a:t>
            </a:r>
            <a:r>
              <a:rPr lang="en-US" sz="2000" dirty="0"/>
              <a:t>testicular fluid </a:t>
            </a:r>
            <a:endParaRPr lang="en-US" sz="2000" dirty="0" smtClean="0"/>
          </a:p>
          <a:p>
            <a:pPr lvl="2"/>
            <a:r>
              <a:rPr lang="en-US" sz="2000" dirty="0" smtClean="0"/>
              <a:t> </a:t>
            </a:r>
            <a:endParaRPr lang="en-US" sz="2000" dirty="0"/>
          </a:p>
          <a:p>
            <a:endParaRPr lang="en-US" sz="2800" dirty="0" smtClean="0"/>
          </a:p>
          <a:p>
            <a:r>
              <a:rPr lang="en-US" sz="2800" dirty="0" err="1" smtClean="0"/>
              <a:t>Nonmotile</a:t>
            </a:r>
            <a:r>
              <a:rPr lang="en-US" sz="2800" dirty="0" smtClean="0"/>
              <a:t> </a:t>
            </a:r>
            <a:r>
              <a:rPr lang="en-US" sz="2800" dirty="0"/>
              <a:t>sperm </a:t>
            </a:r>
            <a:r>
              <a:rPr lang="en-US" sz="2800" dirty="0" smtClean="0"/>
              <a:t>enter</a:t>
            </a:r>
          </a:p>
          <a:p>
            <a:pPr lvl="1"/>
            <a:r>
              <a:rPr lang="en-US" sz="2400" dirty="0" smtClean="0"/>
              <a:t>pass </a:t>
            </a:r>
            <a:r>
              <a:rPr lang="en-US" sz="2400" dirty="0"/>
              <a:t>slowly through (~ 20 days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become motile</a:t>
            </a:r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  <a:p>
            <a:endParaRPr lang="en-US" sz="2800" dirty="0" smtClean="0"/>
          </a:p>
          <a:p>
            <a:r>
              <a:rPr lang="en-US" sz="2800" dirty="0" smtClean="0"/>
              <a:t>During </a:t>
            </a:r>
            <a:r>
              <a:rPr lang="en-US" sz="2800" dirty="0"/>
              <a:t>ejaculation </a:t>
            </a:r>
            <a:r>
              <a:rPr lang="en-US" sz="2800" dirty="0" err="1"/>
              <a:t>epididymis</a:t>
            </a:r>
            <a:r>
              <a:rPr lang="en-US" sz="2800" dirty="0"/>
              <a:t> contracts, expelling sperm into </a:t>
            </a:r>
            <a:r>
              <a:rPr lang="en-US" sz="2800" dirty="0" err="1"/>
              <a:t>ductus</a:t>
            </a:r>
            <a:r>
              <a:rPr lang="en-US" sz="2800" dirty="0"/>
              <a:t> deferens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477000" y="476250"/>
            <a:ext cx="2667000" cy="4998482"/>
            <a:chOff x="6477000" y="476250"/>
            <a:chExt cx="2667000" cy="499848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17890" y="476250"/>
              <a:ext cx="2426110" cy="447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6705600" y="1219200"/>
              <a:ext cx="65434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head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77000" y="1981200"/>
              <a:ext cx="65434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body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48600" y="5105400"/>
              <a:ext cx="475195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tail</a:t>
              </a:r>
              <a:endParaRPr lang="en-US" dirty="0"/>
            </a:p>
          </p:txBody>
        </p:sp>
        <p:cxnSp>
          <p:nvCxnSpPr>
            <p:cNvPr id="9" name="Straight Arrow Connector 8"/>
            <p:cNvCxnSpPr>
              <a:stCxn id="5" idx="3"/>
            </p:cNvCxnSpPr>
            <p:nvPr/>
          </p:nvCxnSpPr>
          <p:spPr>
            <a:xfrm>
              <a:off x="7359946" y="1403866"/>
              <a:ext cx="641054" cy="7297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6" idx="2"/>
            </p:cNvCxnSpPr>
            <p:nvPr/>
          </p:nvCxnSpPr>
          <p:spPr>
            <a:xfrm>
              <a:off x="6804173" y="2350532"/>
              <a:ext cx="663427" cy="7736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7" idx="0"/>
            </p:cNvCxnSpPr>
            <p:nvPr/>
          </p:nvCxnSpPr>
          <p:spPr>
            <a:xfrm flipH="1" flipV="1">
              <a:off x="7543800" y="4267200"/>
              <a:ext cx="542398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Death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Following senescence, death usually </a:t>
            </a:r>
            <a:r>
              <a:rPr lang="en-US" smtClean="0"/>
              <a:t>results </a:t>
            </a:r>
            <a:r>
              <a:rPr lang="en-US" smtClean="0"/>
              <a:t>_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327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Reproductive System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Sex hormones play roles in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Sexual 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Growth </a:t>
            </a:r>
            <a:r>
              <a:rPr lang="en-US" dirty="0"/>
              <a:t>and development of </a:t>
            </a:r>
            <a:r>
              <a:rPr lang="en-US" dirty="0" smtClean="0"/>
              <a:t>organs </a:t>
            </a:r>
            <a:r>
              <a:rPr lang="en-US" dirty="0"/>
              <a:t>and tissues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Ductus Deferens and Ejaculatory Duct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6096000" cy="5257800"/>
          </a:xfrm>
        </p:spPr>
        <p:txBody>
          <a:bodyPr>
            <a:normAutofit fontScale="92500"/>
          </a:bodyPr>
          <a:lstStyle/>
          <a:p>
            <a:r>
              <a:rPr lang="en-US" b="1" dirty="0" err="1"/>
              <a:t>Ductus</a:t>
            </a:r>
            <a:r>
              <a:rPr lang="en-US" b="1" dirty="0"/>
              <a:t> deferens</a:t>
            </a:r>
            <a:r>
              <a:rPr lang="en-US" dirty="0"/>
              <a:t> </a:t>
            </a:r>
            <a:r>
              <a:rPr lang="en-US" dirty="0" smtClean="0"/>
              <a:t>(__________________)  </a:t>
            </a:r>
            <a:endParaRPr lang="en-US" dirty="0"/>
          </a:p>
          <a:p>
            <a:pPr lvl="1"/>
            <a:r>
              <a:rPr lang="en-US" dirty="0"/>
              <a:t>Passes through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Expands to form </a:t>
            </a:r>
            <a:r>
              <a:rPr lang="en-US" b="1" dirty="0" smtClean="0"/>
              <a:t>_</a:t>
            </a:r>
            <a:endParaRPr lang="en-US" dirty="0" smtClean="0"/>
          </a:p>
          <a:p>
            <a:pPr lvl="1"/>
            <a:r>
              <a:rPr lang="en-US" dirty="0" smtClean="0"/>
              <a:t>joins </a:t>
            </a:r>
            <a:r>
              <a:rPr lang="en-US" dirty="0"/>
              <a:t>duct of seminal vesicle to form </a:t>
            </a:r>
            <a:r>
              <a:rPr lang="en-US" b="1" dirty="0"/>
              <a:t>ejaculatory duct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Smooth </a:t>
            </a:r>
            <a:r>
              <a:rPr lang="en-US" dirty="0"/>
              <a:t>muscle in walls propels sperm from </a:t>
            </a:r>
            <a:r>
              <a:rPr lang="en-US" dirty="0" err="1"/>
              <a:t>epididymis</a:t>
            </a:r>
            <a:r>
              <a:rPr lang="en-US" dirty="0"/>
              <a:t> to urethra</a:t>
            </a:r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cutting </a:t>
            </a:r>
            <a:r>
              <a:rPr lang="en-US" dirty="0"/>
              <a:t>and </a:t>
            </a:r>
            <a:r>
              <a:rPr lang="en-US" dirty="0" err="1"/>
              <a:t>ligating</a:t>
            </a:r>
            <a:r>
              <a:rPr lang="en-US" dirty="0"/>
              <a:t> </a:t>
            </a:r>
            <a:r>
              <a:rPr lang="en-US" dirty="0" err="1"/>
              <a:t>ductus</a:t>
            </a:r>
            <a:r>
              <a:rPr lang="en-US" dirty="0"/>
              <a:t> deferens; nearly 100% effective form of birth control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143000"/>
            <a:ext cx="1371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29400" y="3048000"/>
            <a:ext cx="137608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Vas deferens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8005482" y="3200400"/>
            <a:ext cx="224118" cy="32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10400" y="1219200"/>
            <a:ext cx="93968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ampulla</a:t>
            </a:r>
            <a:endParaRPr lang="en-US" dirty="0"/>
          </a:p>
        </p:txBody>
      </p:sp>
      <p:cxnSp>
        <p:nvCxnSpPr>
          <p:cNvPr id="9" name="Straight Arrow Connector 8"/>
          <p:cNvCxnSpPr>
            <a:stCxn id="8" idx="3"/>
          </p:cNvCxnSpPr>
          <p:nvPr/>
        </p:nvCxnSpPr>
        <p:spPr>
          <a:xfrm>
            <a:off x="7950081" y="1403866"/>
            <a:ext cx="812919" cy="958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00800" y="1981200"/>
            <a:ext cx="160749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Seminal vesicle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>
            <a:off x="8008291" y="2165866"/>
            <a:ext cx="754709" cy="501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Urethra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9530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Conveys both urine and semen (at different times)</a:t>
            </a:r>
          </a:p>
          <a:p>
            <a:endParaRPr lang="en-US" dirty="0" smtClean="0"/>
          </a:p>
          <a:p>
            <a:r>
              <a:rPr lang="en-US" dirty="0" smtClean="0"/>
              <a:t>Has </a:t>
            </a:r>
            <a:r>
              <a:rPr lang="en-US" dirty="0"/>
              <a:t>three regions </a:t>
            </a:r>
          </a:p>
          <a:p>
            <a:pPr lvl="1"/>
            <a:r>
              <a:rPr lang="en-US" b="1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surrounded </a:t>
            </a:r>
            <a:r>
              <a:rPr lang="en-US" dirty="0"/>
              <a:t>by prostate</a:t>
            </a:r>
          </a:p>
          <a:p>
            <a:pPr lvl="1"/>
            <a:r>
              <a:rPr lang="en-US" b="1" dirty="0"/>
              <a:t>Intermediate part of the urethra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b="1" dirty="0" smtClean="0"/>
              <a:t>_________________________</a:t>
            </a:r>
            <a:r>
              <a:rPr lang="en-US" dirty="0" smtClean="0"/>
              <a:t>) </a:t>
            </a:r>
          </a:p>
          <a:p>
            <a:pPr lvl="2"/>
            <a:r>
              <a:rPr lang="en-US" dirty="0" smtClean="0"/>
              <a:t>in </a:t>
            </a:r>
            <a:r>
              <a:rPr lang="en-US" dirty="0" err="1"/>
              <a:t>urogenital</a:t>
            </a:r>
            <a:r>
              <a:rPr lang="en-US" dirty="0"/>
              <a:t> diaphragm</a:t>
            </a:r>
          </a:p>
          <a:p>
            <a:pPr lvl="1"/>
            <a:r>
              <a:rPr lang="en-US" b="1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runs </a:t>
            </a:r>
            <a:r>
              <a:rPr lang="en-US" dirty="0"/>
              <a:t>through </a:t>
            </a:r>
            <a:r>
              <a:rPr lang="en-US" dirty="0" smtClean="0"/>
              <a:t>penis</a:t>
            </a:r>
          </a:p>
          <a:p>
            <a:pPr lvl="2"/>
            <a:r>
              <a:rPr lang="en-US" dirty="0" smtClean="0"/>
              <a:t>opens </a:t>
            </a:r>
            <a:r>
              <a:rPr lang="en-US" dirty="0"/>
              <a:t>at external urethral orifice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1711" y="0"/>
            <a:ext cx="255229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91200" y="1752600"/>
            <a:ext cx="105189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Prostatic </a:t>
            </a:r>
          </a:p>
          <a:p>
            <a:pPr algn="ctr"/>
            <a:r>
              <a:rPr lang="en-US" dirty="0" smtClean="0"/>
              <a:t>urethra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25013" y="2667000"/>
            <a:ext cx="143186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Membranous</a:t>
            </a:r>
          </a:p>
          <a:p>
            <a:pPr algn="ctr"/>
            <a:r>
              <a:rPr lang="en-US" dirty="0" smtClean="0"/>
              <a:t>urethra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4267200"/>
            <a:ext cx="90826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Spongy</a:t>
            </a:r>
          </a:p>
          <a:p>
            <a:pPr algn="ctr"/>
            <a:r>
              <a:rPr lang="en-US" dirty="0" smtClean="0"/>
              <a:t>Urethra</a:t>
            </a:r>
            <a:endParaRPr lang="en-US" dirty="0"/>
          </a:p>
        </p:txBody>
      </p:sp>
      <p:cxnSp>
        <p:nvCxnSpPr>
          <p:cNvPr id="9" name="Straight Arrow Connector 8"/>
          <p:cNvCxnSpPr>
            <a:stCxn id="5" idx="3"/>
          </p:cNvCxnSpPr>
          <p:nvPr/>
        </p:nvCxnSpPr>
        <p:spPr>
          <a:xfrm>
            <a:off x="6843091" y="2075766"/>
            <a:ext cx="929309" cy="210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934200" y="26670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934200" y="42672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934200" y="4572000"/>
            <a:ext cx="838200" cy="182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61722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The Male Accessory Glands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953000" cy="5257800"/>
          </a:xfrm>
        </p:spPr>
        <p:txBody>
          <a:bodyPr>
            <a:normAutofit/>
          </a:bodyPr>
          <a:lstStyle/>
          <a:p>
            <a:r>
              <a:rPr lang="en-US" dirty="0"/>
              <a:t>Paired </a:t>
            </a:r>
            <a:r>
              <a:rPr lang="en-US" b="1" dirty="0"/>
              <a:t>seminal glands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b="1" dirty="0" smtClean="0"/>
              <a:t>____________________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Paired </a:t>
            </a:r>
            <a:r>
              <a:rPr lang="en-US" b="1" dirty="0" err="1"/>
              <a:t>bulbo</a:t>
            </a:r>
            <a:r>
              <a:rPr lang="en-US" b="1" dirty="0"/>
              <a:t>-urethral glands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Produce </a:t>
            </a:r>
            <a:r>
              <a:rPr lang="en-US" dirty="0"/>
              <a:t>bulk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Remainder </a:t>
            </a:r>
            <a:r>
              <a:rPr lang="en-US" dirty="0" smtClean="0"/>
              <a:t>is </a:t>
            </a:r>
            <a:r>
              <a:rPr lang="en-US" dirty="0"/>
              <a:t>sperm from testes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3033" y="0"/>
            <a:ext cx="25809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48117" y="1143000"/>
            <a:ext cx="92845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Seminal</a:t>
            </a:r>
          </a:p>
          <a:p>
            <a:pPr algn="ctr"/>
            <a:r>
              <a:rPr lang="en-US" dirty="0" smtClean="0"/>
              <a:t>vesicles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3276600"/>
            <a:ext cx="147572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Bulbourethral</a:t>
            </a:r>
            <a:endParaRPr lang="en-US" dirty="0" smtClean="0"/>
          </a:p>
          <a:p>
            <a:pPr algn="ctr"/>
            <a:r>
              <a:rPr lang="en-US" dirty="0" smtClean="0"/>
              <a:t>glands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362200"/>
            <a:ext cx="15302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Prostate gland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477000" y="1447800"/>
            <a:ext cx="914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477000" y="1447800"/>
            <a:ext cx="1828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781800" y="2362200"/>
            <a:ext cx="838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3"/>
          </p:cNvCxnSpPr>
          <p:nvPr/>
        </p:nvCxnSpPr>
        <p:spPr>
          <a:xfrm flipV="1">
            <a:off x="7114524" y="2743200"/>
            <a:ext cx="353076" cy="856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</p:cNvCxnSpPr>
          <p:nvPr/>
        </p:nvCxnSpPr>
        <p:spPr>
          <a:xfrm flipV="1">
            <a:off x="7114524" y="2743200"/>
            <a:ext cx="810276" cy="856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6248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Accessory Glands: Seminal Glands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61722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On </a:t>
            </a:r>
            <a:r>
              <a:rPr lang="en-US" dirty="0" smtClean="0"/>
              <a:t>_</a:t>
            </a:r>
          </a:p>
          <a:p>
            <a:endParaRPr lang="en-US" dirty="0" smtClean="0"/>
          </a:p>
          <a:p>
            <a:r>
              <a:rPr lang="en-US" dirty="0" smtClean="0"/>
              <a:t>smooth </a:t>
            </a:r>
            <a:r>
              <a:rPr lang="en-US" dirty="0"/>
              <a:t>muscle contracts during ejaculation</a:t>
            </a:r>
          </a:p>
          <a:p>
            <a:endParaRPr lang="en-US" dirty="0" smtClean="0"/>
          </a:p>
          <a:p>
            <a:r>
              <a:rPr lang="en-US" dirty="0" smtClean="0"/>
              <a:t>Produces _____________________________ seminal </a:t>
            </a:r>
            <a:r>
              <a:rPr lang="en-US" dirty="0"/>
              <a:t>fluid </a:t>
            </a:r>
          </a:p>
          <a:p>
            <a:pPr lvl="1"/>
            <a:r>
              <a:rPr lang="en-US" dirty="0" smtClean="0"/>
              <a:t>____________________________, </a:t>
            </a:r>
            <a:r>
              <a:rPr lang="en-US" dirty="0"/>
              <a:t>citric acid, coagulating enzyme (</a:t>
            </a:r>
            <a:r>
              <a:rPr lang="en-US" dirty="0" err="1"/>
              <a:t>vesiculase</a:t>
            </a:r>
            <a:r>
              <a:rPr lang="en-US" dirty="0"/>
              <a:t>), and prostaglandins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Yellow </a:t>
            </a:r>
            <a:r>
              <a:rPr lang="en-US" dirty="0"/>
              <a:t>pigment fluoresces with UV light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70</a:t>
            </a:r>
            <a:r>
              <a:rPr lang="en-US" dirty="0"/>
              <a:t>% volume of semen</a:t>
            </a:r>
          </a:p>
          <a:p>
            <a:endParaRPr lang="en-US" dirty="0" smtClean="0"/>
          </a:p>
          <a:p>
            <a:r>
              <a:rPr lang="en-US" dirty="0" smtClean="0"/>
              <a:t>Duct </a:t>
            </a:r>
            <a:r>
              <a:rPr lang="en-US" dirty="0"/>
              <a:t>of seminal vesicle joins </a:t>
            </a:r>
            <a:r>
              <a:rPr lang="en-US" dirty="0" err="1"/>
              <a:t>ductus</a:t>
            </a:r>
            <a:r>
              <a:rPr lang="en-US" dirty="0"/>
              <a:t> deferens to </a:t>
            </a:r>
            <a:r>
              <a:rPr lang="en-US" dirty="0" smtClean="0"/>
              <a:t>_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3033" y="0"/>
            <a:ext cx="25809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48117" y="1143000"/>
            <a:ext cx="92845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Seminal</a:t>
            </a:r>
          </a:p>
          <a:p>
            <a:pPr algn="ctr"/>
            <a:r>
              <a:rPr lang="en-US" dirty="0" smtClean="0"/>
              <a:t>vesicles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477000" y="1447800"/>
            <a:ext cx="914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477000" y="1447800"/>
            <a:ext cx="1828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6324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Accessory Glands: Prostate 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3340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Encircles urethra inferior to bladder;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smooth </a:t>
            </a:r>
            <a:r>
              <a:rPr lang="en-US" dirty="0"/>
              <a:t>muscle contracts during ejaculation</a:t>
            </a:r>
          </a:p>
          <a:p>
            <a:endParaRPr lang="en-US" dirty="0" smtClean="0"/>
          </a:p>
          <a:p>
            <a:r>
              <a:rPr lang="en-US" dirty="0" smtClean="0"/>
              <a:t>Secretes </a:t>
            </a:r>
            <a:r>
              <a:rPr lang="en-US" dirty="0"/>
              <a:t>milky</a:t>
            </a:r>
            <a:r>
              <a:rPr lang="en-US" dirty="0" smtClean="0"/>
              <a:t>,_ 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Contains </a:t>
            </a:r>
            <a:r>
              <a:rPr lang="en-US" dirty="0"/>
              <a:t>citrate, enzymes, and prostate-specific antigen (PSA)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Enters </a:t>
            </a:r>
            <a:r>
              <a:rPr lang="en-US" dirty="0"/>
              <a:t>prostatic urethra during ejaculation</a:t>
            </a:r>
          </a:p>
          <a:p>
            <a:endParaRPr lang="en-US" dirty="0" smtClean="0"/>
          </a:p>
          <a:p>
            <a:r>
              <a:rPr lang="en-US" dirty="0" smtClean="0"/>
              <a:t>33% </a:t>
            </a:r>
            <a:r>
              <a:rPr lang="en-US" dirty="0"/>
              <a:t>semen volume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3033" y="0"/>
            <a:ext cx="25809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638800" y="2286000"/>
            <a:ext cx="15302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Prostate gland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7169092" y="2362200"/>
            <a:ext cx="450908" cy="1084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Prostate Disorders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inflammatory disorder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Bacterial infection</a:t>
            </a:r>
          </a:p>
          <a:p>
            <a:pPr lvl="2"/>
            <a:r>
              <a:rPr lang="en-US" dirty="0" smtClean="0"/>
              <a:t>acute </a:t>
            </a:r>
          </a:p>
          <a:p>
            <a:pPr lvl="2"/>
            <a:r>
              <a:rPr lang="en-US" dirty="0" smtClean="0"/>
              <a:t>Chronic</a:t>
            </a:r>
          </a:p>
          <a:p>
            <a:pPr lvl="1"/>
            <a:r>
              <a:rPr lang="en-US" dirty="0" smtClean="0"/>
              <a:t>treated </a:t>
            </a:r>
            <a:r>
              <a:rPr lang="en-US" dirty="0"/>
              <a:t>with antibiotics</a:t>
            </a:r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dirty="0"/>
              <a:t>May be </a:t>
            </a:r>
            <a:r>
              <a:rPr lang="en-US" dirty="0" smtClean="0"/>
              <a:t>age-related</a:t>
            </a:r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treated </a:t>
            </a:r>
            <a:r>
              <a:rPr lang="en-US" dirty="0"/>
              <a:t>with surgery, microwaves, drugs, balloon compression, radio-frequency radiation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Prostate Disorders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dirty="0"/>
              <a:t>Second most common cause of cancer death in males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Digital </a:t>
            </a:r>
            <a:r>
              <a:rPr lang="en-US" dirty="0"/>
              <a:t>exam screening, PSA levels</a:t>
            </a:r>
          </a:p>
          <a:p>
            <a:pPr lvl="2"/>
            <a:r>
              <a:rPr lang="en-US" dirty="0"/>
              <a:t>Biopsy if abnormal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Treated </a:t>
            </a:r>
            <a:r>
              <a:rPr lang="en-US" dirty="0"/>
              <a:t>with </a:t>
            </a:r>
            <a:r>
              <a:rPr lang="en-US" dirty="0" smtClean="0"/>
              <a:t>____________________________ and </a:t>
            </a:r>
            <a:r>
              <a:rPr lang="en-US" dirty="0"/>
              <a:t>sometimes radiation; castration; drugs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clinical trials </a:t>
            </a:r>
            <a:endParaRPr lang="en-US" dirty="0" smtClean="0"/>
          </a:p>
          <a:p>
            <a:pPr lvl="2"/>
            <a:r>
              <a:rPr lang="en-US" dirty="0" smtClean="0"/>
              <a:t>cryosurgery</a:t>
            </a:r>
            <a:r>
              <a:rPr lang="en-US" dirty="0"/>
              <a:t>, chemotherapy, ultrasound, proton beam therapy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00800" cy="685800"/>
          </a:xfrm>
        </p:spPr>
        <p:txBody>
          <a:bodyPr>
            <a:noAutofit/>
          </a:bodyPr>
          <a:lstStyle/>
          <a:p>
            <a:r>
              <a:rPr lang="en-US" sz="2400" dirty="0"/>
              <a:t>Accessory Glands: </a:t>
            </a:r>
            <a:r>
              <a:rPr lang="en-US" sz="2400" dirty="0" err="1" smtClean="0"/>
              <a:t>Bulbourethral</a:t>
            </a:r>
            <a:r>
              <a:rPr lang="en-US" sz="2400" dirty="0" smtClean="0"/>
              <a:t> Glands</a:t>
            </a:r>
            <a:endParaRPr lang="en-US" sz="2400" dirty="0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181600" cy="52578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Produce </a:t>
            </a:r>
            <a:r>
              <a:rPr lang="en-US" dirty="0"/>
              <a:t>thick, clear </a:t>
            </a:r>
            <a:r>
              <a:rPr lang="en-US" dirty="0" smtClean="0"/>
              <a:t>_____________________ during </a:t>
            </a:r>
            <a:r>
              <a:rPr lang="en-US" dirty="0"/>
              <a:t>sexual arousal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__________________________ traces </a:t>
            </a:r>
            <a:r>
              <a:rPr lang="en-US" dirty="0"/>
              <a:t>of acidic urine in urethra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3033" y="0"/>
            <a:ext cx="25809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38800" y="3276600"/>
            <a:ext cx="147572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Bulbourethral</a:t>
            </a:r>
            <a:endParaRPr lang="en-US" dirty="0" smtClean="0"/>
          </a:p>
          <a:p>
            <a:pPr algn="ctr"/>
            <a:r>
              <a:rPr lang="en-US" dirty="0" smtClean="0"/>
              <a:t>glands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6" idx="3"/>
          </p:cNvCxnSpPr>
          <p:nvPr/>
        </p:nvCxnSpPr>
        <p:spPr>
          <a:xfrm flipV="1">
            <a:off x="7114524" y="2743200"/>
            <a:ext cx="353076" cy="856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</p:cNvCxnSpPr>
          <p:nvPr/>
        </p:nvCxnSpPr>
        <p:spPr>
          <a:xfrm flipV="1">
            <a:off x="7114524" y="2743200"/>
            <a:ext cx="810276" cy="856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Semen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Milky-white mixture of sperm and accessory gland secretions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Contains _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protects </a:t>
            </a:r>
            <a:r>
              <a:rPr lang="en-US" dirty="0"/>
              <a:t>and activates </a:t>
            </a:r>
            <a:r>
              <a:rPr lang="en-US" dirty="0" smtClean="0"/>
              <a:t>sperm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facilitates </a:t>
            </a:r>
            <a:r>
              <a:rPr lang="en-US" dirty="0"/>
              <a:t>sperm movement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Alkaline secretion</a:t>
            </a:r>
            <a:endParaRPr lang="en-US" dirty="0" smtClean="0">
              <a:sym typeface="Wingdings" pitchFamily="1" charset="2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Wingdings" pitchFamily="1" charset="2"/>
              </a:rPr>
              <a:t>neutralizes </a:t>
            </a:r>
            <a:r>
              <a:rPr lang="en-US" dirty="0">
                <a:sym typeface="Wingdings" pitchFamily="1" charset="2"/>
              </a:rPr>
              <a:t>acidity of </a:t>
            </a:r>
            <a:r>
              <a:rPr lang="en-US" dirty="0" smtClean="0">
                <a:sym typeface="Wingdings" pitchFamily="1" charset="2"/>
              </a:rPr>
              <a:t>_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Wingdings" pitchFamily="1" charset="2"/>
              </a:rPr>
              <a:t>neutralizes acidity of _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Wingdings" pitchFamily="1" charset="2"/>
              </a:rPr>
              <a:t>enhanced </a:t>
            </a:r>
            <a:r>
              <a:rPr lang="en-US" dirty="0">
                <a:sym typeface="Wingdings" pitchFamily="1" charset="2"/>
              </a:rPr>
              <a:t>motility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Semen Functions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decrease </a:t>
            </a:r>
            <a:r>
              <a:rPr lang="en-US" sz="2400" dirty="0"/>
              <a:t>viscosity of </a:t>
            </a:r>
            <a:r>
              <a:rPr lang="en-US" sz="2400" dirty="0" smtClean="0"/>
              <a:t>_</a:t>
            </a:r>
          </a:p>
          <a:p>
            <a:pPr lvl="1"/>
            <a:r>
              <a:rPr lang="en-US" sz="2400" dirty="0" smtClean="0"/>
              <a:t>stimulate _</a:t>
            </a:r>
            <a:endParaRPr lang="en-US" sz="2400" dirty="0"/>
          </a:p>
          <a:p>
            <a:pPr>
              <a:buNone/>
            </a:pPr>
            <a:endParaRPr lang="en-US" sz="2800" dirty="0" smtClean="0">
              <a:sym typeface="Wingdings" pitchFamily="1" charset="2"/>
            </a:endParaRPr>
          </a:p>
          <a:p>
            <a:r>
              <a:rPr lang="en-US" sz="2800" dirty="0" smtClean="0">
                <a:sym typeface="Wingdings" pitchFamily="1" charset="2"/>
              </a:rPr>
              <a:t>Contains _____________________ for </a:t>
            </a:r>
            <a:r>
              <a:rPr lang="en-US" sz="2800" dirty="0">
                <a:sym typeface="Wingdings" pitchFamily="1" charset="2"/>
              </a:rPr>
              <a:t>energy</a:t>
            </a:r>
          </a:p>
          <a:p>
            <a:endParaRPr lang="en-US" sz="2800" dirty="0" smtClean="0">
              <a:sym typeface="Wingdings" pitchFamily="1" charset="2"/>
            </a:endParaRPr>
          </a:p>
          <a:p>
            <a:r>
              <a:rPr lang="en-US" sz="2800" dirty="0" smtClean="0">
                <a:sym typeface="Wingdings" pitchFamily="1" charset="2"/>
              </a:rPr>
              <a:t>Suppresses </a:t>
            </a:r>
            <a:r>
              <a:rPr lang="en-US" sz="2800" dirty="0">
                <a:sym typeface="Wingdings" pitchFamily="1" charset="2"/>
              </a:rPr>
              <a:t>female </a:t>
            </a:r>
            <a:r>
              <a:rPr lang="en-US" sz="2800" dirty="0" smtClean="0">
                <a:sym typeface="Wingdings" pitchFamily="1" charset="2"/>
              </a:rPr>
              <a:t>_</a:t>
            </a:r>
            <a:endParaRPr lang="en-US" sz="2800" dirty="0">
              <a:sym typeface="Wingdings" pitchFamily="1" charset="2"/>
            </a:endParaRPr>
          </a:p>
          <a:p>
            <a:endParaRPr lang="en-US" sz="2800" dirty="0" smtClean="0">
              <a:sym typeface="Wingdings" pitchFamily="1" charset="2"/>
            </a:endParaRPr>
          </a:p>
          <a:p>
            <a:r>
              <a:rPr lang="en-US" sz="2800" dirty="0" smtClean="0">
                <a:sym typeface="Wingdings" pitchFamily="1" charset="2"/>
              </a:rPr>
              <a:t>Antibacterial </a:t>
            </a:r>
            <a:r>
              <a:rPr lang="en-US" sz="2800" dirty="0">
                <a:sym typeface="Wingdings" pitchFamily="1" charset="2"/>
              </a:rPr>
              <a:t>action</a:t>
            </a:r>
          </a:p>
          <a:p>
            <a:endParaRPr lang="en-US" sz="2800" dirty="0" smtClean="0">
              <a:sym typeface="Wingdings" pitchFamily="1" charset="2"/>
            </a:endParaRPr>
          </a:p>
          <a:p>
            <a:r>
              <a:rPr lang="en-US" sz="2800" dirty="0" smtClean="0">
                <a:sym typeface="Wingdings" pitchFamily="1" charset="2"/>
              </a:rPr>
              <a:t>Clotting </a:t>
            </a:r>
            <a:r>
              <a:rPr lang="en-US" sz="2800" dirty="0">
                <a:sym typeface="Wingdings" pitchFamily="1" charset="2"/>
              </a:rPr>
              <a:t>factors coagulate semen initially to prevent draining out; </a:t>
            </a:r>
            <a:endParaRPr lang="en-US" sz="2800" dirty="0" smtClean="0">
              <a:sym typeface="Wingdings" pitchFamily="1" charset="2"/>
            </a:endParaRPr>
          </a:p>
          <a:p>
            <a:pPr lvl="1"/>
            <a:r>
              <a:rPr lang="en-US" sz="2400" dirty="0" smtClean="0">
                <a:sym typeface="Wingdings" pitchFamily="1" charset="2"/>
              </a:rPr>
              <a:t>then </a:t>
            </a:r>
            <a:r>
              <a:rPr lang="en-US" sz="2400" dirty="0">
                <a:sym typeface="Wingdings" pitchFamily="1" charset="2"/>
              </a:rPr>
              <a:t>liquefied by </a:t>
            </a:r>
            <a:r>
              <a:rPr lang="en-US" sz="2400" dirty="0" err="1">
                <a:sym typeface="Wingdings" pitchFamily="1" charset="2"/>
              </a:rPr>
              <a:t>fibrinolysin</a:t>
            </a:r>
            <a:r>
              <a:rPr lang="en-US" sz="2400" dirty="0">
                <a:sym typeface="Wingdings" pitchFamily="1" charset="2"/>
              </a:rPr>
              <a:t> </a:t>
            </a:r>
            <a:endParaRPr lang="en-US" sz="2400" dirty="0" smtClean="0">
              <a:sym typeface="Wingdings" pitchFamily="1" charset="2"/>
            </a:endParaRPr>
          </a:p>
          <a:p>
            <a:pPr lvl="1"/>
            <a:r>
              <a:rPr lang="en-US" sz="2400" dirty="0" smtClean="0">
                <a:sym typeface="Wingdings" pitchFamily="1" charset="2"/>
              </a:rPr>
              <a:t>sperm </a:t>
            </a:r>
            <a:r>
              <a:rPr lang="en-US" sz="2400" dirty="0">
                <a:sym typeface="Wingdings" pitchFamily="1" charset="2"/>
              </a:rPr>
              <a:t>begin journey</a:t>
            </a:r>
            <a:endParaRPr lang="en-US" sz="2400" dirty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Male Reproductive System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within scrotum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Sperm </a:t>
            </a:r>
            <a:r>
              <a:rPr lang="en-US" dirty="0"/>
              <a:t>delivered to exterior through system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i="1" dirty="0" err="1"/>
              <a:t>Epididymis</a:t>
            </a:r>
            <a:r>
              <a:rPr lang="en-US" i="1" dirty="0"/>
              <a:t> </a:t>
            </a:r>
            <a:r>
              <a:rPr lang="en-US" i="1" dirty="0">
                <a:sym typeface="Wingdings" pitchFamily="1" charset="2"/>
              </a:rPr>
              <a:t> </a:t>
            </a:r>
            <a:r>
              <a:rPr lang="en-US" i="1" dirty="0" err="1"/>
              <a:t>ductus</a:t>
            </a:r>
            <a:r>
              <a:rPr lang="en-US" i="1" dirty="0"/>
              <a:t> deferens </a:t>
            </a:r>
            <a:r>
              <a:rPr lang="en-US" i="1" dirty="0">
                <a:sym typeface="Wingdings" pitchFamily="1" charset="2"/>
              </a:rPr>
              <a:t> </a:t>
            </a:r>
            <a:r>
              <a:rPr lang="en-US" i="1" dirty="0"/>
              <a:t>ejaculatory duct </a:t>
            </a:r>
            <a:r>
              <a:rPr lang="en-US" i="1" dirty="0">
                <a:sym typeface="Wingdings" pitchFamily="1" charset="2"/>
              </a:rPr>
              <a:t> </a:t>
            </a:r>
            <a:r>
              <a:rPr lang="en-US" i="1" dirty="0"/>
              <a:t>urethra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188369"/>
            <a:ext cx="4876800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Male Sexual Response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Erection</a:t>
            </a:r>
            <a:endParaRPr lang="en-US" dirty="0"/>
          </a:p>
          <a:p>
            <a:pPr lvl="1"/>
            <a:r>
              <a:rPr lang="en-US" dirty="0"/>
              <a:t>Arterioles </a:t>
            </a:r>
            <a:r>
              <a:rPr lang="en-US" dirty="0" smtClean="0"/>
              <a:t>are normally </a:t>
            </a:r>
            <a:r>
              <a:rPr lang="en-US" dirty="0"/>
              <a:t>constricted</a:t>
            </a:r>
          </a:p>
          <a:p>
            <a:pPr lvl="1"/>
            <a:r>
              <a:rPr lang="en-US" dirty="0"/>
              <a:t>Sexual excitement causes </a:t>
            </a:r>
            <a:r>
              <a:rPr lang="en-US" dirty="0" smtClean="0"/>
              <a:t>activation </a:t>
            </a:r>
            <a:r>
              <a:rPr lang="en-US" dirty="0"/>
              <a:t>of </a:t>
            </a:r>
            <a:r>
              <a:rPr lang="en-US" dirty="0" smtClean="0"/>
              <a:t>_</a:t>
            </a:r>
            <a:endParaRPr lang="en-US" dirty="0"/>
          </a:p>
          <a:p>
            <a:pPr lvl="2"/>
            <a:endParaRPr lang="en-US" dirty="0" smtClean="0">
              <a:sym typeface="Wingdings" pitchFamily="1" charset="2"/>
            </a:endParaRPr>
          </a:p>
          <a:p>
            <a:pPr lvl="2"/>
            <a:r>
              <a:rPr lang="en-US" dirty="0" smtClean="0">
                <a:sym typeface="Wingdings" pitchFamily="1" charset="2"/>
              </a:rPr>
              <a:t>__________________________________________ (</a:t>
            </a:r>
            <a:r>
              <a:rPr lang="en-US" dirty="0">
                <a:sym typeface="Wingdings" pitchFamily="1" charset="2"/>
              </a:rPr>
              <a:t>NO) release </a:t>
            </a:r>
            <a:endParaRPr lang="en-US" dirty="0" smtClean="0">
              <a:sym typeface="Wingdings" pitchFamily="1" charset="2"/>
            </a:endParaRPr>
          </a:p>
          <a:p>
            <a:pPr lvl="2"/>
            <a:r>
              <a:rPr lang="en-US" dirty="0" smtClean="0">
                <a:sym typeface="Wingdings" pitchFamily="1" charset="2"/>
              </a:rPr>
              <a:t>local </a:t>
            </a:r>
            <a:r>
              <a:rPr lang="en-US" dirty="0">
                <a:sym typeface="Wingdings" pitchFamily="1" charset="2"/>
              </a:rPr>
              <a:t>vascular smooth muscle </a:t>
            </a:r>
            <a:r>
              <a:rPr lang="en-US" dirty="0" smtClean="0">
                <a:sym typeface="Wingdings" pitchFamily="1" charset="2"/>
              </a:rPr>
              <a:t>relaxation </a:t>
            </a:r>
          </a:p>
          <a:p>
            <a:pPr lvl="2"/>
            <a:r>
              <a:rPr lang="en-US" dirty="0" smtClean="0">
                <a:sym typeface="Wingdings" pitchFamily="1" charset="2"/>
              </a:rPr>
              <a:t> </a:t>
            </a:r>
          </a:p>
          <a:p>
            <a:pPr lvl="3"/>
            <a:r>
              <a:rPr lang="en-US" dirty="0" smtClean="0">
                <a:sym typeface="Wingdings" pitchFamily="1" charset="2"/>
              </a:rPr>
              <a:t>corpora </a:t>
            </a:r>
            <a:r>
              <a:rPr lang="en-US" dirty="0" err="1">
                <a:sym typeface="Wingdings" pitchFamily="1" charset="2"/>
              </a:rPr>
              <a:t>cavernosa</a:t>
            </a:r>
            <a:r>
              <a:rPr lang="en-US" dirty="0">
                <a:sym typeface="Wingdings" pitchFamily="1" charset="2"/>
              </a:rPr>
              <a:t> </a:t>
            </a:r>
            <a:r>
              <a:rPr lang="en-US" dirty="0" smtClean="0">
                <a:sym typeface="Wingdings" pitchFamily="1" charset="2"/>
              </a:rPr>
              <a:t>_</a:t>
            </a:r>
          </a:p>
          <a:p>
            <a:pPr lvl="3"/>
            <a:r>
              <a:rPr lang="en-US" dirty="0" smtClean="0">
                <a:sym typeface="Wingdings" pitchFamily="1" charset="2"/>
              </a:rPr>
              <a:t>Slows _</a:t>
            </a:r>
          </a:p>
          <a:p>
            <a:pPr lvl="2"/>
            <a:endParaRPr lang="en-US" dirty="0" smtClean="0">
              <a:sym typeface="Wingdings" pitchFamily="1" charset="2"/>
            </a:endParaRPr>
          </a:p>
          <a:p>
            <a:pPr lvl="2"/>
            <a:r>
              <a:rPr lang="en-US" dirty="0" smtClean="0">
                <a:sym typeface="Wingdings" pitchFamily="1" charset="2"/>
              </a:rPr>
              <a:t>e</a:t>
            </a:r>
            <a:r>
              <a:rPr lang="en-US" dirty="0" smtClean="0"/>
              <a:t>ngorgement </a:t>
            </a:r>
            <a:r>
              <a:rPr lang="en-US" dirty="0"/>
              <a:t>of erectile tissues with </a:t>
            </a:r>
            <a:r>
              <a:rPr lang="en-US" dirty="0" smtClean="0"/>
              <a:t>blood</a:t>
            </a:r>
          </a:p>
          <a:p>
            <a:pPr lvl="2"/>
            <a:endParaRPr lang="en-US" dirty="0" smtClean="0">
              <a:sym typeface="Wingdings" pitchFamily="1" charset="2"/>
            </a:endParaRPr>
          </a:p>
          <a:p>
            <a:pPr lvl="2"/>
            <a:r>
              <a:rPr lang="en-US" dirty="0" smtClean="0">
                <a:sym typeface="Wingdings" pitchFamily="1" charset="2"/>
              </a:rPr>
              <a:t>e</a:t>
            </a:r>
            <a:r>
              <a:rPr lang="en-US" dirty="0" smtClean="0"/>
              <a:t>nlargement </a:t>
            </a:r>
            <a:r>
              <a:rPr lang="en-US" dirty="0"/>
              <a:t>and stiffening of penis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Erection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Initiated by sexual stimuli</a:t>
            </a:r>
          </a:p>
          <a:p>
            <a:pPr lvl="1"/>
            <a:r>
              <a:rPr lang="en-US" dirty="0"/>
              <a:t>Touch; mechanical stimulation of penis; erotic sights, sounds, and smells</a:t>
            </a:r>
          </a:p>
          <a:p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be </a:t>
            </a:r>
            <a:r>
              <a:rPr lang="en-US" dirty="0" smtClean="0"/>
              <a:t>__________________________ or ___________________________ by </a:t>
            </a:r>
            <a:r>
              <a:rPr lang="en-US" dirty="0"/>
              <a:t>emotions or higher mental activity</a:t>
            </a:r>
          </a:p>
          <a:p>
            <a:endParaRPr lang="en-US" dirty="0" smtClean="0"/>
          </a:p>
          <a:p>
            <a:r>
              <a:rPr lang="en-US" dirty="0" smtClean="0"/>
              <a:t>Corpus ___________________________ keeps </a:t>
            </a:r>
            <a:r>
              <a:rPr lang="en-US" dirty="0"/>
              <a:t>urethra open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Male Sexual Response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Ejaculation</a:t>
            </a:r>
            <a:endParaRPr lang="en-US" dirty="0"/>
          </a:p>
          <a:p>
            <a:pPr lvl="1"/>
            <a:r>
              <a:rPr lang="en-US" dirty="0"/>
              <a:t>Propulsion of semen from male duct system</a:t>
            </a:r>
          </a:p>
          <a:p>
            <a:pPr lvl="1"/>
            <a:r>
              <a:rPr lang="en-US" dirty="0"/>
              <a:t>Sympathetic spinal reflex</a:t>
            </a:r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Ducts </a:t>
            </a:r>
            <a:r>
              <a:rPr lang="en-US" dirty="0"/>
              <a:t>and accessory glands contract and empty their contents</a:t>
            </a:r>
          </a:p>
          <a:p>
            <a:pPr lvl="2"/>
            <a:endParaRPr lang="en-US" dirty="0" smtClean="0"/>
          </a:p>
          <a:p>
            <a:pPr lvl="2"/>
            <a:r>
              <a:rPr lang="en-US" dirty="0" err="1" smtClean="0"/>
              <a:t>Bulbospongiosus</a:t>
            </a:r>
            <a:r>
              <a:rPr lang="en-US" dirty="0" smtClean="0"/>
              <a:t> ___________________________ undergo </a:t>
            </a:r>
            <a:r>
              <a:rPr lang="en-US" dirty="0"/>
              <a:t>rapid series of contractions </a:t>
            </a:r>
            <a:endParaRPr lang="en-US" dirty="0" smtClean="0">
              <a:sym typeface="Wingdings" pitchFamily="1" charset="2"/>
            </a:endParaRPr>
          </a:p>
          <a:p>
            <a:pPr lvl="3"/>
            <a:r>
              <a:rPr lang="en-US" dirty="0" smtClean="0">
                <a:sym typeface="Wingdings" pitchFamily="1" charset="2"/>
              </a:rPr>
              <a:t> </a:t>
            </a:r>
            <a:r>
              <a:rPr lang="en-US" dirty="0">
                <a:sym typeface="Wingdings" pitchFamily="1" charset="2"/>
              </a:rPr>
              <a:t>expulsion of semen at </a:t>
            </a:r>
            <a:r>
              <a:rPr lang="en-US" dirty="0" smtClean="0">
                <a:sym typeface="Wingdings" pitchFamily="1" charset="2"/>
              </a:rPr>
              <a:t>around 11 mph</a:t>
            </a:r>
            <a:endParaRPr lang="en-US" dirty="0">
              <a:sym typeface="Wingdings" pitchFamily="1" charset="2"/>
            </a:endParaRP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Ejaculatory </a:t>
            </a:r>
            <a:r>
              <a:rPr lang="en-US" dirty="0"/>
              <a:t>event </a:t>
            </a:r>
            <a:endParaRPr lang="en-US" dirty="0" smtClean="0"/>
          </a:p>
          <a:p>
            <a:pPr lvl="2"/>
            <a:r>
              <a:rPr lang="en-US" b="1" dirty="0" smtClean="0"/>
              <a:t>climax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b="1" dirty="0"/>
              <a:t>orgasm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Homeostatic Imbalance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Erectile dysfunction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Parasympathetic </a:t>
            </a:r>
            <a:r>
              <a:rPr lang="en-US" dirty="0"/>
              <a:t>nerves of penis release </a:t>
            </a:r>
            <a:r>
              <a:rPr lang="en-US" dirty="0" smtClean="0"/>
              <a:t>_____________________________ Nitric Oxide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Causes </a:t>
            </a:r>
          </a:p>
          <a:p>
            <a:pPr lvl="2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Hormones</a:t>
            </a:r>
          </a:p>
          <a:p>
            <a:pPr lvl="2"/>
            <a:r>
              <a:rPr lang="en-US" dirty="0" smtClean="0"/>
              <a:t>blood </a:t>
            </a:r>
            <a:r>
              <a:rPr lang="en-US" dirty="0"/>
              <a:t>vessel or nervous system </a:t>
            </a:r>
            <a:r>
              <a:rPr lang="en-US" dirty="0" smtClean="0"/>
              <a:t>problems</a:t>
            </a:r>
          </a:p>
          <a:p>
            <a:pPr lvl="2"/>
            <a:r>
              <a:rPr lang="en-US" dirty="0" smtClean="0"/>
              <a:t>incompetent </a:t>
            </a:r>
            <a:r>
              <a:rPr lang="en-US" dirty="0"/>
              <a:t>venous valves fail to retain blood in penis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New </a:t>
            </a:r>
            <a:r>
              <a:rPr lang="en-US" dirty="0"/>
              <a:t>drugs (Viagra, </a:t>
            </a:r>
            <a:r>
              <a:rPr lang="en-US" dirty="0" err="1"/>
              <a:t>Cialis</a:t>
            </a:r>
            <a:r>
              <a:rPr lang="en-US" dirty="0"/>
              <a:t>) </a:t>
            </a:r>
            <a:r>
              <a:rPr lang="en-US" dirty="0" smtClean="0"/>
              <a:t>enhance existing Nitric Oxide effects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Spermatogenesis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Sperm </a:t>
            </a:r>
            <a:r>
              <a:rPr lang="en-US" dirty="0" smtClean="0"/>
              <a:t>(__________________________________) </a:t>
            </a:r>
            <a:r>
              <a:rPr lang="en-US" dirty="0"/>
              <a:t>production in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body cells have 46 chromosomes </a:t>
            </a:r>
            <a:endParaRPr lang="en-US" dirty="0" smtClean="0"/>
          </a:p>
          <a:p>
            <a:pPr lvl="1"/>
            <a:r>
              <a:rPr lang="en-US" dirty="0" smtClean="0"/>
              <a:t>diploid </a:t>
            </a:r>
            <a:r>
              <a:rPr lang="en-US" dirty="0"/>
              <a:t>chromosomal number (2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Two sets (23 pairs) of chromosomes</a:t>
            </a:r>
          </a:p>
          <a:p>
            <a:pPr lvl="2"/>
            <a:r>
              <a:rPr lang="en-US" dirty="0"/>
              <a:t>One maternal, one paternal </a:t>
            </a:r>
            <a:endParaRPr lang="en-US" dirty="0" smtClean="0"/>
          </a:p>
          <a:p>
            <a:pPr lvl="3"/>
            <a:r>
              <a:rPr lang="en-US" dirty="0" smtClean="0"/>
              <a:t>Called _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Gametes </a:t>
            </a:r>
            <a:r>
              <a:rPr lang="en-US" dirty="0"/>
              <a:t>have </a:t>
            </a:r>
            <a:r>
              <a:rPr lang="en-US" dirty="0" smtClean="0"/>
              <a:t>__________ chromosomes </a:t>
            </a:r>
          </a:p>
          <a:p>
            <a:pPr lvl="1"/>
            <a:r>
              <a:rPr lang="en-US" dirty="0" smtClean="0"/>
              <a:t>haploid </a:t>
            </a:r>
            <a:r>
              <a:rPr lang="en-US" dirty="0"/>
              <a:t>chromosomal number (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Only one member of homologous pair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Meiosis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Gamete formation involves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Differs from mitosis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Two </a:t>
            </a:r>
            <a:r>
              <a:rPr lang="en-US" dirty="0"/>
              <a:t>consecutive cell divisions 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only </a:t>
            </a:r>
            <a:r>
              <a:rPr lang="en-US" dirty="0"/>
              <a:t>one round of DNA replication</a:t>
            </a:r>
          </a:p>
          <a:p>
            <a:pPr lvl="2"/>
            <a:r>
              <a:rPr lang="en-US" dirty="0"/>
              <a:t>Produces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Functions </a:t>
            </a:r>
            <a:r>
              <a:rPr lang="en-US" dirty="0"/>
              <a:t>of meiosis</a:t>
            </a:r>
          </a:p>
          <a:p>
            <a:pPr lvl="1"/>
            <a:r>
              <a:rPr lang="en-US" dirty="0"/>
              <a:t>Number of chromosomes halved (from 2</a:t>
            </a:r>
            <a:r>
              <a:rPr lang="en-US" i="1" dirty="0"/>
              <a:t>n</a:t>
            </a:r>
            <a:r>
              <a:rPr lang="en-US" dirty="0"/>
              <a:t> to 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Introduces _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Meiosis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_____________________________________ of </a:t>
            </a:r>
            <a:r>
              <a:rPr lang="en-US" dirty="0"/>
              <a:t>homologous pairs in meiosis I </a:t>
            </a:r>
            <a:endParaRPr lang="en-US" dirty="0" smtClean="0">
              <a:sym typeface="Wingdings" pitchFamily="1" charset="2"/>
            </a:endParaRPr>
          </a:p>
          <a:p>
            <a:pPr lvl="1"/>
            <a:r>
              <a:rPr lang="en-US" dirty="0" smtClean="0">
                <a:sym typeface="Wingdings" pitchFamily="1" charset="2"/>
              </a:rPr>
              <a:t>variability </a:t>
            </a:r>
            <a:r>
              <a:rPr lang="en-US" dirty="0">
                <a:sym typeface="Wingdings" pitchFamily="1" charset="2"/>
              </a:rPr>
              <a:t>of gametes</a:t>
            </a:r>
          </a:p>
          <a:p>
            <a:r>
              <a:rPr lang="en-US" dirty="0" smtClean="0">
                <a:sym typeface="Wingdings" pitchFamily="1" charset="2"/>
              </a:rPr>
              <a:t> </a:t>
            </a:r>
          </a:p>
          <a:p>
            <a:pPr lvl="1"/>
            <a:r>
              <a:rPr lang="en-US" dirty="0" smtClean="0">
                <a:sym typeface="Wingdings" pitchFamily="1" charset="2"/>
              </a:rPr>
              <a:t>variability </a:t>
            </a:r>
            <a:r>
              <a:rPr lang="en-US" dirty="0">
                <a:sym typeface="Wingdings" pitchFamily="1" charset="2"/>
              </a:rPr>
              <a:t>of gametes</a:t>
            </a:r>
          </a:p>
          <a:p>
            <a:endParaRPr lang="en-US" dirty="0" smtClean="0">
              <a:sym typeface="Wingdings" pitchFamily="1" charset="2"/>
            </a:endParaRPr>
          </a:p>
          <a:p>
            <a:r>
              <a:rPr lang="en-US" dirty="0" smtClean="0">
                <a:sym typeface="Wingdings" pitchFamily="1" charset="2"/>
              </a:rPr>
              <a:t>No </a:t>
            </a:r>
            <a:r>
              <a:rPr lang="en-US" dirty="0">
                <a:sym typeface="Wingdings" pitchFamily="1" charset="2"/>
              </a:rPr>
              <a:t>two gametes exactly alike</a:t>
            </a:r>
          </a:p>
          <a:p>
            <a:endParaRPr lang="en-US" dirty="0" smtClean="0">
              <a:sym typeface="Wingdings" pitchFamily="1" charset="2"/>
            </a:endParaRPr>
          </a:p>
          <a:p>
            <a:r>
              <a:rPr lang="en-US" dirty="0" smtClean="0">
                <a:sym typeface="Wingdings" pitchFamily="1" charset="2"/>
              </a:rPr>
              <a:t>All </a:t>
            </a:r>
            <a:r>
              <a:rPr lang="en-US" dirty="0">
                <a:sym typeface="Wingdings" pitchFamily="1" charset="2"/>
              </a:rPr>
              <a:t>different from original </a:t>
            </a:r>
            <a:r>
              <a:rPr lang="en-US" dirty="0" smtClean="0">
                <a:sym typeface="Wingdings" pitchFamily="1" charset="2"/>
              </a:rPr>
              <a:t>parent cells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Meiosis I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3505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Reduction division of meiosis </a:t>
            </a:r>
            <a:endParaRPr lang="en-US" dirty="0" smtClean="0"/>
          </a:p>
          <a:p>
            <a:pPr lvl="1"/>
            <a:r>
              <a:rPr lang="en-US" dirty="0" smtClean="0"/>
              <a:t>reduces </a:t>
            </a:r>
            <a:r>
              <a:rPr lang="en-US" dirty="0"/>
              <a:t>chromosome number from 2n </a:t>
            </a:r>
            <a:r>
              <a:rPr lang="en-US" dirty="0">
                <a:sym typeface="Wingdings" pitchFamily="1" charset="2"/>
              </a:rPr>
              <a:t> </a:t>
            </a:r>
            <a:r>
              <a:rPr lang="en-US" dirty="0" smtClean="0">
                <a:sym typeface="Wingdings" pitchFamily="1" charset="2"/>
              </a:rPr>
              <a:t>n</a:t>
            </a:r>
          </a:p>
          <a:p>
            <a:r>
              <a:rPr lang="en-US" dirty="0" smtClean="0">
                <a:sym typeface="Wingdings" pitchFamily="1" charset="2"/>
              </a:rPr>
              <a:t>Events found only during _________________________of Meiosis</a:t>
            </a:r>
            <a:endParaRPr lang="en-US" dirty="0">
              <a:sym typeface="Wingdings" pitchFamily="1" charset="2"/>
            </a:endParaRPr>
          </a:p>
          <a:p>
            <a:pPr lvl="1"/>
            <a:r>
              <a:rPr lang="en-US" b="1" dirty="0" smtClean="0">
                <a:sym typeface="Wingdings" pitchFamily="1" charset="2"/>
              </a:rPr>
              <a:t> </a:t>
            </a:r>
            <a:endParaRPr lang="en-US" dirty="0" smtClean="0">
              <a:sym typeface="Wingdings" pitchFamily="1" charset="2"/>
            </a:endParaRPr>
          </a:p>
          <a:p>
            <a:pPr lvl="2"/>
            <a:r>
              <a:rPr lang="en-US" dirty="0" smtClean="0">
                <a:sym typeface="Wingdings" pitchFamily="1" charset="2"/>
              </a:rPr>
              <a:t>homologous </a:t>
            </a:r>
            <a:r>
              <a:rPr lang="en-US" dirty="0">
                <a:sym typeface="Wingdings" pitchFamily="1" charset="2"/>
              </a:rPr>
              <a:t>chromosomes pair forming </a:t>
            </a:r>
            <a:r>
              <a:rPr lang="en-US" b="1" dirty="0">
                <a:sym typeface="Wingdings" pitchFamily="1" charset="2"/>
              </a:rPr>
              <a:t>tetrads</a:t>
            </a:r>
            <a:r>
              <a:rPr lang="en-US" dirty="0">
                <a:sym typeface="Wingdings" pitchFamily="1" charset="2"/>
              </a:rPr>
              <a:t> of four </a:t>
            </a:r>
            <a:r>
              <a:rPr lang="en-US" dirty="0" err="1" smtClean="0">
                <a:sym typeface="Wingdings" pitchFamily="1" charset="2"/>
              </a:rPr>
              <a:t>chromatids</a:t>
            </a:r>
            <a:endParaRPr lang="en-US" b="1" dirty="0" smtClean="0">
              <a:sym typeface="Wingdings" pitchFamily="1" charset="2"/>
            </a:endParaRPr>
          </a:p>
          <a:p>
            <a:pPr lvl="1"/>
            <a:r>
              <a:rPr lang="en-US" b="1" dirty="0" smtClean="0">
                <a:sym typeface="Wingdings" pitchFamily="1" charset="2"/>
              </a:rPr>
              <a:t> </a:t>
            </a:r>
            <a:endParaRPr lang="en-US" dirty="0" smtClean="0">
              <a:sym typeface="Wingdings" pitchFamily="1" charset="2"/>
            </a:endParaRPr>
          </a:p>
          <a:p>
            <a:pPr lvl="2"/>
            <a:r>
              <a:rPr lang="en-US" dirty="0" smtClean="0">
                <a:sym typeface="Wingdings" pitchFamily="1" charset="2"/>
              </a:rPr>
              <a:t>exchange </a:t>
            </a:r>
            <a:r>
              <a:rPr lang="en-US" dirty="0">
                <a:sym typeface="Wingdings" pitchFamily="1" charset="2"/>
              </a:rPr>
              <a:t>of genetic material between male and female </a:t>
            </a:r>
            <a:r>
              <a:rPr lang="en-US" dirty="0" err="1">
                <a:sym typeface="Wingdings" pitchFamily="1" charset="2"/>
              </a:rPr>
              <a:t>chromatid</a:t>
            </a:r>
            <a:r>
              <a:rPr lang="en-US" dirty="0">
                <a:sym typeface="Wingdings" pitchFamily="1" charset="2"/>
              </a:rPr>
              <a:t> </a:t>
            </a:r>
            <a:endParaRPr lang="en-US" dirty="0" smtClean="0">
              <a:sym typeface="Wingdings" pitchFamily="1" charset="2"/>
            </a:endParaRPr>
          </a:p>
          <a:p>
            <a:pPr lvl="3"/>
            <a:r>
              <a:rPr lang="en-US" dirty="0" smtClean="0">
                <a:sym typeface="Wingdings" pitchFamily="1" charset="2"/>
              </a:rPr>
              <a:t> </a:t>
            </a:r>
            <a:r>
              <a:rPr lang="en-US" dirty="0">
                <a:sym typeface="Wingdings" pitchFamily="1" charset="2"/>
              </a:rPr>
              <a:t>unique chromosomes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495800"/>
            <a:ext cx="4543425" cy="172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0" y="6248400"/>
            <a:ext cx="97738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Synapsis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6248400"/>
            <a:ext cx="14408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Crossing over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Meiosis I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 of meiosis I each daughter cell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Two </a:t>
            </a:r>
            <a:r>
              <a:rPr lang="en-US" dirty="0"/>
              <a:t>copies of </a:t>
            </a:r>
            <a:r>
              <a:rPr lang="en-US" dirty="0" smtClean="0"/>
              <a:t>one member of each homologous pair (either </a:t>
            </a:r>
            <a:r>
              <a:rPr lang="en-US" dirty="0"/>
              <a:t>maternal or paternal); none of the other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__________________ chromosomal number</a:t>
            </a:r>
          </a:p>
          <a:p>
            <a:pPr lvl="2"/>
            <a:r>
              <a:rPr lang="en-US" dirty="0" smtClean="0"/>
              <a:t>still-united </a:t>
            </a:r>
            <a:r>
              <a:rPr lang="en-US" dirty="0"/>
              <a:t>sister </a:t>
            </a:r>
            <a:r>
              <a:rPr lang="en-US" dirty="0" err="1"/>
              <a:t>chromatids</a:t>
            </a:r>
            <a:r>
              <a:rPr lang="en-US" dirty="0"/>
              <a:t> one chromosome </a:t>
            </a:r>
            <a:r>
              <a:rPr lang="en-US" dirty="0" smtClean="0"/>
              <a:t>(_______________________________________________________)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953000"/>
            <a:ext cx="62950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0600" y="5486400"/>
            <a:ext cx="114704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Sister</a:t>
            </a:r>
          </a:p>
          <a:p>
            <a:pPr algn="ctr"/>
            <a:r>
              <a:rPr lang="en-US" dirty="0" err="1" smtClean="0"/>
              <a:t>chromatid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3733800"/>
            <a:ext cx="141249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Meiosis II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Equational</a:t>
            </a:r>
            <a:r>
              <a:rPr lang="en-US" dirty="0"/>
              <a:t> division of meiosis</a:t>
            </a:r>
          </a:p>
          <a:p>
            <a:pPr lvl="1"/>
            <a:r>
              <a:rPr lang="en-US" dirty="0"/>
              <a:t>Sister </a:t>
            </a:r>
            <a:r>
              <a:rPr lang="en-US" dirty="0" err="1"/>
              <a:t>chromatids</a:t>
            </a:r>
            <a:r>
              <a:rPr lang="en-US" dirty="0"/>
              <a:t> from meiosis I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Like </a:t>
            </a:r>
            <a:r>
              <a:rPr lang="en-US" dirty="0"/>
              <a:t>mitosis except no chromosome replication before begins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4953000"/>
            <a:ext cx="241572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Sister </a:t>
            </a:r>
            <a:r>
              <a:rPr lang="en-US" dirty="0" err="1" smtClean="0"/>
              <a:t>chromatids</a:t>
            </a:r>
            <a:r>
              <a:rPr lang="en-US" dirty="0" smtClean="0"/>
              <a:t> split</a:t>
            </a:r>
          </a:p>
          <a:p>
            <a:pPr algn="ctr"/>
            <a:r>
              <a:rPr lang="en-US" dirty="0" smtClean="0"/>
              <a:t>into two </a:t>
            </a:r>
          </a:p>
          <a:p>
            <a:pPr algn="ctr"/>
            <a:r>
              <a:rPr lang="en-US" dirty="0" smtClean="0"/>
              <a:t>daughter chromosomes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772400" y="5105400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229600" y="5105400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Male Reproductive System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/>
              <a:t>Accessory sex glands</a:t>
            </a:r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b="1" dirty="0" err="1"/>
              <a:t>Bulbourethral</a:t>
            </a:r>
            <a:r>
              <a:rPr lang="en-US" b="1" dirty="0"/>
              <a:t> glands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Empty secretions into ducts </a:t>
            </a:r>
            <a:r>
              <a:rPr lang="en-US" dirty="0" smtClean="0"/>
              <a:t>_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155723"/>
            <a:ext cx="4267200" cy="254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44958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Spermatogenesis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343400" cy="5257800"/>
          </a:xfrm>
        </p:spPr>
        <p:txBody>
          <a:bodyPr>
            <a:normAutofit/>
          </a:bodyPr>
          <a:lstStyle/>
          <a:p>
            <a:r>
              <a:rPr lang="en-US" dirty="0" err="1"/>
              <a:t>Spermatogenic</a:t>
            </a:r>
            <a:r>
              <a:rPr lang="en-US" dirty="0"/>
              <a:t> cells give rise to sperm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___________________</a:t>
            </a:r>
            <a:r>
              <a:rPr lang="en-US" dirty="0" smtClean="0"/>
              <a:t>of </a:t>
            </a:r>
            <a:r>
              <a:rPr lang="en-US" dirty="0" err="1"/>
              <a:t>spermatogonia</a:t>
            </a:r>
            <a:r>
              <a:rPr lang="en-US" dirty="0"/>
              <a:t> </a:t>
            </a:r>
            <a:r>
              <a:rPr lang="en-US" dirty="0" smtClean="0"/>
              <a:t>forms 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Meiosis</a:t>
            </a:r>
            <a:endParaRPr lang="en-US" dirty="0"/>
          </a:p>
          <a:p>
            <a:pPr lvl="2"/>
            <a:r>
              <a:rPr lang="en-US" dirty="0" err="1"/>
              <a:t>Spermatocytes</a:t>
            </a:r>
            <a:r>
              <a:rPr lang="en-US" dirty="0"/>
              <a:t> </a:t>
            </a:r>
            <a:r>
              <a:rPr lang="en-US" dirty="0">
                <a:sym typeface="Wingdings" pitchFamily="1" charset="2"/>
              </a:rPr>
              <a:t> secondary </a:t>
            </a:r>
            <a:r>
              <a:rPr lang="en-US" dirty="0" err="1">
                <a:sym typeface="Wingdings" pitchFamily="1" charset="2"/>
              </a:rPr>
              <a:t>spermatocytes</a:t>
            </a:r>
            <a:r>
              <a:rPr lang="en-US" dirty="0">
                <a:sym typeface="Wingdings" pitchFamily="1" charset="2"/>
              </a:rPr>
              <a:t> </a:t>
            </a:r>
            <a:r>
              <a:rPr lang="en-US" dirty="0"/>
              <a:t>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Spermiogenesis</a:t>
            </a:r>
            <a:endParaRPr lang="en-US" dirty="0"/>
          </a:p>
          <a:p>
            <a:pPr lvl="2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0"/>
            <a:ext cx="2514600" cy="684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86400" y="457200"/>
            <a:ext cx="15839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spermatagonia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7070360" y="609600"/>
            <a:ext cx="473440" cy="32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62600" y="1143000"/>
            <a:ext cx="15201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Daughter cells</a:t>
            </a:r>
          </a:p>
          <a:p>
            <a:r>
              <a:rPr lang="en-US" dirty="0" smtClean="0"/>
              <a:t>from mitosis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086600" y="1066800"/>
            <a:ext cx="762000" cy="4894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086600" y="609600"/>
            <a:ext cx="10668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62600" y="1981200"/>
            <a:ext cx="156395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Primary</a:t>
            </a:r>
          </a:p>
          <a:p>
            <a:r>
              <a:rPr lang="en-US" dirty="0" err="1" smtClean="0"/>
              <a:t>spermatocytes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 flipV="1">
            <a:off x="7126554" y="1981200"/>
            <a:ext cx="645846" cy="323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62600" y="2819400"/>
            <a:ext cx="156395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Secondary</a:t>
            </a:r>
          </a:p>
          <a:p>
            <a:r>
              <a:rPr lang="en-US" dirty="0" err="1" smtClean="0"/>
              <a:t>spermatocytes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3"/>
          </p:cNvCxnSpPr>
          <p:nvPr/>
        </p:nvCxnSpPr>
        <p:spPr>
          <a:xfrm flipV="1">
            <a:off x="7126554" y="2743200"/>
            <a:ext cx="417246" cy="3993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62600" y="3810000"/>
            <a:ext cx="124213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Spermatids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flipV="1">
            <a:off x="6804735" y="3352800"/>
            <a:ext cx="586665" cy="641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64770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Mitosis of </a:t>
            </a:r>
            <a:r>
              <a:rPr lang="en-US" dirty="0" err="1"/>
              <a:t>Spermatogonia</a:t>
            </a:r>
            <a:endParaRPr lang="en-US" dirty="0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876800" cy="5257800"/>
          </a:xfrm>
        </p:spPr>
        <p:txBody>
          <a:bodyPr/>
          <a:lstStyle/>
          <a:p>
            <a:r>
              <a:rPr lang="en-US" dirty="0"/>
              <a:t>Spermatogenesis begins at puberty</a:t>
            </a:r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________________________ in </a:t>
            </a:r>
            <a:r>
              <a:rPr lang="en-US" dirty="0"/>
              <a:t>contact with epithelial basal lamina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Each </a:t>
            </a:r>
            <a:r>
              <a:rPr lang="en-US" dirty="0"/>
              <a:t>mitotic division </a:t>
            </a:r>
            <a:r>
              <a:rPr lang="en-US" dirty="0">
                <a:sym typeface="Symbol" pitchFamily="1" charset="2"/>
              </a:rPr>
              <a:t></a:t>
            </a:r>
            <a:r>
              <a:rPr lang="en-US" dirty="0"/>
              <a:t> one </a:t>
            </a:r>
            <a:r>
              <a:rPr lang="en-US" b="1" dirty="0"/>
              <a:t>type A daughter cell</a:t>
            </a:r>
            <a:r>
              <a:rPr lang="en-US" dirty="0"/>
              <a:t> and one </a:t>
            </a:r>
            <a:r>
              <a:rPr lang="en-US" b="1" dirty="0"/>
              <a:t>type B daughter cell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0"/>
            <a:ext cx="2514600" cy="684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229600" y="990600"/>
            <a:ext cx="81381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Type 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990600"/>
            <a:ext cx="81381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Type B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7519413" y="1066800"/>
            <a:ext cx="252987" cy="1084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0"/>
          </p:cNvCxnSpPr>
          <p:nvPr/>
        </p:nvCxnSpPr>
        <p:spPr>
          <a:xfrm flipH="1" flipV="1">
            <a:off x="8382000" y="762000"/>
            <a:ext cx="254507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6248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Mitosis of </a:t>
            </a:r>
            <a:r>
              <a:rPr lang="en-US" dirty="0" err="1"/>
              <a:t>Spermatogonia</a:t>
            </a:r>
            <a:endParaRPr lang="en-US" dirty="0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257800" cy="5257800"/>
          </a:xfrm>
        </p:spPr>
        <p:txBody>
          <a:bodyPr/>
          <a:lstStyle/>
          <a:p>
            <a:r>
              <a:rPr lang="en-US" dirty="0"/>
              <a:t>Type A cells maintain </a:t>
            </a:r>
            <a:r>
              <a:rPr lang="en-US" dirty="0" smtClean="0"/>
              <a:t>_________________________ at </a:t>
            </a:r>
            <a:r>
              <a:rPr lang="en-US" dirty="0"/>
              <a:t>basal lamina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Type </a:t>
            </a:r>
            <a:r>
              <a:rPr lang="en-US" dirty="0"/>
              <a:t>B cells move toward lumen and </a:t>
            </a:r>
            <a:r>
              <a:rPr lang="en-US" dirty="0" smtClean="0"/>
              <a:t>_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0"/>
            <a:ext cx="2514600" cy="684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29600" y="990600"/>
            <a:ext cx="81381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Type 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990600"/>
            <a:ext cx="81381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Type B</a:t>
            </a:r>
            <a:endParaRPr lang="en-US" dirty="0"/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>
          <a:xfrm flipV="1">
            <a:off x="7519413" y="1066800"/>
            <a:ext cx="252987" cy="1084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0"/>
          </p:cNvCxnSpPr>
          <p:nvPr/>
        </p:nvCxnSpPr>
        <p:spPr>
          <a:xfrm flipH="1" flipV="1">
            <a:off x="8382000" y="762000"/>
            <a:ext cx="254507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29600" y="1676400"/>
            <a:ext cx="685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used</a:t>
            </a:r>
          </a:p>
          <a:p>
            <a:pPr algn="ctr"/>
            <a:r>
              <a:rPr lang="en-US" dirty="0" smtClean="0"/>
              <a:t>later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 flipH="1" flipV="1">
            <a:off x="8534400" y="1447800"/>
            <a:ext cx="381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62600" y="1752601"/>
            <a:ext cx="16764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becomes </a:t>
            </a:r>
          </a:p>
          <a:p>
            <a:pPr algn="ctr"/>
            <a:r>
              <a:rPr lang="en-US" dirty="0" smtClean="0"/>
              <a:t>primary </a:t>
            </a:r>
            <a:r>
              <a:rPr lang="en-US" dirty="0" err="1" smtClean="0"/>
              <a:t>spermatocyte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0"/>
          </p:cNvCxnSpPr>
          <p:nvPr/>
        </p:nvCxnSpPr>
        <p:spPr>
          <a:xfrm flipV="1">
            <a:off x="6400800" y="1447801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64008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Meiosis: </a:t>
            </a:r>
            <a:r>
              <a:rPr lang="en-US" dirty="0" err="1"/>
              <a:t>Spermatocytes</a:t>
            </a:r>
            <a:r>
              <a:rPr lang="en-US" dirty="0"/>
              <a:t> to </a:t>
            </a:r>
            <a:r>
              <a:rPr lang="en-US" dirty="0" err="1"/>
              <a:t>Spermatids</a:t>
            </a:r>
            <a:endParaRPr lang="en-US" dirty="0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257800" cy="5257800"/>
          </a:xfrm>
        </p:spPr>
        <p:txBody>
          <a:bodyPr>
            <a:normAutofit/>
          </a:bodyPr>
          <a:lstStyle/>
          <a:p>
            <a:r>
              <a:rPr lang="en-US" dirty="0"/>
              <a:t>Meiosis I</a:t>
            </a:r>
          </a:p>
          <a:p>
            <a:pPr lvl="1"/>
            <a:r>
              <a:rPr lang="en-US" dirty="0"/>
              <a:t>Primary </a:t>
            </a:r>
            <a:r>
              <a:rPr lang="en-US" dirty="0" err="1"/>
              <a:t>spermatocyte</a:t>
            </a:r>
            <a:r>
              <a:rPr lang="en-US" dirty="0"/>
              <a:t> </a:t>
            </a:r>
            <a:r>
              <a:rPr lang="en-US" dirty="0" smtClean="0"/>
              <a:t>(46) </a:t>
            </a:r>
            <a:endParaRPr lang="en-US" dirty="0" smtClean="0">
              <a:sym typeface="Symbol" pitchFamily="1" charset="2"/>
            </a:endParaRPr>
          </a:p>
          <a:p>
            <a:pPr lvl="2"/>
            <a:r>
              <a:rPr lang="en-US" b="1" dirty="0" smtClean="0"/>
              <a:t>two </a:t>
            </a:r>
            <a:r>
              <a:rPr lang="en-US" b="1" dirty="0"/>
              <a:t>secondary </a:t>
            </a:r>
            <a:r>
              <a:rPr lang="en-US" b="1" dirty="0" err="1"/>
              <a:t>spermatocytes</a:t>
            </a:r>
            <a:r>
              <a:rPr lang="en-US" dirty="0"/>
              <a:t> </a:t>
            </a:r>
            <a:r>
              <a:rPr lang="en-US" dirty="0" smtClean="0"/>
              <a:t>(23)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Meiosis </a:t>
            </a:r>
            <a:r>
              <a:rPr lang="en-US" dirty="0"/>
              <a:t>II</a:t>
            </a:r>
          </a:p>
          <a:p>
            <a:pPr lvl="1"/>
            <a:r>
              <a:rPr lang="en-US" dirty="0"/>
              <a:t>Each secondary </a:t>
            </a:r>
            <a:r>
              <a:rPr lang="en-US" dirty="0" err="1"/>
              <a:t>spermatocyte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23</a:t>
            </a:r>
            <a:r>
              <a:rPr lang="en-US" dirty="0" smtClean="0"/>
              <a:t>) </a:t>
            </a:r>
            <a:endParaRPr lang="en-US" dirty="0" smtClean="0">
              <a:sym typeface="Symbol" pitchFamily="1" charset="2"/>
            </a:endParaRPr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Spermatid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small</a:t>
            </a:r>
            <a:r>
              <a:rPr lang="en-US" dirty="0"/>
              <a:t>, </a:t>
            </a:r>
            <a:r>
              <a:rPr lang="en-US" dirty="0" smtClean="0"/>
              <a:t>_____________________________ close </a:t>
            </a:r>
            <a:r>
              <a:rPr lang="en-US" dirty="0"/>
              <a:t>to lumen of tubule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3449" y="0"/>
            <a:ext cx="25205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62600" y="2057400"/>
            <a:ext cx="1676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Meiosis 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2743200"/>
            <a:ext cx="1676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Meiosis II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>
          <a:xfrm>
            <a:off x="7239000" y="2242066"/>
            <a:ext cx="457200" cy="43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239000" y="289560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Spermiogenesis: Spermatids to Sperm</a:t>
            </a: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Correct chromosome number (</a:t>
            </a:r>
            <a:r>
              <a:rPr lang="en-US" dirty="0" smtClean="0"/>
              <a:t>n =23)</a:t>
            </a:r>
            <a:endParaRPr lang="en-US" dirty="0"/>
          </a:p>
          <a:p>
            <a:pPr lvl="1"/>
            <a:r>
              <a:rPr lang="en-US" dirty="0" err="1"/>
              <a:t>Nonmotile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/>
              <a:t>Spermiogenesis</a:t>
            </a:r>
            <a:endParaRPr lang="en-US" dirty="0"/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lose </a:t>
            </a:r>
            <a:r>
              <a:rPr lang="en-US" dirty="0"/>
              <a:t>excess </a:t>
            </a:r>
            <a:r>
              <a:rPr lang="en-US" dirty="0" smtClean="0"/>
              <a:t>cytoplasm</a:t>
            </a:r>
          </a:p>
          <a:p>
            <a:pPr lvl="1"/>
            <a:r>
              <a:rPr lang="en-US" dirty="0" smtClean="0"/>
              <a:t> </a:t>
            </a:r>
            <a:endParaRPr lang="en-US" dirty="0" smtClean="0">
              <a:sym typeface="Wingdings" pitchFamily="1" charset="2"/>
            </a:endParaRPr>
          </a:p>
          <a:p>
            <a:pPr lvl="2"/>
            <a:r>
              <a:rPr lang="en-US" b="1" dirty="0" smtClean="0">
                <a:sym typeface="Wingdings" pitchFamily="1" charset="2"/>
              </a:rPr>
              <a:t>Become </a:t>
            </a:r>
            <a:r>
              <a:rPr lang="en-US" b="1" dirty="0" smtClean="0"/>
              <a:t>spermatozoon</a:t>
            </a:r>
            <a:r>
              <a:rPr lang="en-US" dirty="0" smtClean="0"/>
              <a:t> (</a:t>
            </a:r>
            <a:r>
              <a:rPr lang="en-US" b="1" dirty="0" smtClean="0"/>
              <a:t>_____________________________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Sperm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6553200" cy="5257800"/>
          </a:xfrm>
        </p:spPr>
        <p:txBody>
          <a:bodyPr/>
          <a:lstStyle/>
          <a:p>
            <a:r>
              <a:rPr lang="en-US" dirty="0"/>
              <a:t>Major regions</a:t>
            </a:r>
          </a:p>
          <a:p>
            <a:pPr lvl="1"/>
            <a:r>
              <a:rPr lang="en-US" b="1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r>
              <a:rPr lang="en-US" dirty="0"/>
              <a:t>genetic </a:t>
            </a:r>
            <a:r>
              <a:rPr lang="en-US" dirty="0" smtClean="0"/>
              <a:t>region</a:t>
            </a:r>
          </a:p>
          <a:p>
            <a:pPr lvl="2"/>
            <a:r>
              <a:rPr lang="en-US" dirty="0" smtClean="0"/>
              <a:t>nucleus </a:t>
            </a:r>
            <a:r>
              <a:rPr lang="en-US" dirty="0"/>
              <a:t>and </a:t>
            </a:r>
            <a:r>
              <a:rPr lang="en-US" dirty="0" err="1"/>
              <a:t>helmetlike</a:t>
            </a:r>
            <a:r>
              <a:rPr lang="en-US" dirty="0"/>
              <a:t> </a:t>
            </a:r>
            <a:r>
              <a:rPr lang="en-US" b="1" dirty="0" smtClean="0"/>
              <a:t>________________________________ </a:t>
            </a:r>
            <a:r>
              <a:rPr lang="en-US" dirty="0" smtClean="0"/>
              <a:t>containing </a:t>
            </a:r>
            <a:r>
              <a:rPr lang="en-US" dirty="0"/>
              <a:t>hydrolytic enzymes </a:t>
            </a:r>
            <a:endParaRPr lang="en-US" dirty="0" smtClean="0"/>
          </a:p>
          <a:p>
            <a:pPr lvl="3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b="1" dirty="0" err="1"/>
              <a:t>Midpiece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metabolic region</a:t>
            </a:r>
          </a:p>
          <a:p>
            <a:pPr lvl="3"/>
            <a:r>
              <a:rPr lang="en-US" dirty="0" smtClean="0"/>
              <a:t>mitochondria </a:t>
            </a:r>
            <a:r>
              <a:rPr lang="en-US" dirty="0">
                <a:sym typeface="Wingdings" pitchFamily="1" charset="2"/>
              </a:rPr>
              <a:t> ATP to move tail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Tail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err="1" smtClean="0"/>
              <a:t>locomotor</a:t>
            </a:r>
            <a:r>
              <a:rPr lang="en-US" dirty="0" smtClean="0"/>
              <a:t> region</a:t>
            </a:r>
          </a:p>
          <a:p>
            <a:pPr lvl="2"/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200400"/>
            <a:ext cx="24288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Role of Sustentocytes 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181600" cy="5257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Large supporting cells (</a:t>
            </a:r>
            <a:r>
              <a:rPr lang="en-US" b="1" dirty="0" err="1"/>
              <a:t>Sertoli</a:t>
            </a:r>
            <a:r>
              <a:rPr lang="en-US" b="1" dirty="0"/>
              <a:t> cells</a:t>
            </a:r>
            <a:r>
              <a:rPr lang="en-US" dirty="0"/>
              <a:t>)</a:t>
            </a:r>
            <a:endParaRPr lang="en-US" sz="2800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Provide ___________________________ and </a:t>
            </a:r>
            <a:r>
              <a:rPr lang="en-US" dirty="0"/>
              <a:t>signals to dividing cells 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Move </a:t>
            </a:r>
            <a:r>
              <a:rPr lang="en-US" dirty="0"/>
              <a:t>cells along to lumen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Secrete </a:t>
            </a:r>
            <a:r>
              <a:rPr lang="en-US" b="1" dirty="0"/>
              <a:t>testicular fluid</a:t>
            </a:r>
            <a:r>
              <a:rPr lang="en-US" dirty="0"/>
              <a:t> into lumen for sperm transport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______________________________ and </a:t>
            </a:r>
            <a:r>
              <a:rPr lang="en-US" dirty="0"/>
              <a:t>excess cytoplasm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Produce </a:t>
            </a:r>
            <a:r>
              <a:rPr lang="en-US" dirty="0"/>
              <a:t>chemical mediators to regulate spermatogenesis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5659" y="1371600"/>
            <a:ext cx="2548341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10400" y="1143000"/>
            <a:ext cx="1676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Sertoli</a:t>
            </a:r>
            <a:r>
              <a:rPr lang="en-US" dirty="0" smtClean="0"/>
              <a:t> Cells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086600" y="1524000"/>
            <a:ext cx="1524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534400" y="1524000"/>
            <a:ext cx="76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Role of Sustentacular Cells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Tight junctions form </a:t>
            </a:r>
            <a:r>
              <a:rPr lang="en-US" b="1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Prevents </a:t>
            </a:r>
            <a:r>
              <a:rPr lang="en-US" dirty="0"/>
              <a:t>sperm </a:t>
            </a:r>
            <a:r>
              <a:rPr lang="en-US" dirty="0" smtClean="0"/>
              <a:t>_____________________________ from </a:t>
            </a:r>
            <a:r>
              <a:rPr lang="en-US" dirty="0"/>
              <a:t>escaping into blood </a:t>
            </a:r>
            <a:r>
              <a:rPr lang="en-US" dirty="0" smtClean="0">
                <a:sym typeface="Wingdings" pitchFamily="1" charset="2"/>
              </a:rPr>
              <a:t> </a:t>
            </a:r>
          </a:p>
          <a:p>
            <a:pPr lvl="2"/>
            <a:r>
              <a:rPr lang="en-US" dirty="0" smtClean="0"/>
              <a:t>activation </a:t>
            </a:r>
            <a:r>
              <a:rPr lang="en-US" dirty="0"/>
              <a:t>of immune system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Important </a:t>
            </a:r>
          </a:p>
          <a:p>
            <a:pPr lvl="2"/>
            <a:r>
              <a:rPr lang="en-US" dirty="0" smtClean="0"/>
              <a:t>sperm _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_____________________________________________ during </a:t>
            </a:r>
            <a:r>
              <a:rPr lang="en-US" dirty="0"/>
              <a:t>immune system </a:t>
            </a:r>
            <a:r>
              <a:rPr lang="en-US" dirty="0" smtClean="0"/>
              <a:t>development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would </a:t>
            </a:r>
            <a:r>
              <a:rPr lang="en-US" dirty="0"/>
              <a:t>not be recognized as "self"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Homeostatic Imbalance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Infertility</a:t>
            </a:r>
          </a:p>
          <a:p>
            <a:pPr lvl="1"/>
            <a:r>
              <a:rPr lang="en-US" dirty="0"/>
              <a:t>Gradual decline in male fertility past 50 years</a:t>
            </a:r>
          </a:p>
          <a:p>
            <a:pPr lvl="1"/>
            <a:endParaRPr lang="en-US" i="1" dirty="0" smtClean="0"/>
          </a:p>
          <a:p>
            <a:pPr lvl="1"/>
            <a:r>
              <a:rPr lang="en-US" i="1" dirty="0" smtClean="0"/>
              <a:t>___________________________________________ </a:t>
            </a:r>
            <a:r>
              <a:rPr lang="en-US" dirty="0" smtClean="0"/>
              <a:t>(</a:t>
            </a:r>
            <a:r>
              <a:rPr lang="en-US" dirty="0"/>
              <a:t>alien molecules) may be cause</a:t>
            </a:r>
          </a:p>
          <a:p>
            <a:pPr lvl="2"/>
            <a:r>
              <a:rPr lang="en-US" dirty="0"/>
              <a:t>Environmental toxins, PVCs, phthalates, pesticides, herbicides, compounds with estrogenic effects, antibiotics, radiation, lead, marijuana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Also</a:t>
            </a:r>
            <a:r>
              <a:rPr lang="en-US" dirty="0"/>
              <a:t>, lack of selenium, </a:t>
            </a:r>
            <a:r>
              <a:rPr lang="en-US" dirty="0" smtClean="0"/>
              <a:t>______________________________, </a:t>
            </a:r>
            <a:r>
              <a:rPr lang="en-US" dirty="0"/>
              <a:t>lack of specific Ca</a:t>
            </a:r>
            <a:r>
              <a:rPr lang="en-US" baseline="30000" dirty="0"/>
              <a:t>2+</a:t>
            </a:r>
            <a:r>
              <a:rPr lang="en-US" dirty="0"/>
              <a:t> channel, anatomical obstructions, hormonal imbalances, oxidative stress, fevers,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102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Hormonal Regulation of Male Reproductive Function</a:t>
            </a:r>
          </a:p>
        </p:txBody>
      </p:sp>
      <p:sp>
        <p:nvSpPr>
          <p:cNvPr id="26629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8229600" cy="53355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Sequence of hormonal regulatory events involving hypothalamus, anterior pituitary gland, and testes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Regulates </a:t>
            </a:r>
            <a:r>
              <a:rPr lang="en-US" dirty="0"/>
              <a:t>production of gametes and sex hormones through 3 interacting sets of hormones</a:t>
            </a:r>
          </a:p>
          <a:p>
            <a:pPr lvl="2"/>
            <a:endParaRPr lang="en-US" dirty="0" smtClean="0"/>
          </a:p>
          <a:p>
            <a:pPr lvl="2"/>
            <a:r>
              <a:rPr lang="en-US" dirty="0" err="1" smtClean="0"/>
              <a:t>GnRH</a:t>
            </a:r>
            <a:r>
              <a:rPr lang="en-US" dirty="0" smtClean="0"/>
              <a:t> </a:t>
            </a:r>
            <a:r>
              <a:rPr lang="en-US" dirty="0"/>
              <a:t>indirectly stimulates testes via FSH &amp; LH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Testosterone </a:t>
            </a:r>
            <a:r>
              <a:rPr lang="en-US" dirty="0"/>
              <a:t>&amp; </a:t>
            </a:r>
            <a:r>
              <a:rPr lang="en-US" dirty="0" err="1"/>
              <a:t>inhibin</a:t>
            </a:r>
            <a:r>
              <a:rPr lang="en-US" dirty="0"/>
              <a:t> – negative feedback on hypothalamus and anterior pituitary</a:t>
            </a:r>
          </a:p>
        </p:txBody>
      </p:sp>
    </p:spTree>
    <p:extLst>
      <p:ext uri="{BB962C8B-B14F-4D97-AF65-F5344CB8AC3E}">
        <p14:creationId xmlns:p14="http://schemas.microsoft.com/office/powerpoint/2010/main" val="674666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Scrotum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Sac of skin and superficial fascia</a:t>
            </a:r>
          </a:p>
          <a:p>
            <a:pPr lvl="1"/>
            <a:r>
              <a:rPr lang="en-US" dirty="0"/>
              <a:t>Hangs </a:t>
            </a:r>
            <a:r>
              <a:rPr lang="en-US" dirty="0" smtClean="0"/>
              <a:t>_________________________ </a:t>
            </a:r>
            <a:r>
              <a:rPr lang="en-US" dirty="0" err="1" smtClean="0"/>
              <a:t>abdominopelvic</a:t>
            </a:r>
            <a:r>
              <a:rPr lang="en-US" dirty="0" smtClean="0"/>
              <a:t> </a:t>
            </a:r>
            <a:r>
              <a:rPr lang="en-US" dirty="0"/>
              <a:t>cavity</a:t>
            </a:r>
          </a:p>
          <a:p>
            <a:pPr lvl="1"/>
            <a:r>
              <a:rPr lang="en-US" dirty="0"/>
              <a:t>Contains </a:t>
            </a:r>
            <a:r>
              <a:rPr lang="en-US" dirty="0" smtClean="0"/>
              <a:t>_</a:t>
            </a:r>
            <a:endParaRPr lang="en-US" dirty="0"/>
          </a:p>
          <a:p>
            <a:pPr lvl="2"/>
            <a:r>
              <a:rPr lang="en-US" dirty="0"/>
              <a:t>3</a:t>
            </a:r>
            <a:r>
              <a:rPr lang="en-US" dirty="0">
                <a:sym typeface="Symbol" pitchFamily="1" charset="2"/>
              </a:rPr>
              <a:t></a:t>
            </a:r>
            <a:r>
              <a:rPr lang="en-US" dirty="0"/>
              <a:t>C </a:t>
            </a:r>
            <a:r>
              <a:rPr lang="en-US" dirty="0" smtClean="0"/>
              <a:t>___________________________________ than </a:t>
            </a:r>
            <a:r>
              <a:rPr lang="en-US" dirty="0"/>
              <a:t>core body temperature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Lower </a:t>
            </a:r>
            <a:r>
              <a:rPr lang="en-US" dirty="0"/>
              <a:t>temperature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HPG Axis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Sequence of regulatory events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Hypothalamus </a:t>
            </a:r>
            <a:r>
              <a:rPr lang="en-US" dirty="0"/>
              <a:t>releases </a:t>
            </a:r>
            <a:r>
              <a:rPr lang="en-US" dirty="0" err="1"/>
              <a:t>gonadotropin</a:t>
            </a:r>
            <a:r>
              <a:rPr lang="en-US" dirty="0"/>
              <a:t>-releasing hormone </a:t>
            </a:r>
            <a:r>
              <a:rPr lang="en-US" dirty="0" smtClean="0"/>
              <a:t>(_______________________) </a:t>
            </a:r>
            <a:r>
              <a:rPr lang="en-US" dirty="0">
                <a:sym typeface="Wingdings" pitchFamily="1" charset="2"/>
              </a:rPr>
              <a:t> </a:t>
            </a:r>
            <a:endParaRPr lang="en-US" dirty="0" smtClean="0">
              <a:sym typeface="Wingdings" pitchFamily="1" charset="2"/>
            </a:endParaRPr>
          </a:p>
          <a:p>
            <a:pPr lvl="2"/>
            <a:r>
              <a:rPr lang="en-US" dirty="0" smtClean="0"/>
              <a:t>anterior </a:t>
            </a:r>
            <a:r>
              <a:rPr lang="en-US" dirty="0"/>
              <a:t>pituitary to secrete FSH and LH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FSH </a:t>
            </a:r>
            <a:r>
              <a:rPr lang="en-US" dirty="0"/>
              <a:t>causes </a:t>
            </a:r>
            <a:r>
              <a:rPr lang="en-US" dirty="0" err="1"/>
              <a:t>sustentocytes</a:t>
            </a:r>
            <a:r>
              <a:rPr lang="en-US" dirty="0"/>
              <a:t> to release </a:t>
            </a:r>
            <a:r>
              <a:rPr lang="en-US" b="1" dirty="0" smtClean="0"/>
              <a:t>_____________________________________________</a:t>
            </a:r>
            <a:r>
              <a:rPr lang="en-US" dirty="0" smtClean="0">
                <a:sym typeface="Wingdings" pitchFamily="1" charset="2"/>
              </a:rPr>
              <a:t> </a:t>
            </a:r>
          </a:p>
          <a:p>
            <a:pPr lvl="2"/>
            <a:r>
              <a:rPr lang="en-US" dirty="0" smtClean="0">
                <a:sym typeface="Wingdings" pitchFamily="1" charset="2"/>
              </a:rPr>
              <a:t>high </a:t>
            </a:r>
            <a:r>
              <a:rPr lang="en-US" dirty="0">
                <a:sym typeface="Wingdings" pitchFamily="1" charset="2"/>
              </a:rPr>
              <a:t>concentration of testosterone near </a:t>
            </a:r>
            <a:r>
              <a:rPr lang="en-US" dirty="0" err="1">
                <a:sym typeface="Wingdings" pitchFamily="1" charset="2"/>
              </a:rPr>
              <a:t>spermatogenic</a:t>
            </a:r>
            <a:r>
              <a:rPr lang="en-US" dirty="0">
                <a:sym typeface="Wingdings" pitchFamily="1" charset="2"/>
              </a:rPr>
              <a:t> cells  </a:t>
            </a:r>
            <a:endParaRPr lang="en-US" dirty="0" smtClean="0">
              <a:sym typeface="Wingdings" pitchFamily="1" charset="2"/>
            </a:endParaRPr>
          </a:p>
          <a:p>
            <a:pPr lvl="3"/>
            <a:r>
              <a:rPr lang="en-US" dirty="0" smtClean="0">
                <a:sym typeface="Wingdings" pitchFamily="1" charset="2"/>
              </a:rPr>
              <a:t>spermatogenesis</a:t>
            </a:r>
            <a:endParaRPr lang="en-US" dirty="0">
              <a:sym typeface="Wingdings" pitchFamily="1" charset="2"/>
            </a:endParaRPr>
          </a:p>
          <a:p>
            <a:pPr lvl="1"/>
            <a:endParaRPr lang="en-US" dirty="0" smtClean="0">
              <a:sym typeface="Wingdings" pitchFamily="1" charset="2"/>
            </a:endParaRPr>
          </a:p>
          <a:p>
            <a:pPr lvl="1"/>
            <a:r>
              <a:rPr lang="en-US" dirty="0" smtClean="0">
                <a:sym typeface="Wingdings" pitchFamily="1" charset="2"/>
              </a:rPr>
              <a:t>LH </a:t>
            </a:r>
            <a:r>
              <a:rPr lang="en-US" dirty="0">
                <a:sym typeface="Wingdings" pitchFamily="1" charset="2"/>
              </a:rPr>
              <a:t>prods interstitial endocrine cells  </a:t>
            </a:r>
            <a:endParaRPr lang="en-US" dirty="0" smtClean="0">
              <a:sym typeface="Wingdings" pitchFamily="1" charset="2"/>
            </a:endParaRPr>
          </a:p>
          <a:p>
            <a:pPr lvl="2"/>
            <a:r>
              <a:rPr lang="en-US" dirty="0" smtClean="0">
                <a:sym typeface="Wingdings" pitchFamily="1" charset="2"/>
              </a:rPr>
              <a:t>________________________________________________ </a:t>
            </a:r>
            <a:r>
              <a:rPr lang="en-US" dirty="0">
                <a:sym typeface="Wingdings" pitchFamily="1" charset="2"/>
              </a:rPr>
              <a:t> </a:t>
            </a:r>
            <a:endParaRPr lang="en-US" dirty="0" smtClean="0">
              <a:sym typeface="Wingdings" pitchFamily="1" charset="2"/>
            </a:endParaRPr>
          </a:p>
          <a:p>
            <a:pPr lvl="3"/>
            <a:r>
              <a:rPr lang="en-US" dirty="0" smtClean="0">
                <a:sym typeface="Wingdings" pitchFamily="1" charset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444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HPG Axis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8550275" cy="51069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Testosterone </a:t>
            </a:r>
            <a:r>
              <a:rPr lang="en-US" dirty="0">
                <a:sym typeface="Wingdings" pitchFamily="1" charset="2"/>
              </a:rPr>
              <a:t> </a:t>
            </a:r>
            <a:endParaRPr lang="en-US" dirty="0" smtClean="0">
              <a:sym typeface="Wingdings" pitchFamily="1" charset="2"/>
            </a:endParaRPr>
          </a:p>
          <a:p>
            <a:pPr lvl="1"/>
            <a:r>
              <a:rPr lang="en-US" dirty="0" smtClean="0">
                <a:sym typeface="Wingdings" pitchFamily="1" charset="2"/>
              </a:rPr>
              <a:t> </a:t>
            </a:r>
          </a:p>
          <a:p>
            <a:pPr lvl="1"/>
            <a:r>
              <a:rPr lang="en-US" dirty="0" smtClean="0">
                <a:sym typeface="Wingdings" pitchFamily="1" charset="2"/>
              </a:rPr>
              <a:t>development/maintenance </a:t>
            </a:r>
            <a:r>
              <a:rPr lang="en-US" dirty="0">
                <a:sym typeface="Wingdings" pitchFamily="1" charset="2"/>
              </a:rPr>
              <a:t>secondary sex characteristics, </a:t>
            </a:r>
            <a:endParaRPr lang="en-US" dirty="0" smtClean="0">
              <a:sym typeface="Wingdings" pitchFamily="1" charset="2"/>
            </a:endParaRPr>
          </a:p>
          <a:p>
            <a:pPr lvl="1"/>
            <a:r>
              <a:rPr lang="en-US" dirty="0" smtClean="0">
                <a:sym typeface="Wingdings" pitchFamily="1" charset="2"/>
              </a:rPr>
              <a:t>libido</a:t>
            </a:r>
            <a:endParaRPr lang="en-US" dirty="0">
              <a:sym typeface="Wingdings" pitchFamily="1" charset="2"/>
            </a:endParaRPr>
          </a:p>
          <a:p>
            <a:endParaRPr lang="en-US" dirty="0" smtClean="0"/>
          </a:p>
          <a:p>
            <a:r>
              <a:rPr lang="en-US" dirty="0" smtClean="0"/>
              <a:t>Rising </a:t>
            </a:r>
            <a:r>
              <a:rPr lang="en-US" dirty="0"/>
              <a:t>testosterone levels </a:t>
            </a:r>
            <a:r>
              <a:rPr lang="en-US" dirty="0">
                <a:sym typeface="Wingdings" pitchFamily="1" charset="2"/>
              </a:rPr>
              <a:t> </a:t>
            </a:r>
            <a:endParaRPr lang="en-US" dirty="0" smtClean="0">
              <a:sym typeface="Wingdings" pitchFamily="1" charset="2"/>
            </a:endParaRPr>
          </a:p>
          <a:p>
            <a:pPr lvl="1"/>
            <a:r>
              <a:rPr lang="en-US" dirty="0" smtClean="0">
                <a:sym typeface="Wingdings" pitchFamily="1" charset="2"/>
              </a:rPr>
              <a:t>f</a:t>
            </a:r>
            <a:r>
              <a:rPr lang="en-US" dirty="0" smtClean="0"/>
              <a:t>eedback to __________________________________  </a:t>
            </a:r>
            <a:r>
              <a:rPr lang="en-US" dirty="0" err="1"/>
              <a:t>gonadotropin</a:t>
            </a:r>
            <a:r>
              <a:rPr lang="en-US" dirty="0"/>
              <a:t> release</a:t>
            </a:r>
          </a:p>
          <a:p>
            <a:endParaRPr lang="en-US" b="1" dirty="0" smtClean="0"/>
          </a:p>
          <a:p>
            <a:r>
              <a:rPr lang="en-US" b="1" dirty="0" err="1" smtClean="0"/>
              <a:t>Inhibin</a:t>
            </a:r>
            <a:r>
              <a:rPr lang="en-US" dirty="0" smtClean="0"/>
              <a:t> </a:t>
            </a:r>
            <a:r>
              <a:rPr lang="en-US" dirty="0"/>
              <a:t>(released when sperm count high) </a:t>
            </a:r>
            <a:endParaRPr lang="en-US" dirty="0" smtClean="0"/>
          </a:p>
          <a:p>
            <a:pPr lvl="1"/>
            <a:r>
              <a:rPr lang="en-US" dirty="0" smtClean="0"/>
              <a:t>inhibits </a:t>
            </a:r>
            <a:r>
              <a:rPr lang="en-US" dirty="0" err="1"/>
              <a:t>GnRH</a:t>
            </a:r>
            <a:r>
              <a:rPr lang="en-US" dirty="0"/>
              <a:t> and FSH release</a:t>
            </a:r>
          </a:p>
        </p:txBody>
      </p:sp>
    </p:spTree>
    <p:extLst>
      <p:ext uri="{BB962C8B-B14F-4D97-AF65-F5344CB8AC3E}">
        <p14:creationId xmlns:p14="http://schemas.microsoft.com/office/powerpoint/2010/main" val="25769351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HPG Axis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years to achieve balance, then testosterone and sperm production fairly stable throughout life</a:t>
            </a:r>
          </a:p>
          <a:p>
            <a:endParaRPr lang="en-US" dirty="0" smtClean="0"/>
          </a:p>
          <a:p>
            <a:r>
              <a:rPr lang="en-US" dirty="0" smtClean="0"/>
              <a:t>Without </a:t>
            </a:r>
            <a:r>
              <a:rPr lang="en-US" dirty="0" err="1"/>
              <a:t>GnRH</a:t>
            </a:r>
            <a:r>
              <a:rPr lang="en-US" dirty="0"/>
              <a:t> and </a:t>
            </a:r>
            <a:r>
              <a:rPr lang="en-US" dirty="0" err="1"/>
              <a:t>gonadotropins</a:t>
            </a:r>
            <a:r>
              <a:rPr lang="en-US" dirty="0"/>
              <a:t> </a:t>
            </a:r>
            <a:r>
              <a:rPr lang="en-US" dirty="0">
                <a:sym typeface="Wingdings" pitchFamily="1" charset="2"/>
              </a:rPr>
              <a:t> </a:t>
            </a:r>
            <a:r>
              <a:rPr lang="en-US" dirty="0" smtClean="0">
                <a:sym typeface="Wingdings" pitchFamily="1" charset="2"/>
              </a:rPr>
              <a:t>_______________________________________ ; </a:t>
            </a:r>
            <a:r>
              <a:rPr lang="en-US" dirty="0">
                <a:sym typeface="Wingdings" pitchFamily="1" charset="2"/>
              </a:rPr>
              <a:t>sperm and testosterone production cease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974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Mechanism and Effects of Testosterone Activity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Testosterone</a:t>
            </a:r>
          </a:p>
          <a:p>
            <a:pPr lvl="1"/>
            <a:r>
              <a:rPr lang="en-US" dirty="0"/>
              <a:t>Synthesized from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Transformed </a:t>
            </a:r>
            <a:r>
              <a:rPr lang="en-US" dirty="0"/>
              <a:t>to exert its effects on some target cells</a:t>
            </a:r>
          </a:p>
          <a:p>
            <a:pPr lvl="2"/>
            <a:r>
              <a:rPr lang="en-US" i="1" dirty="0" err="1"/>
              <a:t>Dihydrotestosterone</a:t>
            </a:r>
            <a:r>
              <a:rPr lang="en-US" dirty="0"/>
              <a:t> (DHT) in </a:t>
            </a:r>
            <a:r>
              <a:rPr lang="en-US" dirty="0" smtClean="0"/>
              <a:t>_</a:t>
            </a:r>
            <a:endParaRPr lang="en-US" dirty="0"/>
          </a:p>
          <a:p>
            <a:pPr lvl="2"/>
            <a:endParaRPr lang="en-US" i="1" dirty="0" smtClean="0"/>
          </a:p>
          <a:p>
            <a:pPr lvl="2"/>
            <a:r>
              <a:rPr lang="en-US" i="1" dirty="0" err="1" smtClean="0"/>
              <a:t>Estradiol</a:t>
            </a:r>
            <a:r>
              <a:rPr lang="en-US" dirty="0" smtClean="0"/>
              <a:t> </a:t>
            </a:r>
            <a:r>
              <a:rPr lang="en-US" dirty="0"/>
              <a:t>in some neurons in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4497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Mechanism and Effects of Testosterone Activity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Prompts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Targets </a:t>
            </a:r>
            <a:r>
              <a:rPr lang="en-US" dirty="0"/>
              <a:t>all accessory organs</a:t>
            </a:r>
          </a:p>
          <a:p>
            <a:endParaRPr lang="en-US" dirty="0" smtClean="0"/>
          </a:p>
          <a:p>
            <a:r>
              <a:rPr lang="en-US" dirty="0" smtClean="0"/>
              <a:t>Has </a:t>
            </a:r>
            <a:r>
              <a:rPr lang="en-US" dirty="0"/>
              <a:t>multiple anabolic effects throughout body</a:t>
            </a:r>
          </a:p>
          <a:p>
            <a:endParaRPr lang="en-US" dirty="0" smtClean="0"/>
          </a:p>
          <a:p>
            <a:r>
              <a:rPr lang="en-US" dirty="0" smtClean="0"/>
              <a:t>Deficiency </a:t>
            </a:r>
            <a:r>
              <a:rPr lang="en-US" dirty="0">
                <a:sym typeface="Symbol" pitchFamily="1" charset="2"/>
              </a:rPr>
              <a:t>leads to</a:t>
            </a:r>
            <a:r>
              <a:rPr lang="en-US" dirty="0"/>
              <a:t> atrophy; </a:t>
            </a:r>
            <a:r>
              <a:rPr lang="en-US" dirty="0" smtClean="0"/>
              <a:t>___________________________________________; </a:t>
            </a:r>
            <a:r>
              <a:rPr lang="en-US" dirty="0"/>
              <a:t>erection and ejaculation impaired</a:t>
            </a:r>
          </a:p>
          <a:p>
            <a:pPr lvl="1"/>
            <a:r>
              <a:rPr lang="en-US" dirty="0"/>
              <a:t>Treated with testosterone replacement</a:t>
            </a:r>
          </a:p>
        </p:txBody>
      </p:sp>
    </p:spTree>
    <p:extLst>
      <p:ext uri="{BB962C8B-B14F-4D97-AF65-F5344CB8AC3E}">
        <p14:creationId xmlns:p14="http://schemas.microsoft.com/office/powerpoint/2010/main" val="9086708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Male Secondary Sex Characteristics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Features induced in </a:t>
            </a:r>
            <a:r>
              <a:rPr lang="en-US" i="1" dirty="0" err="1"/>
              <a:t>nonreproductive</a:t>
            </a:r>
            <a:r>
              <a:rPr lang="en-US" dirty="0"/>
              <a:t> organs by male sex hormones (mainly testosterone)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dirty="0"/>
              <a:t>Appearance of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Enhanced growth of chest hair; deepening of voice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Skin thickens and becomes oily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Bones grow,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Skeletal muscles increase in size and mass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Boosts basal metabolic rate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23118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Male Secondary Sex Characteristics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Testosterone</a:t>
            </a:r>
          </a:p>
          <a:p>
            <a:pPr lvl="1"/>
            <a:r>
              <a:rPr lang="en-US" dirty="0" err="1"/>
              <a:t>Masculinizes</a:t>
            </a:r>
            <a:r>
              <a:rPr lang="en-US" dirty="0"/>
              <a:t> embryonic brain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Continues </a:t>
            </a:r>
            <a:r>
              <a:rPr lang="en-US" dirty="0"/>
              <a:t>to exert effect well into adulthood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Adrenal </a:t>
            </a:r>
            <a:r>
              <a:rPr lang="en-US" dirty="0"/>
              <a:t>glands </a:t>
            </a:r>
            <a:r>
              <a:rPr lang="en-US" dirty="0" smtClean="0"/>
              <a:t>______________________________________ in </a:t>
            </a:r>
            <a:r>
              <a:rPr lang="en-US" dirty="0"/>
              <a:t>small amounts – </a:t>
            </a:r>
            <a:endParaRPr lang="en-US" dirty="0" smtClean="0"/>
          </a:p>
          <a:p>
            <a:pPr lvl="2"/>
            <a:r>
              <a:rPr lang="en-US" dirty="0" smtClean="0"/>
              <a:t>insufficient </a:t>
            </a:r>
            <a:r>
              <a:rPr lang="en-US" dirty="0"/>
              <a:t>to maintain normal testosterone-mediated functions</a:t>
            </a:r>
          </a:p>
        </p:txBody>
      </p:sp>
    </p:spTree>
    <p:extLst>
      <p:ext uri="{BB962C8B-B14F-4D97-AF65-F5344CB8AC3E}">
        <p14:creationId xmlns:p14="http://schemas.microsoft.com/office/powerpoint/2010/main" val="31008699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Female Reproductive Anatomy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Ovaries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Produce </a:t>
            </a:r>
            <a:r>
              <a:rPr lang="en-US" dirty="0"/>
              <a:t>female gametes </a:t>
            </a:r>
            <a:r>
              <a:rPr lang="en-US" dirty="0" smtClean="0"/>
              <a:t>(___________________)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Secrete </a:t>
            </a:r>
            <a:r>
              <a:rPr lang="en-US" dirty="0"/>
              <a:t>female sex </a:t>
            </a:r>
            <a:r>
              <a:rPr lang="en-US" dirty="0" smtClean="0"/>
              <a:t>hormones</a:t>
            </a:r>
          </a:p>
          <a:p>
            <a:pPr lvl="2"/>
            <a:r>
              <a:rPr lang="en-US" b="1" dirty="0" smtClean="0"/>
              <a:t>________________________________________________ </a:t>
            </a:r>
            <a:r>
              <a:rPr lang="en-US" dirty="0" smtClean="0"/>
              <a:t>(</a:t>
            </a:r>
            <a:r>
              <a:rPr lang="en-US" dirty="0" err="1"/>
              <a:t>estradiol</a:t>
            </a:r>
            <a:r>
              <a:rPr lang="en-US" dirty="0"/>
              <a:t>, </a:t>
            </a:r>
            <a:r>
              <a:rPr lang="en-US" dirty="0" err="1"/>
              <a:t>estrone</a:t>
            </a:r>
            <a:r>
              <a:rPr lang="en-US" dirty="0"/>
              <a:t>, </a:t>
            </a:r>
            <a:r>
              <a:rPr lang="en-US" dirty="0" err="1"/>
              <a:t>estriol</a:t>
            </a:r>
            <a:r>
              <a:rPr lang="en-US" dirty="0"/>
              <a:t>) </a:t>
            </a:r>
            <a:endParaRPr lang="en-US" dirty="0" smtClean="0"/>
          </a:p>
          <a:p>
            <a:pPr lvl="2"/>
            <a:r>
              <a:rPr lang="en-US" b="1" dirty="0" smtClean="0"/>
              <a:t>progesterone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Accessory </a:t>
            </a:r>
            <a:r>
              <a:rPr lang="en-US" dirty="0"/>
              <a:t>ducts include </a:t>
            </a:r>
          </a:p>
          <a:p>
            <a:pPr lvl="1"/>
            <a:r>
              <a:rPr lang="en-US" b="1" dirty="0"/>
              <a:t>Uterine tubes</a:t>
            </a:r>
          </a:p>
          <a:p>
            <a:pPr lvl="1"/>
            <a:r>
              <a:rPr lang="en-US" b="1" dirty="0"/>
              <a:t>Uterus</a:t>
            </a:r>
          </a:p>
          <a:p>
            <a:pPr lvl="1"/>
            <a:r>
              <a:rPr lang="en-US" b="1" dirty="0"/>
              <a:t>Vagina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8278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Female Reproductive Anatomy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Internal genitalia</a:t>
            </a:r>
            <a:r>
              <a:rPr lang="en-US" dirty="0"/>
              <a:t> – in pelvic cavity</a:t>
            </a:r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b="1" dirty="0"/>
              <a:t>Uterine tubes </a:t>
            </a:r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b="1" dirty="0" smtClean="0"/>
              <a:t> 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External </a:t>
            </a:r>
            <a:r>
              <a:rPr lang="en-US" b="1" dirty="0"/>
              <a:t>genitalia</a:t>
            </a:r>
          </a:p>
          <a:p>
            <a:pPr lvl="1"/>
            <a:r>
              <a:rPr lang="en-US" dirty="0"/>
              <a:t>External sex organs</a:t>
            </a:r>
          </a:p>
        </p:txBody>
      </p:sp>
    </p:spTree>
    <p:extLst>
      <p:ext uri="{BB962C8B-B14F-4D97-AF65-F5344CB8AC3E}">
        <p14:creationId xmlns:p14="http://schemas.microsoft.com/office/powerpoint/2010/main" val="20513495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77" name="Rectangle 6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r>
              <a:rPr lang="en-US" sz="1200">
                <a:solidFill>
                  <a:schemeClr val="tx1"/>
                </a:solidFill>
              </a:rPr>
              <a:t>Figure 27.12 Internal organs of the female reproductive system, midsagittal section.</a:t>
            </a:r>
            <a:endParaRPr lang="en-US" sz="1800" b="0"/>
          </a:p>
        </p:txBody>
      </p:sp>
      <p:pic>
        <p:nvPicPr>
          <p:cNvPr id="39039" name="Picture 127" descr="figure_27_12_unlabeled"/>
          <p:cNvPicPr>
            <a:picLocks noChangeAspect="1" noChangeArrowheads="1"/>
          </p:cNvPicPr>
          <p:nvPr/>
        </p:nvPicPr>
        <p:blipFill>
          <a:blip r:embed="rId2" cstate="print"/>
          <a:srcRect b="3517"/>
          <a:stretch>
            <a:fillRect/>
          </a:stretch>
        </p:blipFill>
        <p:spPr bwMode="auto">
          <a:xfrm>
            <a:off x="273050" y="1014413"/>
            <a:ext cx="8597900" cy="4659312"/>
          </a:xfrm>
          <a:prstGeom prst="rect">
            <a:avLst/>
          </a:prstGeom>
          <a:noFill/>
        </p:spPr>
      </p:pic>
      <p:sp>
        <p:nvSpPr>
          <p:cNvPr id="39041" name="Rectangle 129"/>
          <p:cNvSpPr>
            <a:spLocks noChangeArrowheads="1"/>
          </p:cNvSpPr>
          <p:nvPr/>
        </p:nvSpPr>
        <p:spPr bwMode="auto">
          <a:xfrm>
            <a:off x="615950" y="4471988"/>
            <a:ext cx="6286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Anus</a:t>
            </a:r>
          </a:p>
        </p:txBody>
      </p:sp>
      <p:sp>
        <p:nvSpPr>
          <p:cNvPr id="39042" name="Rectangle 130"/>
          <p:cNvSpPr>
            <a:spLocks noChangeArrowheads="1"/>
          </p:cNvSpPr>
          <p:nvPr/>
        </p:nvSpPr>
        <p:spPr bwMode="auto">
          <a:xfrm>
            <a:off x="609600" y="4691063"/>
            <a:ext cx="20208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Urogenital diaphragm</a:t>
            </a:r>
          </a:p>
        </p:txBody>
      </p:sp>
      <p:sp>
        <p:nvSpPr>
          <p:cNvPr id="39043" name="Rectangle 131"/>
          <p:cNvSpPr>
            <a:spLocks noChangeArrowheads="1"/>
          </p:cNvSpPr>
          <p:nvPr/>
        </p:nvSpPr>
        <p:spPr bwMode="auto">
          <a:xfrm>
            <a:off x="609600" y="4975225"/>
            <a:ext cx="1706563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>
                <a:latin typeface="Arial" charset="0"/>
              </a:rPr>
              <a:t>Greater vestibular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Arial" charset="0"/>
              </a:rPr>
              <a:t>gland</a:t>
            </a:r>
          </a:p>
        </p:txBody>
      </p:sp>
      <p:sp>
        <p:nvSpPr>
          <p:cNvPr id="39044" name="Rectangle 132"/>
          <p:cNvSpPr>
            <a:spLocks noChangeArrowheads="1"/>
          </p:cNvSpPr>
          <p:nvPr/>
        </p:nvSpPr>
        <p:spPr bwMode="auto">
          <a:xfrm>
            <a:off x="7207250" y="1020763"/>
            <a:ext cx="1370013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>
                <a:latin typeface="Arial Black" pitchFamily="1" charset="0"/>
              </a:rPr>
              <a:t>Suspensory </a:t>
            </a:r>
            <a:br>
              <a:rPr lang="en-US" sz="1400">
                <a:latin typeface="Arial Black" pitchFamily="1" charset="0"/>
              </a:rPr>
            </a:br>
            <a:r>
              <a:rPr lang="en-US" sz="1400">
                <a:latin typeface="Arial Black" pitchFamily="1" charset="0"/>
              </a:rPr>
              <a:t>ligament</a:t>
            </a:r>
          </a:p>
          <a:p>
            <a:pPr>
              <a:lnSpc>
                <a:spcPct val="85000"/>
              </a:lnSpc>
            </a:pPr>
            <a:r>
              <a:rPr lang="en-US" sz="1400">
                <a:latin typeface="Arial Black" pitchFamily="1" charset="0"/>
              </a:rPr>
              <a:t>of ovary</a:t>
            </a:r>
          </a:p>
        </p:txBody>
      </p:sp>
      <p:sp>
        <p:nvSpPr>
          <p:cNvPr id="39045" name="Rectangle 133"/>
          <p:cNvSpPr>
            <a:spLocks noChangeArrowheads="1"/>
          </p:cNvSpPr>
          <p:nvPr/>
        </p:nvSpPr>
        <p:spPr bwMode="auto">
          <a:xfrm>
            <a:off x="7205663" y="1593850"/>
            <a:ext cx="14493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Arial Black" pitchFamily="1" charset="0"/>
              </a:rPr>
              <a:t>Infundibulum</a:t>
            </a:r>
          </a:p>
        </p:txBody>
      </p:sp>
      <p:sp>
        <p:nvSpPr>
          <p:cNvPr id="39046" name="Rectangle 134"/>
          <p:cNvSpPr>
            <a:spLocks noChangeArrowheads="1"/>
          </p:cNvSpPr>
          <p:nvPr/>
        </p:nvSpPr>
        <p:spPr bwMode="auto">
          <a:xfrm>
            <a:off x="7205663" y="1828800"/>
            <a:ext cx="13985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Arial Black" pitchFamily="1" charset="0"/>
              </a:rPr>
              <a:t>Uterine tube</a:t>
            </a:r>
          </a:p>
        </p:txBody>
      </p:sp>
      <p:sp>
        <p:nvSpPr>
          <p:cNvPr id="39047" name="Rectangle 135"/>
          <p:cNvSpPr>
            <a:spLocks noChangeArrowheads="1"/>
          </p:cNvSpPr>
          <p:nvPr/>
        </p:nvSpPr>
        <p:spPr bwMode="auto">
          <a:xfrm>
            <a:off x="7212013" y="2019300"/>
            <a:ext cx="7477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Arial Black" pitchFamily="1" charset="0"/>
              </a:rPr>
              <a:t>Ovary</a:t>
            </a:r>
          </a:p>
        </p:txBody>
      </p:sp>
      <p:sp>
        <p:nvSpPr>
          <p:cNvPr id="39048" name="Rectangle 136"/>
          <p:cNvSpPr>
            <a:spLocks noChangeArrowheads="1"/>
          </p:cNvSpPr>
          <p:nvPr/>
        </p:nvSpPr>
        <p:spPr bwMode="auto">
          <a:xfrm>
            <a:off x="7202488" y="2220913"/>
            <a:ext cx="10334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Arial Black" pitchFamily="1" charset="0"/>
              </a:rPr>
              <a:t>Fimbriae</a:t>
            </a:r>
          </a:p>
        </p:txBody>
      </p:sp>
      <p:sp>
        <p:nvSpPr>
          <p:cNvPr id="39049" name="Rectangle 137"/>
          <p:cNvSpPr>
            <a:spLocks noChangeArrowheads="1"/>
          </p:cNvSpPr>
          <p:nvPr/>
        </p:nvSpPr>
        <p:spPr bwMode="auto">
          <a:xfrm>
            <a:off x="7202488" y="2414588"/>
            <a:ext cx="8366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Arial Black" pitchFamily="1" charset="0"/>
              </a:rPr>
              <a:t>Uterus</a:t>
            </a:r>
          </a:p>
        </p:txBody>
      </p:sp>
      <p:sp>
        <p:nvSpPr>
          <p:cNvPr id="39050" name="Rectangle 138"/>
          <p:cNvSpPr>
            <a:spLocks noChangeArrowheads="1"/>
          </p:cNvSpPr>
          <p:nvPr/>
        </p:nvSpPr>
        <p:spPr bwMode="auto">
          <a:xfrm>
            <a:off x="7197725" y="2635250"/>
            <a:ext cx="17049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Arial Black" pitchFamily="1" charset="0"/>
              </a:rPr>
              <a:t>Round ligament</a:t>
            </a:r>
          </a:p>
        </p:txBody>
      </p:sp>
      <p:sp>
        <p:nvSpPr>
          <p:cNvPr id="39052" name="Rectangle 140"/>
          <p:cNvSpPr>
            <a:spLocks noChangeArrowheads="1"/>
          </p:cNvSpPr>
          <p:nvPr/>
        </p:nvSpPr>
        <p:spPr bwMode="auto">
          <a:xfrm>
            <a:off x="7205663" y="3562350"/>
            <a:ext cx="12811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Arial Black" pitchFamily="1" charset="0"/>
              </a:rPr>
              <a:t>Mons pubis</a:t>
            </a:r>
          </a:p>
        </p:txBody>
      </p:sp>
      <p:sp>
        <p:nvSpPr>
          <p:cNvPr id="39053" name="Rectangle 141"/>
          <p:cNvSpPr>
            <a:spLocks noChangeArrowheads="1"/>
          </p:cNvSpPr>
          <p:nvPr/>
        </p:nvSpPr>
        <p:spPr bwMode="auto">
          <a:xfrm>
            <a:off x="7205663" y="4130675"/>
            <a:ext cx="8858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Arial Black" pitchFamily="1" charset="0"/>
              </a:rPr>
              <a:t>Clitoris</a:t>
            </a:r>
          </a:p>
        </p:txBody>
      </p:sp>
      <p:sp>
        <p:nvSpPr>
          <p:cNvPr id="39054" name="Rectangle 142"/>
          <p:cNvSpPr>
            <a:spLocks noChangeArrowheads="1"/>
          </p:cNvSpPr>
          <p:nvPr/>
        </p:nvSpPr>
        <p:spPr bwMode="auto">
          <a:xfrm>
            <a:off x="7202488" y="4662488"/>
            <a:ext cx="8556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Arial Black" pitchFamily="1" charset="0"/>
              </a:rPr>
              <a:t>Hymen</a:t>
            </a:r>
          </a:p>
        </p:txBody>
      </p:sp>
      <p:sp>
        <p:nvSpPr>
          <p:cNvPr id="39055" name="Rectangle 143"/>
          <p:cNvSpPr>
            <a:spLocks noChangeArrowheads="1"/>
          </p:cNvSpPr>
          <p:nvPr/>
        </p:nvSpPr>
        <p:spPr bwMode="auto">
          <a:xfrm>
            <a:off x="7205663" y="4864100"/>
            <a:ext cx="15382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Arial Black" pitchFamily="1" charset="0"/>
              </a:rPr>
              <a:t>Labium minus</a:t>
            </a:r>
          </a:p>
        </p:txBody>
      </p:sp>
      <p:sp>
        <p:nvSpPr>
          <p:cNvPr id="39056" name="Rectangle 144"/>
          <p:cNvSpPr>
            <a:spLocks noChangeArrowheads="1"/>
          </p:cNvSpPr>
          <p:nvPr/>
        </p:nvSpPr>
        <p:spPr bwMode="auto">
          <a:xfrm>
            <a:off x="7205663" y="5051425"/>
            <a:ext cx="15382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Arial Black" pitchFamily="1" charset="0"/>
              </a:rPr>
              <a:t>Labium majus</a:t>
            </a:r>
          </a:p>
        </p:txBody>
      </p:sp>
      <p:sp>
        <p:nvSpPr>
          <p:cNvPr id="39057" name="Rectangle 145"/>
          <p:cNvSpPr>
            <a:spLocks noChangeArrowheads="1"/>
          </p:cNvSpPr>
          <p:nvPr/>
        </p:nvSpPr>
        <p:spPr bwMode="auto">
          <a:xfrm>
            <a:off x="7200900" y="3160713"/>
            <a:ext cx="1498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Urinary bladder</a:t>
            </a:r>
          </a:p>
        </p:txBody>
      </p:sp>
      <p:sp>
        <p:nvSpPr>
          <p:cNvPr id="39058" name="Rectangle 146"/>
          <p:cNvSpPr>
            <a:spLocks noChangeArrowheads="1"/>
          </p:cNvSpPr>
          <p:nvPr/>
        </p:nvSpPr>
        <p:spPr bwMode="auto">
          <a:xfrm>
            <a:off x="7202488" y="3367088"/>
            <a:ext cx="16367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Pubic symphysis</a:t>
            </a:r>
          </a:p>
        </p:txBody>
      </p:sp>
      <p:sp>
        <p:nvSpPr>
          <p:cNvPr id="39059" name="Rectangle 147"/>
          <p:cNvSpPr>
            <a:spLocks noChangeArrowheads="1"/>
          </p:cNvSpPr>
          <p:nvPr/>
        </p:nvSpPr>
        <p:spPr bwMode="auto">
          <a:xfrm>
            <a:off x="7205663" y="3914775"/>
            <a:ext cx="8159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Urethra</a:t>
            </a:r>
          </a:p>
        </p:txBody>
      </p:sp>
      <p:sp>
        <p:nvSpPr>
          <p:cNvPr id="39060" name="Rectangle 148"/>
          <p:cNvSpPr>
            <a:spLocks noChangeArrowheads="1"/>
          </p:cNvSpPr>
          <p:nvPr/>
        </p:nvSpPr>
        <p:spPr bwMode="auto">
          <a:xfrm>
            <a:off x="7200900" y="4371975"/>
            <a:ext cx="1597025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>
                <a:latin typeface="Arial" charset="0"/>
              </a:rPr>
              <a:t>External urethral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Arial" charset="0"/>
              </a:rPr>
              <a:t>orifice</a:t>
            </a:r>
          </a:p>
        </p:txBody>
      </p:sp>
      <p:sp>
        <p:nvSpPr>
          <p:cNvPr id="39061" name="Rectangle 149"/>
          <p:cNvSpPr>
            <a:spLocks noChangeArrowheads="1"/>
          </p:cNvSpPr>
          <p:nvPr/>
        </p:nvSpPr>
        <p:spPr bwMode="auto">
          <a:xfrm>
            <a:off x="609600" y="4275138"/>
            <a:ext cx="8556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Arial Black" pitchFamily="1" charset="0"/>
              </a:rPr>
              <a:t>Vagina</a:t>
            </a:r>
          </a:p>
        </p:txBody>
      </p:sp>
      <p:sp>
        <p:nvSpPr>
          <p:cNvPr id="39062" name="Rectangle 150"/>
          <p:cNvSpPr>
            <a:spLocks noChangeArrowheads="1"/>
          </p:cNvSpPr>
          <p:nvPr/>
        </p:nvSpPr>
        <p:spPr bwMode="auto">
          <a:xfrm>
            <a:off x="609600" y="4078288"/>
            <a:ext cx="15970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Arial Black" pitchFamily="1" charset="0"/>
              </a:rPr>
              <a:t>Anterior fornix</a:t>
            </a:r>
          </a:p>
        </p:txBody>
      </p:sp>
      <p:sp>
        <p:nvSpPr>
          <p:cNvPr id="39063" name="Rectangle 151"/>
          <p:cNvSpPr>
            <a:spLocks noChangeArrowheads="1"/>
          </p:cNvSpPr>
          <p:nvPr/>
        </p:nvSpPr>
        <p:spPr bwMode="auto">
          <a:xfrm>
            <a:off x="609600" y="3892550"/>
            <a:ext cx="8064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Arial Black" pitchFamily="1" charset="0"/>
              </a:rPr>
              <a:t>Cervix</a:t>
            </a:r>
          </a:p>
        </p:txBody>
      </p:sp>
      <p:sp>
        <p:nvSpPr>
          <p:cNvPr id="39064" name="Rectangle 152"/>
          <p:cNvSpPr>
            <a:spLocks noChangeArrowheads="1"/>
          </p:cNvSpPr>
          <p:nvPr/>
        </p:nvSpPr>
        <p:spPr bwMode="auto">
          <a:xfrm>
            <a:off x="609600" y="3684588"/>
            <a:ext cx="16954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Arial Black" pitchFamily="1" charset="0"/>
              </a:rPr>
              <a:t>Posterior fornix</a:t>
            </a:r>
          </a:p>
        </p:txBody>
      </p:sp>
      <p:sp>
        <p:nvSpPr>
          <p:cNvPr id="39066" name="Rectangle 154"/>
          <p:cNvSpPr>
            <a:spLocks noChangeArrowheads="1"/>
          </p:cNvSpPr>
          <p:nvPr/>
        </p:nvSpPr>
        <p:spPr bwMode="auto">
          <a:xfrm>
            <a:off x="609600" y="2963863"/>
            <a:ext cx="13795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b="1" dirty="0" err="1">
                <a:latin typeface="Arial Black" pitchFamily="1" charset="0"/>
              </a:rPr>
              <a:t>Perimetrium</a:t>
            </a:r>
            <a:endParaRPr lang="en-US" sz="1400" b="1" dirty="0">
              <a:latin typeface="Arial Black" pitchFamily="1" charset="0"/>
            </a:endParaRPr>
          </a:p>
        </p:txBody>
      </p:sp>
      <p:sp>
        <p:nvSpPr>
          <p:cNvPr id="39068" name="Rectangle 156"/>
          <p:cNvSpPr>
            <a:spLocks noChangeArrowheads="1"/>
          </p:cNvSpPr>
          <p:nvPr/>
        </p:nvSpPr>
        <p:spPr bwMode="auto">
          <a:xfrm>
            <a:off x="615950" y="3490913"/>
            <a:ext cx="8366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Rectum</a:t>
            </a:r>
          </a:p>
        </p:txBody>
      </p:sp>
      <p:sp>
        <p:nvSpPr>
          <p:cNvPr id="39069" name="Freeform 157"/>
          <p:cNvSpPr>
            <a:spLocks/>
          </p:cNvSpPr>
          <p:nvPr/>
        </p:nvSpPr>
        <p:spPr bwMode="auto">
          <a:xfrm>
            <a:off x="2298700" y="4591050"/>
            <a:ext cx="2425700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109" y="328"/>
              </a:cxn>
              <a:cxn ang="0">
                <a:pos x="1528" y="0"/>
              </a:cxn>
            </a:cxnLst>
            <a:rect l="0" t="0" r="r" b="b"/>
            <a:pathLst>
              <a:path w="1528" h="328">
                <a:moveTo>
                  <a:pt x="0" y="328"/>
                </a:moveTo>
                <a:lnTo>
                  <a:pt x="1109" y="328"/>
                </a:lnTo>
                <a:lnTo>
                  <a:pt x="1528" y="0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70" name="Freeform 158"/>
          <p:cNvSpPr>
            <a:spLocks/>
          </p:cNvSpPr>
          <p:nvPr/>
        </p:nvSpPr>
        <p:spPr bwMode="auto">
          <a:xfrm>
            <a:off x="2584450" y="4425950"/>
            <a:ext cx="1936750" cy="444500"/>
          </a:xfrm>
          <a:custGeom>
            <a:avLst/>
            <a:gdLst/>
            <a:ahLst/>
            <a:cxnLst>
              <a:cxn ang="0">
                <a:pos x="0" y="276"/>
              </a:cxn>
              <a:cxn ang="0">
                <a:pos x="855" y="280"/>
              </a:cxn>
              <a:cxn ang="0">
                <a:pos x="1220" y="0"/>
              </a:cxn>
            </a:cxnLst>
            <a:rect l="0" t="0" r="r" b="b"/>
            <a:pathLst>
              <a:path w="1220" h="280">
                <a:moveTo>
                  <a:pt x="0" y="276"/>
                </a:moveTo>
                <a:lnTo>
                  <a:pt x="855" y="280"/>
                </a:lnTo>
                <a:lnTo>
                  <a:pt x="1220" y="0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71" name="Freeform 159"/>
          <p:cNvSpPr>
            <a:spLocks/>
          </p:cNvSpPr>
          <p:nvPr/>
        </p:nvSpPr>
        <p:spPr bwMode="auto">
          <a:xfrm>
            <a:off x="1428750" y="4102100"/>
            <a:ext cx="3333750" cy="355600"/>
          </a:xfrm>
          <a:custGeom>
            <a:avLst/>
            <a:gdLst/>
            <a:ahLst/>
            <a:cxnLst>
              <a:cxn ang="0">
                <a:pos x="2100" y="0"/>
              </a:cxn>
              <a:cxn ang="0">
                <a:pos x="1708" y="224"/>
              </a:cxn>
              <a:cxn ang="0">
                <a:pos x="0" y="224"/>
              </a:cxn>
            </a:cxnLst>
            <a:rect l="0" t="0" r="r" b="b"/>
            <a:pathLst>
              <a:path w="2100" h="224">
                <a:moveTo>
                  <a:pt x="2100" y="0"/>
                </a:moveTo>
                <a:lnTo>
                  <a:pt x="1708" y="224"/>
                </a:lnTo>
                <a:lnTo>
                  <a:pt x="0" y="224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72" name="Freeform 160"/>
          <p:cNvSpPr>
            <a:spLocks/>
          </p:cNvSpPr>
          <p:nvPr/>
        </p:nvSpPr>
        <p:spPr bwMode="auto">
          <a:xfrm>
            <a:off x="1187450" y="4654550"/>
            <a:ext cx="27876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56" y="0"/>
              </a:cxn>
            </a:cxnLst>
            <a:rect l="0" t="0" r="r" b="b"/>
            <a:pathLst>
              <a:path w="1756" h="1">
                <a:moveTo>
                  <a:pt x="0" y="0"/>
                </a:moveTo>
                <a:lnTo>
                  <a:pt x="1756" y="0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73" name="Freeform 161"/>
          <p:cNvSpPr>
            <a:spLocks/>
          </p:cNvSpPr>
          <p:nvPr/>
        </p:nvSpPr>
        <p:spPr bwMode="auto">
          <a:xfrm>
            <a:off x="2171700" y="3429000"/>
            <a:ext cx="2393950" cy="838200"/>
          </a:xfrm>
          <a:custGeom>
            <a:avLst/>
            <a:gdLst/>
            <a:ahLst/>
            <a:cxnLst>
              <a:cxn ang="0">
                <a:pos x="0" y="524"/>
              </a:cxn>
              <a:cxn ang="0">
                <a:pos x="1234" y="528"/>
              </a:cxn>
              <a:cxn ang="0">
                <a:pos x="1508" y="0"/>
              </a:cxn>
            </a:cxnLst>
            <a:rect l="0" t="0" r="r" b="b"/>
            <a:pathLst>
              <a:path w="1508" h="528">
                <a:moveTo>
                  <a:pt x="0" y="524"/>
                </a:moveTo>
                <a:lnTo>
                  <a:pt x="1234" y="528"/>
                </a:lnTo>
                <a:lnTo>
                  <a:pt x="1508" y="0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74" name="Freeform 162"/>
          <p:cNvSpPr>
            <a:spLocks/>
          </p:cNvSpPr>
          <p:nvPr/>
        </p:nvSpPr>
        <p:spPr bwMode="auto">
          <a:xfrm>
            <a:off x="1384300" y="3395663"/>
            <a:ext cx="2913063" cy="668337"/>
          </a:xfrm>
          <a:custGeom>
            <a:avLst/>
            <a:gdLst/>
            <a:ahLst/>
            <a:cxnLst>
              <a:cxn ang="0">
                <a:pos x="0" y="421"/>
              </a:cxn>
              <a:cxn ang="0">
                <a:pos x="1666" y="421"/>
              </a:cxn>
              <a:cxn ang="0">
                <a:pos x="1835" y="0"/>
              </a:cxn>
            </a:cxnLst>
            <a:rect l="0" t="0" r="r" b="b"/>
            <a:pathLst>
              <a:path w="1835" h="421">
                <a:moveTo>
                  <a:pt x="0" y="421"/>
                </a:moveTo>
                <a:lnTo>
                  <a:pt x="1666" y="421"/>
                </a:lnTo>
                <a:lnTo>
                  <a:pt x="1835" y="0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75" name="Freeform 163"/>
          <p:cNvSpPr>
            <a:spLocks/>
          </p:cNvSpPr>
          <p:nvPr/>
        </p:nvSpPr>
        <p:spPr bwMode="auto">
          <a:xfrm>
            <a:off x="2241550" y="3259138"/>
            <a:ext cx="1984375" cy="614362"/>
          </a:xfrm>
          <a:custGeom>
            <a:avLst/>
            <a:gdLst/>
            <a:ahLst/>
            <a:cxnLst>
              <a:cxn ang="0">
                <a:pos x="0" y="383"/>
              </a:cxn>
              <a:cxn ang="0">
                <a:pos x="1070" y="387"/>
              </a:cxn>
              <a:cxn ang="0">
                <a:pos x="1250" y="0"/>
              </a:cxn>
            </a:cxnLst>
            <a:rect l="0" t="0" r="r" b="b"/>
            <a:pathLst>
              <a:path w="1250" h="387">
                <a:moveTo>
                  <a:pt x="0" y="383"/>
                </a:moveTo>
                <a:lnTo>
                  <a:pt x="1070" y="387"/>
                </a:lnTo>
                <a:lnTo>
                  <a:pt x="1250" y="0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76" name="Freeform 164"/>
          <p:cNvSpPr>
            <a:spLocks/>
          </p:cNvSpPr>
          <p:nvPr/>
        </p:nvSpPr>
        <p:spPr bwMode="auto">
          <a:xfrm>
            <a:off x="1403350" y="3670300"/>
            <a:ext cx="23876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04" y="1"/>
              </a:cxn>
            </a:cxnLst>
            <a:rect l="0" t="0" r="r" b="b"/>
            <a:pathLst>
              <a:path w="1504" h="1">
                <a:moveTo>
                  <a:pt x="0" y="0"/>
                </a:moveTo>
                <a:lnTo>
                  <a:pt x="1504" y="1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78" name="Freeform 166"/>
          <p:cNvSpPr>
            <a:spLocks/>
          </p:cNvSpPr>
          <p:nvPr/>
        </p:nvSpPr>
        <p:spPr bwMode="auto">
          <a:xfrm>
            <a:off x="1968500" y="2859088"/>
            <a:ext cx="2336800" cy="280987"/>
          </a:xfrm>
          <a:custGeom>
            <a:avLst/>
            <a:gdLst/>
            <a:ahLst/>
            <a:cxnLst>
              <a:cxn ang="0">
                <a:pos x="0" y="175"/>
              </a:cxn>
              <a:cxn ang="0">
                <a:pos x="1015" y="177"/>
              </a:cxn>
              <a:cxn ang="0">
                <a:pos x="1472" y="0"/>
              </a:cxn>
            </a:cxnLst>
            <a:rect l="0" t="0" r="r" b="b"/>
            <a:pathLst>
              <a:path w="1472" h="177">
                <a:moveTo>
                  <a:pt x="0" y="175"/>
                </a:moveTo>
                <a:lnTo>
                  <a:pt x="1015" y="177"/>
                </a:lnTo>
                <a:lnTo>
                  <a:pt x="1472" y="0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81" name="Freeform 169"/>
          <p:cNvSpPr>
            <a:spLocks/>
          </p:cNvSpPr>
          <p:nvPr/>
        </p:nvSpPr>
        <p:spPr bwMode="auto">
          <a:xfrm>
            <a:off x="5118100" y="1149350"/>
            <a:ext cx="2101850" cy="196850"/>
          </a:xfrm>
          <a:custGeom>
            <a:avLst/>
            <a:gdLst/>
            <a:ahLst/>
            <a:cxnLst>
              <a:cxn ang="0">
                <a:pos x="0" y="124"/>
              </a:cxn>
              <a:cxn ang="0">
                <a:pos x="1031" y="0"/>
              </a:cxn>
              <a:cxn ang="0">
                <a:pos x="1324" y="0"/>
              </a:cxn>
            </a:cxnLst>
            <a:rect l="0" t="0" r="r" b="b"/>
            <a:pathLst>
              <a:path w="1324" h="124">
                <a:moveTo>
                  <a:pt x="0" y="124"/>
                </a:moveTo>
                <a:lnTo>
                  <a:pt x="1031" y="0"/>
                </a:lnTo>
                <a:lnTo>
                  <a:pt x="1324" y="0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82" name="Freeform 170"/>
          <p:cNvSpPr>
            <a:spLocks/>
          </p:cNvSpPr>
          <p:nvPr/>
        </p:nvSpPr>
        <p:spPr bwMode="auto">
          <a:xfrm>
            <a:off x="4940300" y="1765300"/>
            <a:ext cx="2286000" cy="7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0" y="5"/>
              </a:cxn>
            </a:cxnLst>
            <a:rect l="0" t="0" r="r" b="b"/>
            <a:pathLst>
              <a:path w="1440" h="5">
                <a:moveTo>
                  <a:pt x="0" y="0"/>
                </a:moveTo>
                <a:lnTo>
                  <a:pt x="1440" y="5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83" name="Freeform 171"/>
          <p:cNvSpPr>
            <a:spLocks/>
          </p:cNvSpPr>
          <p:nvPr/>
        </p:nvSpPr>
        <p:spPr bwMode="auto">
          <a:xfrm>
            <a:off x="5461000" y="1993900"/>
            <a:ext cx="1774825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18" y="3"/>
              </a:cxn>
            </a:cxnLst>
            <a:rect l="0" t="0" r="r" b="b"/>
            <a:pathLst>
              <a:path w="1118" h="3">
                <a:moveTo>
                  <a:pt x="0" y="0"/>
                </a:moveTo>
                <a:lnTo>
                  <a:pt x="1118" y="3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84" name="Freeform 172"/>
          <p:cNvSpPr>
            <a:spLocks/>
          </p:cNvSpPr>
          <p:nvPr/>
        </p:nvSpPr>
        <p:spPr bwMode="auto">
          <a:xfrm>
            <a:off x="5162550" y="2108200"/>
            <a:ext cx="2070100" cy="73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1" y="46"/>
              </a:cxn>
              <a:cxn ang="0">
                <a:pos x="1304" y="46"/>
              </a:cxn>
            </a:cxnLst>
            <a:rect l="0" t="0" r="r" b="b"/>
            <a:pathLst>
              <a:path w="1304" h="46">
                <a:moveTo>
                  <a:pt x="0" y="0"/>
                </a:moveTo>
                <a:lnTo>
                  <a:pt x="271" y="46"/>
                </a:lnTo>
                <a:lnTo>
                  <a:pt x="1304" y="46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85" name="Freeform 173"/>
          <p:cNvSpPr>
            <a:spLocks/>
          </p:cNvSpPr>
          <p:nvPr/>
        </p:nvSpPr>
        <p:spPr bwMode="auto">
          <a:xfrm>
            <a:off x="4797425" y="2089150"/>
            <a:ext cx="488950" cy="298450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308" y="188"/>
              </a:cxn>
              <a:cxn ang="0">
                <a:pos x="98" y="0"/>
              </a:cxn>
            </a:cxnLst>
            <a:rect l="0" t="0" r="r" b="b"/>
            <a:pathLst>
              <a:path w="308" h="188">
                <a:moveTo>
                  <a:pt x="0" y="42"/>
                </a:moveTo>
                <a:lnTo>
                  <a:pt x="308" y="188"/>
                </a:lnTo>
                <a:lnTo>
                  <a:pt x="98" y="0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86" name="Freeform 174"/>
          <p:cNvSpPr>
            <a:spLocks/>
          </p:cNvSpPr>
          <p:nvPr/>
        </p:nvSpPr>
        <p:spPr bwMode="auto">
          <a:xfrm>
            <a:off x="5283200" y="2387600"/>
            <a:ext cx="19431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4" y="0"/>
              </a:cxn>
            </a:cxnLst>
            <a:rect l="0" t="0" r="r" b="b"/>
            <a:pathLst>
              <a:path w="1224" h="1">
                <a:moveTo>
                  <a:pt x="0" y="0"/>
                </a:moveTo>
                <a:lnTo>
                  <a:pt x="1224" y="0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87" name="Freeform 175"/>
          <p:cNvSpPr>
            <a:spLocks/>
          </p:cNvSpPr>
          <p:nvPr/>
        </p:nvSpPr>
        <p:spPr bwMode="auto">
          <a:xfrm>
            <a:off x="5410200" y="2578100"/>
            <a:ext cx="1822450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48" y="3"/>
              </a:cxn>
            </a:cxnLst>
            <a:rect l="0" t="0" r="r" b="b"/>
            <a:pathLst>
              <a:path w="1148" h="3">
                <a:moveTo>
                  <a:pt x="0" y="0"/>
                </a:moveTo>
                <a:lnTo>
                  <a:pt x="1148" y="3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88" name="Freeform 176"/>
          <p:cNvSpPr>
            <a:spLocks/>
          </p:cNvSpPr>
          <p:nvPr/>
        </p:nvSpPr>
        <p:spPr bwMode="auto">
          <a:xfrm>
            <a:off x="6356350" y="2673350"/>
            <a:ext cx="866775" cy="128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6" y="76"/>
              </a:cxn>
              <a:cxn ang="0">
                <a:pos x="546" y="81"/>
              </a:cxn>
            </a:cxnLst>
            <a:rect l="0" t="0" r="r" b="b"/>
            <a:pathLst>
              <a:path w="546" h="81">
                <a:moveTo>
                  <a:pt x="0" y="0"/>
                </a:moveTo>
                <a:lnTo>
                  <a:pt x="136" y="76"/>
                </a:lnTo>
                <a:lnTo>
                  <a:pt x="546" y="81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90" name="Freeform 178"/>
          <p:cNvSpPr>
            <a:spLocks/>
          </p:cNvSpPr>
          <p:nvPr/>
        </p:nvSpPr>
        <p:spPr bwMode="auto">
          <a:xfrm>
            <a:off x="5705475" y="3330575"/>
            <a:ext cx="1527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2" y="2"/>
              </a:cxn>
            </a:cxnLst>
            <a:rect l="0" t="0" r="r" b="b"/>
            <a:pathLst>
              <a:path w="962" h="2">
                <a:moveTo>
                  <a:pt x="0" y="0"/>
                </a:moveTo>
                <a:lnTo>
                  <a:pt x="962" y="2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91" name="Freeform 179"/>
          <p:cNvSpPr>
            <a:spLocks/>
          </p:cNvSpPr>
          <p:nvPr/>
        </p:nvSpPr>
        <p:spPr bwMode="auto">
          <a:xfrm>
            <a:off x="6416675" y="3530600"/>
            <a:ext cx="8032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6" y="0"/>
              </a:cxn>
            </a:cxnLst>
            <a:rect l="0" t="0" r="r" b="b"/>
            <a:pathLst>
              <a:path w="506" h="1">
                <a:moveTo>
                  <a:pt x="0" y="0"/>
                </a:moveTo>
                <a:lnTo>
                  <a:pt x="506" y="0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92" name="Freeform 180"/>
          <p:cNvSpPr>
            <a:spLocks/>
          </p:cNvSpPr>
          <p:nvPr/>
        </p:nvSpPr>
        <p:spPr bwMode="auto">
          <a:xfrm>
            <a:off x="6661150" y="3727450"/>
            <a:ext cx="5778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4" y="0"/>
              </a:cxn>
            </a:cxnLst>
            <a:rect l="0" t="0" r="r" b="b"/>
            <a:pathLst>
              <a:path w="364" h="1">
                <a:moveTo>
                  <a:pt x="0" y="0"/>
                </a:moveTo>
                <a:lnTo>
                  <a:pt x="364" y="0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93" name="Freeform 181"/>
          <p:cNvSpPr>
            <a:spLocks/>
          </p:cNvSpPr>
          <p:nvPr/>
        </p:nvSpPr>
        <p:spPr bwMode="auto">
          <a:xfrm>
            <a:off x="5340350" y="4075113"/>
            <a:ext cx="1898650" cy="1587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1196" y="0"/>
              </a:cxn>
            </a:cxnLst>
            <a:rect l="0" t="0" r="r" b="b"/>
            <a:pathLst>
              <a:path w="1196" h="1">
                <a:moveTo>
                  <a:pt x="0" y="1"/>
                </a:moveTo>
                <a:lnTo>
                  <a:pt x="1196" y="0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94" name="Freeform 182"/>
          <p:cNvSpPr>
            <a:spLocks/>
          </p:cNvSpPr>
          <p:nvPr/>
        </p:nvSpPr>
        <p:spPr bwMode="auto">
          <a:xfrm>
            <a:off x="6153150" y="4292600"/>
            <a:ext cx="1076325" cy="7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8" y="5"/>
              </a:cxn>
            </a:cxnLst>
            <a:rect l="0" t="0" r="r" b="b"/>
            <a:pathLst>
              <a:path w="678" h="5">
                <a:moveTo>
                  <a:pt x="0" y="0"/>
                </a:moveTo>
                <a:lnTo>
                  <a:pt x="678" y="5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95" name="Freeform 183"/>
          <p:cNvSpPr>
            <a:spLocks/>
          </p:cNvSpPr>
          <p:nvPr/>
        </p:nvSpPr>
        <p:spPr bwMode="auto">
          <a:xfrm>
            <a:off x="5575300" y="4489450"/>
            <a:ext cx="1651000" cy="7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40" y="5"/>
              </a:cxn>
            </a:cxnLst>
            <a:rect l="0" t="0" r="r" b="b"/>
            <a:pathLst>
              <a:path w="1040" h="5">
                <a:moveTo>
                  <a:pt x="0" y="0"/>
                </a:moveTo>
                <a:lnTo>
                  <a:pt x="1040" y="5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96" name="Freeform 184"/>
          <p:cNvSpPr>
            <a:spLocks/>
          </p:cNvSpPr>
          <p:nvPr/>
        </p:nvSpPr>
        <p:spPr bwMode="auto">
          <a:xfrm>
            <a:off x="4965700" y="4597400"/>
            <a:ext cx="2266950" cy="244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5" y="154"/>
              </a:cxn>
              <a:cxn ang="0">
                <a:pos x="1428" y="152"/>
              </a:cxn>
            </a:cxnLst>
            <a:rect l="0" t="0" r="r" b="b"/>
            <a:pathLst>
              <a:path w="1428" h="154">
                <a:moveTo>
                  <a:pt x="0" y="0"/>
                </a:moveTo>
                <a:lnTo>
                  <a:pt x="525" y="154"/>
                </a:lnTo>
                <a:lnTo>
                  <a:pt x="1428" y="152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97" name="Freeform 185"/>
          <p:cNvSpPr>
            <a:spLocks/>
          </p:cNvSpPr>
          <p:nvPr/>
        </p:nvSpPr>
        <p:spPr bwMode="auto">
          <a:xfrm>
            <a:off x="5143500" y="4781550"/>
            <a:ext cx="2076450" cy="254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1" y="160"/>
              </a:cxn>
              <a:cxn ang="0">
                <a:pos x="1308" y="156"/>
              </a:cxn>
            </a:cxnLst>
            <a:rect l="0" t="0" r="r" b="b"/>
            <a:pathLst>
              <a:path w="1308" h="160">
                <a:moveTo>
                  <a:pt x="0" y="0"/>
                </a:moveTo>
                <a:lnTo>
                  <a:pt x="421" y="160"/>
                </a:lnTo>
                <a:lnTo>
                  <a:pt x="1308" y="156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98" name="Freeform 186"/>
          <p:cNvSpPr>
            <a:spLocks/>
          </p:cNvSpPr>
          <p:nvPr/>
        </p:nvSpPr>
        <p:spPr bwMode="auto">
          <a:xfrm>
            <a:off x="5321300" y="5022850"/>
            <a:ext cx="1905000" cy="203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9" y="128"/>
              </a:cxn>
              <a:cxn ang="0">
                <a:pos x="1200" y="128"/>
              </a:cxn>
            </a:cxnLst>
            <a:rect l="0" t="0" r="r" b="b"/>
            <a:pathLst>
              <a:path w="1200" h="128">
                <a:moveTo>
                  <a:pt x="0" y="0"/>
                </a:moveTo>
                <a:lnTo>
                  <a:pt x="299" y="128"/>
                </a:lnTo>
                <a:lnTo>
                  <a:pt x="1200" y="128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7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2472" y="826294"/>
            <a:ext cx="3811528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4038600" y="3200400"/>
            <a:ext cx="27432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Scrotum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/>
          </a:bodyPr>
          <a:lstStyle/>
          <a:p>
            <a:r>
              <a:rPr lang="en-US" dirty="0"/>
              <a:t>Temperature kept constant by two sets of muscles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bands of skeletal muscle </a:t>
            </a:r>
            <a:br>
              <a:rPr lang="en-US" dirty="0" smtClean="0"/>
            </a:br>
            <a:r>
              <a:rPr lang="en-US" dirty="0" smtClean="0"/>
              <a:t>that elevate testes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smooth muscle  </a:t>
            </a:r>
          </a:p>
          <a:p>
            <a:pPr lvl="2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pulls </a:t>
            </a:r>
            <a:r>
              <a:rPr lang="en-US" dirty="0"/>
              <a:t>scrotum close to </a:t>
            </a:r>
            <a:r>
              <a:rPr lang="en-US" dirty="0" smtClean="0"/>
              <a:t>body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29000" y="4724400"/>
            <a:ext cx="32004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Ovaries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2672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Held in place by several ligaments</a:t>
            </a:r>
          </a:p>
          <a:p>
            <a:pPr lvl="1"/>
            <a:r>
              <a:rPr lang="en-US" b="1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anchors </a:t>
            </a:r>
            <a:r>
              <a:rPr lang="en-US" dirty="0"/>
              <a:t>ovary medially to uterus</a:t>
            </a:r>
          </a:p>
          <a:p>
            <a:pPr lvl="1"/>
            <a:r>
              <a:rPr lang="en-US" b="1" dirty="0" err="1"/>
              <a:t>Suspensory</a:t>
            </a:r>
            <a:r>
              <a:rPr lang="en-US" b="1" dirty="0"/>
              <a:t> ligament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anchors </a:t>
            </a:r>
            <a:r>
              <a:rPr lang="en-US" dirty="0"/>
              <a:t>ovary laterally to pelvic wall</a:t>
            </a:r>
          </a:p>
          <a:p>
            <a:pPr lvl="1"/>
            <a:r>
              <a:rPr lang="en-US" b="1" dirty="0" err="1"/>
              <a:t>Mesovarium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suspends </a:t>
            </a:r>
            <a:r>
              <a:rPr lang="en-US" dirty="0"/>
              <a:t>ovary </a:t>
            </a:r>
          </a:p>
          <a:p>
            <a:endParaRPr lang="en-US" dirty="0" smtClean="0"/>
          </a:p>
          <a:p>
            <a:r>
              <a:rPr lang="en-US" dirty="0" err="1" smtClean="0"/>
              <a:t>Suspensory</a:t>
            </a:r>
            <a:r>
              <a:rPr lang="en-US" dirty="0" smtClean="0"/>
              <a:t> </a:t>
            </a:r>
            <a:r>
              <a:rPr lang="en-US" dirty="0"/>
              <a:t>ligament and </a:t>
            </a:r>
            <a:r>
              <a:rPr lang="en-US" dirty="0" err="1"/>
              <a:t>mesovarium</a:t>
            </a:r>
            <a:r>
              <a:rPr lang="en-US" dirty="0"/>
              <a:t> part </a:t>
            </a:r>
            <a:r>
              <a:rPr lang="en-US" dirty="0" smtClean="0"/>
              <a:t>________________________ </a:t>
            </a:r>
          </a:p>
          <a:p>
            <a:pPr lvl="1"/>
            <a:r>
              <a:rPr lang="en-US" dirty="0" smtClean="0"/>
              <a:t>supports </a:t>
            </a:r>
            <a:r>
              <a:rPr lang="en-US" dirty="0"/>
              <a:t>uterine tubes, uterus, and vagina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1880" y="1943383"/>
            <a:ext cx="4682120" cy="297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89317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Ovaries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Blood supply </a:t>
            </a:r>
            <a:endParaRPr lang="en-US" dirty="0" smtClean="0"/>
          </a:p>
          <a:p>
            <a:pPr lvl="1"/>
            <a:r>
              <a:rPr lang="en-US" b="1" dirty="0" smtClean="0"/>
              <a:t>__________________________________________ </a:t>
            </a:r>
            <a:r>
              <a:rPr lang="en-US" dirty="0" smtClean="0"/>
              <a:t>and </a:t>
            </a:r>
            <a:r>
              <a:rPr lang="en-US" i="1" dirty="0"/>
              <a:t>ovarian branch of the uterine arteries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Surrounded </a:t>
            </a:r>
            <a:r>
              <a:rPr lang="en-US" dirty="0"/>
              <a:t>by fibrous </a:t>
            </a:r>
            <a:r>
              <a:rPr lang="en-US" b="1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Germinal </a:t>
            </a:r>
            <a:r>
              <a:rPr lang="en-US" dirty="0"/>
              <a:t>epithelium - outer layer</a:t>
            </a:r>
          </a:p>
          <a:p>
            <a:endParaRPr lang="en-US" dirty="0" smtClean="0"/>
          </a:p>
          <a:p>
            <a:r>
              <a:rPr lang="en-US" dirty="0" smtClean="0"/>
              <a:t>Two </a:t>
            </a:r>
            <a:r>
              <a:rPr lang="en-US" dirty="0"/>
              <a:t>poorly defined regions </a:t>
            </a:r>
          </a:p>
          <a:p>
            <a:pPr lvl="1"/>
            <a:r>
              <a:rPr lang="en-US" dirty="0"/>
              <a:t>Outer </a:t>
            </a:r>
            <a:r>
              <a:rPr lang="en-US" i="1" dirty="0"/>
              <a:t>cortex</a:t>
            </a:r>
            <a:r>
              <a:rPr lang="en-US" dirty="0"/>
              <a:t> – 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Inner </a:t>
            </a:r>
            <a:r>
              <a:rPr lang="en-US" i="1" dirty="0"/>
              <a:t>medulla</a:t>
            </a:r>
            <a:r>
              <a:rPr lang="en-US" dirty="0"/>
              <a:t> - large blood vessels and nerves</a:t>
            </a:r>
          </a:p>
        </p:txBody>
      </p:sp>
    </p:spTree>
    <p:extLst>
      <p:ext uri="{BB962C8B-B14F-4D97-AF65-F5344CB8AC3E}">
        <p14:creationId xmlns:p14="http://schemas.microsoft.com/office/powerpoint/2010/main" val="37597871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Ovaries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Embedded in cortex</a:t>
            </a:r>
          </a:p>
          <a:p>
            <a:pPr lvl="1"/>
            <a:r>
              <a:rPr lang="en-US" b="1" dirty="0"/>
              <a:t>Ovarian follicles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Immature </a:t>
            </a:r>
            <a:r>
              <a:rPr lang="en-US" dirty="0"/>
              <a:t>egg </a:t>
            </a:r>
            <a:r>
              <a:rPr lang="en-US" dirty="0" smtClean="0"/>
              <a:t>(</a:t>
            </a:r>
            <a:r>
              <a:rPr lang="en-US" b="1" dirty="0" smtClean="0"/>
              <a:t>_________________________________</a:t>
            </a:r>
            <a:r>
              <a:rPr lang="en-US" dirty="0" smtClean="0"/>
              <a:t>) </a:t>
            </a:r>
            <a:r>
              <a:rPr lang="en-US" dirty="0"/>
              <a:t>surrounded by</a:t>
            </a:r>
          </a:p>
          <a:p>
            <a:pPr lvl="3"/>
            <a:endParaRPr lang="en-US" b="1" dirty="0" smtClean="0"/>
          </a:p>
          <a:p>
            <a:pPr lvl="3"/>
            <a:r>
              <a:rPr lang="en-US" b="1" dirty="0" smtClean="0"/>
              <a:t>____________________________________________________ </a:t>
            </a:r>
            <a:r>
              <a:rPr lang="en-US" dirty="0" smtClean="0"/>
              <a:t>(</a:t>
            </a:r>
            <a:r>
              <a:rPr lang="en-US" dirty="0"/>
              <a:t>one cell layer thick) </a:t>
            </a:r>
          </a:p>
          <a:p>
            <a:pPr lvl="3"/>
            <a:endParaRPr lang="en-US" b="1" dirty="0" smtClean="0"/>
          </a:p>
          <a:p>
            <a:pPr lvl="3"/>
            <a:r>
              <a:rPr lang="en-US" b="1" dirty="0" smtClean="0"/>
              <a:t>____________________________________________________ </a:t>
            </a:r>
            <a:r>
              <a:rPr lang="en-US" dirty="0" smtClean="0"/>
              <a:t>(</a:t>
            </a:r>
            <a:r>
              <a:rPr lang="en-US" dirty="0"/>
              <a:t>more than one layer present)</a:t>
            </a:r>
          </a:p>
        </p:txBody>
      </p:sp>
    </p:spTree>
    <p:extLst>
      <p:ext uri="{BB962C8B-B14F-4D97-AF65-F5344CB8AC3E}">
        <p14:creationId xmlns:p14="http://schemas.microsoft.com/office/powerpoint/2010/main" val="10387205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Follicles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724400" cy="5257800"/>
          </a:xfrm>
        </p:spPr>
        <p:txBody>
          <a:bodyPr/>
          <a:lstStyle/>
          <a:p>
            <a:r>
              <a:rPr lang="en-US" dirty="0"/>
              <a:t>Several stages of development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Primordial </a:t>
            </a:r>
            <a:r>
              <a:rPr lang="en-US" b="1" dirty="0"/>
              <a:t>follicle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More </a:t>
            </a:r>
            <a:r>
              <a:rPr lang="en-US" dirty="0"/>
              <a:t>mature follicles </a:t>
            </a:r>
            <a:endParaRPr lang="en-US" dirty="0" smtClean="0"/>
          </a:p>
          <a:p>
            <a:pPr lvl="2"/>
            <a:r>
              <a:rPr lang="en-US" dirty="0" smtClean="0"/>
              <a:t> _________________________ layers </a:t>
            </a:r>
            <a:r>
              <a:rPr lang="en-US" dirty="0"/>
              <a:t>of </a:t>
            </a:r>
            <a:r>
              <a:rPr lang="en-US" dirty="0" err="1"/>
              <a:t>granulosa</a:t>
            </a:r>
            <a:r>
              <a:rPr lang="en-US" dirty="0"/>
              <a:t> cells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5555" y="2057400"/>
            <a:ext cx="399844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8686800" y="38862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8382000" y="4038600"/>
            <a:ext cx="3048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96200" y="4724400"/>
            <a:ext cx="121065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Primordial </a:t>
            </a:r>
          </a:p>
          <a:p>
            <a:pPr algn="ctr"/>
            <a:r>
              <a:rPr lang="en-US" dirty="0" smtClean="0"/>
              <a:t>follicles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6700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Ovaries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572000" cy="5257800"/>
          </a:xfrm>
        </p:spPr>
        <p:txBody>
          <a:bodyPr/>
          <a:lstStyle/>
          <a:p>
            <a:r>
              <a:rPr lang="en-US" b="1" dirty="0"/>
              <a:t>Vesicular</a:t>
            </a:r>
            <a:r>
              <a:rPr lang="en-US" dirty="0"/>
              <a:t> (</a:t>
            </a:r>
            <a:r>
              <a:rPr lang="en-US" b="1" dirty="0" err="1"/>
              <a:t>antral</a:t>
            </a:r>
            <a:r>
              <a:rPr lang="en-US" b="1" dirty="0"/>
              <a:t> or tertiary</a:t>
            </a:r>
            <a:r>
              <a:rPr lang="en-US" dirty="0"/>
              <a:t>) </a:t>
            </a:r>
            <a:r>
              <a:rPr lang="en-US" b="1" dirty="0"/>
              <a:t>follicle</a:t>
            </a:r>
            <a:r>
              <a:rPr lang="en-US" dirty="0"/>
              <a:t> – fully mature follicle</a:t>
            </a:r>
          </a:p>
          <a:p>
            <a:pPr lvl="1"/>
            <a:r>
              <a:rPr lang="en-US" dirty="0" smtClean="0"/>
              <a:t>_______________________ forms</a:t>
            </a:r>
            <a:r>
              <a:rPr lang="en-US" dirty="0"/>
              <a:t>; follicle bulges from ovary surface</a:t>
            </a:r>
          </a:p>
          <a:p>
            <a:r>
              <a:rPr lang="en-US" b="1" dirty="0" smtClean="0"/>
              <a:t> </a:t>
            </a:r>
            <a:endParaRPr lang="en-US" dirty="0"/>
          </a:p>
          <a:p>
            <a:pPr lvl="1"/>
            <a:r>
              <a:rPr lang="en-US" dirty="0"/>
              <a:t>Ejection of </a:t>
            </a:r>
            <a:r>
              <a:rPr lang="en-US" dirty="0" err="1"/>
              <a:t>oocyte</a:t>
            </a:r>
            <a:r>
              <a:rPr lang="en-US" dirty="0"/>
              <a:t> from ripening follicle</a:t>
            </a:r>
          </a:p>
          <a:p>
            <a:r>
              <a:rPr lang="en-US" b="1" dirty="0"/>
              <a:t>Corpus </a:t>
            </a:r>
            <a:r>
              <a:rPr lang="en-US" b="1" dirty="0" err="1"/>
              <a:t>luteum</a:t>
            </a:r>
            <a:r>
              <a:rPr lang="en-US" dirty="0"/>
              <a:t> develops from ruptured follicle after ovulation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5557" y="2057400"/>
            <a:ext cx="399844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7543800" y="3581400"/>
            <a:ext cx="11430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7467600" y="4114800"/>
            <a:ext cx="1219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97542" y="4724400"/>
            <a:ext cx="100796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vesicular</a:t>
            </a:r>
          </a:p>
          <a:p>
            <a:pPr algn="ctr"/>
            <a:r>
              <a:rPr lang="en-US" dirty="0" smtClean="0"/>
              <a:t>follicles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8991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Female Duct System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3434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Ducts have no contact with ovary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Uterine </a:t>
            </a:r>
            <a:r>
              <a:rPr lang="en-US" dirty="0"/>
              <a:t>(fallopian) tubes or oviducts</a:t>
            </a:r>
          </a:p>
          <a:p>
            <a:endParaRPr lang="en-US" dirty="0" smtClean="0"/>
          </a:p>
          <a:p>
            <a:r>
              <a:rPr lang="en-US" dirty="0" smtClean="0"/>
              <a:t>Uterus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0489" y="2057400"/>
            <a:ext cx="378351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>
            <a:stCxn id="7" idx="2"/>
          </p:cNvCxnSpPr>
          <p:nvPr/>
        </p:nvCxnSpPr>
        <p:spPr>
          <a:xfrm>
            <a:off x="6904786" y="2170331"/>
            <a:ext cx="1324814" cy="2680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7" idx="2"/>
          </p:cNvCxnSpPr>
          <p:nvPr/>
        </p:nvCxnSpPr>
        <p:spPr>
          <a:xfrm flipH="1">
            <a:off x="6172200" y="2170331"/>
            <a:ext cx="732586" cy="115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89965" y="1524000"/>
            <a:ext cx="1029641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Fallopian</a:t>
            </a:r>
          </a:p>
          <a:p>
            <a:pPr algn="ctr"/>
            <a:r>
              <a:rPr lang="en-US" dirty="0" smtClean="0"/>
              <a:t>tubes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15498" y="3581400"/>
            <a:ext cx="866649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Uterus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248400" y="3429000"/>
            <a:ext cx="914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02285" y="4419600"/>
            <a:ext cx="86113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Vagina 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432429" y="4267200"/>
            <a:ext cx="914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1681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Uterine Tubes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5720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Receive ovulated </a:t>
            </a:r>
            <a:r>
              <a:rPr lang="en-US" dirty="0" err="1" smtClean="0"/>
              <a:t>oocyte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constricted </a:t>
            </a:r>
            <a:r>
              <a:rPr lang="en-US" dirty="0"/>
              <a:t>region where tube joins uterus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Distal </a:t>
            </a:r>
            <a:r>
              <a:rPr lang="en-US" dirty="0"/>
              <a:t>expansion with </a:t>
            </a:r>
            <a:r>
              <a:rPr lang="en-US" b="1" dirty="0" err="1"/>
              <a:t>infundibulum</a:t>
            </a:r>
            <a:r>
              <a:rPr lang="en-US" dirty="0"/>
              <a:t> near ovary</a:t>
            </a:r>
          </a:p>
          <a:p>
            <a:pPr lvl="1"/>
            <a:r>
              <a:rPr lang="en-US" dirty="0"/>
              <a:t>Ciliated </a:t>
            </a:r>
            <a:r>
              <a:rPr lang="en-US" dirty="0" smtClean="0"/>
              <a:t>___________________ of </a:t>
            </a:r>
            <a:r>
              <a:rPr lang="en-US" dirty="0" err="1"/>
              <a:t>infundibulum</a:t>
            </a:r>
            <a:r>
              <a:rPr lang="en-US" dirty="0"/>
              <a:t> create currents to move </a:t>
            </a:r>
            <a:r>
              <a:rPr lang="en-US" dirty="0" err="1"/>
              <a:t>oocyte</a:t>
            </a:r>
            <a:r>
              <a:rPr lang="en-US" dirty="0"/>
              <a:t> into uterine tube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0489" y="2057400"/>
            <a:ext cx="378351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0" y="1219200"/>
            <a:ext cx="9906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Isthmus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 flipH="1">
            <a:off x="8001000" y="1588532"/>
            <a:ext cx="114300" cy="1154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91200" y="1447800"/>
            <a:ext cx="9906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Ampulla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 flipH="1">
            <a:off x="5715000" y="1817132"/>
            <a:ext cx="571500" cy="6212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05400" y="3581400"/>
            <a:ext cx="16764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Infundibulum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flipH="1" flipV="1">
            <a:off x="5715000" y="2819400"/>
            <a:ext cx="2286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7543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Uterine Tubes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Oocyte</a:t>
            </a:r>
            <a:r>
              <a:rPr lang="en-US" dirty="0"/>
              <a:t> carried along by </a:t>
            </a:r>
            <a:r>
              <a:rPr lang="en-US" dirty="0" smtClean="0"/>
              <a:t>________________________ and </a:t>
            </a:r>
            <a:r>
              <a:rPr lang="en-US" dirty="0" err="1"/>
              <a:t>ciliary</a:t>
            </a:r>
            <a:r>
              <a:rPr lang="en-US" dirty="0"/>
              <a:t> action</a:t>
            </a:r>
          </a:p>
          <a:p>
            <a:endParaRPr lang="en-US" dirty="0" smtClean="0"/>
          </a:p>
          <a:p>
            <a:r>
              <a:rPr lang="en-US" dirty="0" err="1" smtClean="0"/>
              <a:t>Nonciliated</a:t>
            </a:r>
            <a:r>
              <a:rPr lang="en-US" dirty="0" smtClean="0"/>
              <a:t> </a:t>
            </a:r>
            <a:r>
              <a:rPr lang="en-US" dirty="0"/>
              <a:t>cells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Covered </a:t>
            </a:r>
            <a:r>
              <a:rPr lang="en-US" dirty="0"/>
              <a:t>externally by peritoneum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2492524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Homeostatic Imbalance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endParaRPr lang="en-US" b="1" dirty="0"/>
          </a:p>
          <a:p>
            <a:pPr lvl="1"/>
            <a:r>
              <a:rPr lang="en-US" dirty="0" err="1"/>
              <a:t>Oocyte</a:t>
            </a:r>
            <a:r>
              <a:rPr lang="en-US" dirty="0"/>
              <a:t> fertilized in peritoneal cavity or distal uterine tube begins developing there</a:t>
            </a:r>
          </a:p>
          <a:p>
            <a:pPr lvl="2"/>
            <a:r>
              <a:rPr lang="en-US" dirty="0"/>
              <a:t>Normally abort naturally with substantial bleeding</a:t>
            </a:r>
          </a:p>
          <a:p>
            <a:endParaRPr lang="en-US" b="1" dirty="0" smtClean="0"/>
          </a:p>
          <a:p>
            <a:r>
              <a:rPr lang="en-US" b="1" dirty="0" smtClean="0"/>
              <a:t>Pelvic </a:t>
            </a:r>
            <a:r>
              <a:rPr lang="en-US" b="1" dirty="0"/>
              <a:t>inflammatory disease</a:t>
            </a:r>
            <a:r>
              <a:rPr lang="en-US" dirty="0"/>
              <a:t> (</a:t>
            </a:r>
            <a:r>
              <a:rPr lang="en-US" b="1" dirty="0"/>
              <a:t>PID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Spread of infection from reproductive tract to </a:t>
            </a:r>
            <a:r>
              <a:rPr lang="en-US" dirty="0" smtClean="0"/>
              <a:t>_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smtClean="0"/>
              <a:t>May </a:t>
            </a:r>
            <a:r>
              <a:rPr lang="en-US" dirty="0"/>
              <a:t>cause scar tissue </a:t>
            </a:r>
            <a:r>
              <a:rPr lang="en-US" dirty="0">
                <a:sym typeface="Wingdings" pitchFamily="1" charset="2"/>
              </a:rPr>
              <a:t> </a:t>
            </a:r>
            <a:r>
              <a:rPr lang="en-US" dirty="0" smtClean="0">
                <a:sym typeface="Wingdings" pitchFamily="1" charset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3039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5562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Uterus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4968875" cy="510698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Hollow, thick-walled, muscular organ</a:t>
            </a:r>
          </a:p>
          <a:p>
            <a:r>
              <a:rPr lang="en-US" dirty="0"/>
              <a:t>Function</a:t>
            </a:r>
          </a:p>
          <a:p>
            <a:pPr lvl="1"/>
            <a:r>
              <a:rPr lang="en-US" dirty="0"/>
              <a:t>Receive, retain, nourish fertilized ovum</a:t>
            </a:r>
          </a:p>
          <a:p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inclined </a:t>
            </a:r>
            <a:r>
              <a:rPr lang="en-US" dirty="0" smtClean="0"/>
              <a:t>forward</a:t>
            </a:r>
          </a:p>
          <a:p>
            <a:r>
              <a:rPr lang="en-US" b="1" dirty="0" err="1" smtClean="0"/>
              <a:t>retroverted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inclined backward</a:t>
            </a:r>
          </a:p>
          <a:p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major </a:t>
            </a:r>
            <a:r>
              <a:rPr lang="en-US" dirty="0"/>
              <a:t>portion </a:t>
            </a:r>
          </a:p>
          <a:p>
            <a:r>
              <a:rPr lang="en-US" b="1" dirty="0" err="1"/>
              <a:t>Fundus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rounded </a:t>
            </a:r>
            <a:r>
              <a:rPr lang="en-US" dirty="0"/>
              <a:t>superior region </a:t>
            </a:r>
          </a:p>
          <a:p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narrowed inferior region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0806" y="0"/>
            <a:ext cx="344319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0489" y="2057400"/>
            <a:ext cx="378351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0" y="1905000"/>
            <a:ext cx="9906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Fundus</a:t>
            </a:r>
            <a:endParaRPr lang="en-US" dirty="0"/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>
            <a:off x="7353300" y="2274332"/>
            <a:ext cx="38100" cy="54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62600" y="3276600"/>
            <a:ext cx="9906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Body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V="1">
            <a:off x="6553200" y="3276600"/>
            <a:ext cx="609600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48600" y="3505200"/>
            <a:ext cx="9906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Isthmus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 flipV="1">
            <a:off x="7467600" y="3657600"/>
            <a:ext cx="381000" cy="32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924800" y="4114800"/>
            <a:ext cx="9906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Cervix 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 flipV="1">
            <a:off x="7467600" y="4038600"/>
            <a:ext cx="457200" cy="260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9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2472" y="826294"/>
            <a:ext cx="3811528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Testes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Each surrounded by two tunics </a:t>
            </a:r>
          </a:p>
          <a:p>
            <a:pPr lvl="1"/>
            <a:r>
              <a:rPr lang="en-US" b="1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outer </a:t>
            </a:r>
            <a:r>
              <a:rPr lang="en-US" dirty="0"/>
              <a:t>layer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derived </a:t>
            </a:r>
            <a:r>
              <a:rPr lang="en-US" dirty="0"/>
              <a:t>from peritoneum</a:t>
            </a:r>
          </a:p>
          <a:p>
            <a:pPr lvl="1"/>
            <a:r>
              <a:rPr lang="en-US" b="1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inner layer</a:t>
            </a:r>
          </a:p>
          <a:p>
            <a:pPr lvl="2"/>
            <a:r>
              <a:rPr lang="en-US" dirty="0" smtClean="0"/>
              <a:t>fibrous </a:t>
            </a:r>
            <a:r>
              <a:rPr lang="en-US" dirty="0"/>
              <a:t>capsule</a:t>
            </a:r>
          </a:p>
          <a:p>
            <a:endParaRPr lang="en-US" dirty="0" smtClean="0"/>
          </a:p>
          <a:p>
            <a:r>
              <a:rPr lang="en-US" dirty="0" smtClean="0"/>
              <a:t>______________________ divide </a:t>
            </a:r>
            <a:r>
              <a:rPr lang="en-US" dirty="0"/>
              <a:t>testis into ~250 </a:t>
            </a:r>
            <a:r>
              <a:rPr lang="en-US" i="1" dirty="0" smtClean="0"/>
              <a:t>lobules</a:t>
            </a:r>
            <a:endParaRPr lang="en-US" dirty="0" smtClean="0"/>
          </a:p>
          <a:p>
            <a:pPr lvl="1"/>
            <a:r>
              <a:rPr lang="en-US" dirty="0" smtClean="0"/>
              <a:t>each </a:t>
            </a:r>
            <a:r>
              <a:rPr lang="en-US" dirty="0"/>
              <a:t>containing 1–4 </a:t>
            </a:r>
            <a:r>
              <a:rPr lang="en-US" b="1" dirty="0" err="1"/>
              <a:t>seminiferous</a:t>
            </a:r>
            <a:r>
              <a:rPr lang="en-US" b="1" dirty="0"/>
              <a:t> tubules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site </a:t>
            </a:r>
            <a:r>
              <a:rPr lang="en-US" dirty="0"/>
              <a:t>of sperm production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00400" y="2438400"/>
            <a:ext cx="4191000" cy="2514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52800" y="3276600"/>
            <a:ext cx="4267200" cy="1905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Uterus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953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narrow </a:t>
            </a:r>
            <a:r>
              <a:rPr lang="en-US" dirty="0"/>
              <a:t>neck, or outlet; projects into vagina </a:t>
            </a:r>
          </a:p>
          <a:p>
            <a:endParaRPr lang="en-US" b="1" dirty="0" smtClean="0"/>
          </a:p>
          <a:p>
            <a:r>
              <a:rPr lang="en-US" b="1" dirty="0" smtClean="0"/>
              <a:t>Cervical </a:t>
            </a:r>
            <a:r>
              <a:rPr lang="en-US" b="1" dirty="0"/>
              <a:t>canal</a:t>
            </a:r>
            <a:r>
              <a:rPr lang="en-US" dirty="0"/>
              <a:t> communicates with</a:t>
            </a:r>
          </a:p>
          <a:p>
            <a:pPr lvl="1"/>
            <a:r>
              <a:rPr lang="en-US" dirty="0"/>
              <a:t>Vagina via </a:t>
            </a:r>
            <a:r>
              <a:rPr lang="en-US" i="1" dirty="0" smtClean="0"/>
              <a:t>_</a:t>
            </a:r>
            <a:endParaRPr lang="en-US" dirty="0"/>
          </a:p>
          <a:p>
            <a:pPr lvl="1"/>
            <a:r>
              <a:rPr lang="en-US" dirty="0"/>
              <a:t>Uterine body via </a:t>
            </a:r>
            <a:r>
              <a:rPr lang="en-US" i="1" dirty="0" smtClean="0"/>
              <a:t>_</a:t>
            </a:r>
            <a:endParaRPr lang="en-US" dirty="0"/>
          </a:p>
          <a:p>
            <a:endParaRPr lang="en-US" i="1" dirty="0" smtClean="0"/>
          </a:p>
          <a:p>
            <a:r>
              <a:rPr lang="en-US" i="1" dirty="0" smtClean="0"/>
              <a:t>Cervical </a:t>
            </a:r>
            <a:r>
              <a:rPr lang="en-US" i="1" dirty="0"/>
              <a:t>glands</a:t>
            </a:r>
            <a:r>
              <a:rPr lang="en-US" dirty="0"/>
              <a:t> </a:t>
            </a:r>
            <a:r>
              <a:rPr lang="en-US" dirty="0" smtClean="0"/>
              <a:t>__________________________ that </a:t>
            </a:r>
            <a:r>
              <a:rPr lang="en-US" dirty="0"/>
              <a:t>blocks sperm entry except during </a:t>
            </a:r>
            <a:r>
              <a:rPr lang="en-US" dirty="0" err="1"/>
              <a:t>midcycle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0489" y="2057400"/>
            <a:ext cx="378351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001000" y="3810000"/>
            <a:ext cx="9906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Cervix 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 flipV="1">
            <a:off x="7467600" y="3962400"/>
            <a:ext cx="533400" cy="32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9800" y="4038600"/>
            <a:ext cx="9906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Internal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 flipV="1">
            <a:off x="7010400" y="3810000"/>
            <a:ext cx="304800" cy="5517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34200" y="4953000"/>
            <a:ext cx="9906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externalos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6" idx="0"/>
          </p:cNvCxnSpPr>
          <p:nvPr/>
        </p:nvCxnSpPr>
        <p:spPr>
          <a:xfrm flipH="1" flipV="1">
            <a:off x="7391400" y="4114800"/>
            <a:ext cx="381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2332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Homeostatic Imbalance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Cervical cancer</a:t>
            </a:r>
          </a:p>
          <a:p>
            <a:pPr lvl="1"/>
            <a:r>
              <a:rPr lang="en-US" dirty="0"/>
              <a:t>450,000 women worldwide each year 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Most common between 30 – 50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Risks </a:t>
            </a:r>
          </a:p>
          <a:p>
            <a:pPr lvl="2"/>
            <a:r>
              <a:rPr lang="en-US" dirty="0" smtClean="0"/>
              <a:t>frequent _</a:t>
            </a:r>
          </a:p>
          <a:p>
            <a:pPr lvl="2"/>
            <a:r>
              <a:rPr lang="en-US" dirty="0" smtClean="0"/>
              <a:t>STIs</a:t>
            </a:r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Papanicolaou</a:t>
            </a:r>
            <a:r>
              <a:rPr lang="en-US" dirty="0" smtClean="0"/>
              <a:t> (_______________ ) </a:t>
            </a:r>
            <a:r>
              <a:rPr lang="en-US" dirty="0"/>
              <a:t>smear for detection</a:t>
            </a:r>
          </a:p>
          <a:p>
            <a:pPr lvl="2"/>
            <a:r>
              <a:rPr lang="en-US" dirty="0"/>
              <a:t>Every two years 21 – 30; every year &gt; 30; discontinue at 65 if negative for 10 years</a:t>
            </a:r>
          </a:p>
        </p:txBody>
      </p:sp>
    </p:spTree>
    <p:extLst>
      <p:ext uri="{BB962C8B-B14F-4D97-AF65-F5344CB8AC3E}">
        <p14:creationId xmlns:p14="http://schemas.microsoft.com/office/powerpoint/2010/main" val="18186675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Homeostatic Imbalance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572000" cy="5257800"/>
          </a:xfrm>
        </p:spPr>
        <p:txBody>
          <a:bodyPr/>
          <a:lstStyle/>
          <a:p>
            <a:r>
              <a:rPr lang="en-US" dirty="0"/>
              <a:t>Pap smear results inconclusive</a:t>
            </a:r>
          </a:p>
          <a:p>
            <a:pPr lvl="1"/>
            <a:r>
              <a:rPr lang="en-US" dirty="0"/>
              <a:t>Test for </a:t>
            </a:r>
            <a:r>
              <a:rPr lang="en-US" dirty="0" smtClean="0"/>
              <a:t>_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cause </a:t>
            </a:r>
            <a:r>
              <a:rPr lang="en-US" dirty="0"/>
              <a:t>of most cervical cancers</a:t>
            </a:r>
          </a:p>
          <a:p>
            <a:endParaRPr lang="en-US" dirty="0" smtClean="0"/>
          </a:p>
          <a:p>
            <a:r>
              <a:rPr lang="en-US" dirty="0" err="1" smtClean="0"/>
              <a:t>Gardasil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protects </a:t>
            </a:r>
            <a:r>
              <a:rPr lang="en-US" dirty="0"/>
              <a:t>against HPV</a:t>
            </a:r>
          </a:p>
          <a:p>
            <a:pPr lvl="1"/>
            <a:r>
              <a:rPr lang="en-US" dirty="0"/>
              <a:t>Recommended for 11- and 12-year-old girls</a:t>
            </a:r>
          </a:p>
        </p:txBody>
      </p:sp>
      <p:pic>
        <p:nvPicPr>
          <p:cNvPr id="98306" name="Picture 2" descr="http://www.quincymedgroup.com/adam/dochtml/graphics/images/en/17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905000"/>
            <a:ext cx="3810000" cy="304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46129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Uterine Wall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343400" cy="5257800"/>
          </a:xfrm>
        </p:spPr>
        <p:txBody>
          <a:bodyPr/>
          <a:lstStyle/>
          <a:p>
            <a:r>
              <a:rPr lang="en-US" dirty="0"/>
              <a:t>Three layers</a:t>
            </a:r>
          </a:p>
          <a:p>
            <a:pPr lvl="1"/>
            <a:r>
              <a:rPr lang="en-US" b="1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serous </a:t>
            </a:r>
            <a:r>
              <a:rPr lang="en-US" dirty="0"/>
              <a:t>layer (visceral peritoneum)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interlacing </a:t>
            </a:r>
            <a:r>
              <a:rPr lang="en-US" dirty="0"/>
              <a:t>layers of smooth muscle 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mucosal </a:t>
            </a:r>
            <a:r>
              <a:rPr lang="en-US" dirty="0"/>
              <a:t>lining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0489" y="2057400"/>
            <a:ext cx="378351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62600" y="3505200"/>
            <a:ext cx="13716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perimetrium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5" idx="0"/>
          </p:cNvCxnSpPr>
          <p:nvPr/>
        </p:nvCxnSpPr>
        <p:spPr>
          <a:xfrm flipV="1">
            <a:off x="6248400" y="3200400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43800" y="3657600"/>
            <a:ext cx="14478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myometrium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5" idx="0"/>
          </p:cNvCxnSpPr>
          <p:nvPr/>
        </p:nvCxnSpPr>
        <p:spPr>
          <a:xfrm flipH="1" flipV="1">
            <a:off x="7696200" y="3352800"/>
            <a:ext cx="5715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48400" y="4419600"/>
            <a:ext cx="16002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endometrium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1" idx="0"/>
          </p:cNvCxnSpPr>
          <p:nvPr/>
        </p:nvCxnSpPr>
        <p:spPr>
          <a:xfrm flipV="1">
            <a:off x="7048500" y="3505200"/>
            <a:ext cx="4191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3059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Endometrium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419600" cy="5257800"/>
          </a:xfrm>
        </p:spPr>
        <p:txBody>
          <a:bodyPr>
            <a:normAutofit/>
          </a:bodyPr>
          <a:lstStyle/>
          <a:p>
            <a:r>
              <a:rPr lang="en-US" b="1" dirty="0"/>
              <a:t>Stratum </a:t>
            </a:r>
            <a:r>
              <a:rPr lang="en-US" b="1" dirty="0" smtClean="0"/>
              <a:t>______________ </a:t>
            </a:r>
            <a:r>
              <a:rPr lang="en-US" dirty="0" smtClean="0"/>
              <a:t>(</a:t>
            </a:r>
            <a:r>
              <a:rPr lang="en-US" dirty="0"/>
              <a:t>functional layer)</a:t>
            </a:r>
          </a:p>
          <a:p>
            <a:pPr lvl="1"/>
            <a:r>
              <a:rPr lang="en-US" dirty="0"/>
              <a:t>Changes in response to ovarian hormone cycles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Stratum ______________ </a:t>
            </a:r>
            <a:r>
              <a:rPr lang="en-US" dirty="0" smtClean="0"/>
              <a:t>(</a:t>
            </a:r>
            <a:r>
              <a:rPr lang="en-US" dirty="0"/>
              <a:t>basal layer)</a:t>
            </a:r>
          </a:p>
          <a:p>
            <a:pPr lvl="1"/>
            <a:r>
              <a:rPr lang="en-US" dirty="0"/>
              <a:t>Forms new </a:t>
            </a:r>
            <a:r>
              <a:rPr lang="en-US" dirty="0" err="1"/>
              <a:t>functionalis</a:t>
            </a:r>
            <a:r>
              <a:rPr lang="en-US" dirty="0"/>
              <a:t> after menstruation </a:t>
            </a:r>
          </a:p>
          <a:p>
            <a:pPr lvl="1"/>
            <a:r>
              <a:rPr lang="en-US" dirty="0"/>
              <a:t>Unresponsive to ovarian hormones</a:t>
            </a:r>
          </a:p>
        </p:txBody>
      </p:sp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8715" y="1143000"/>
            <a:ext cx="256528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10200" y="1752600"/>
            <a:ext cx="1447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Stratum</a:t>
            </a:r>
          </a:p>
          <a:p>
            <a:pPr algn="ctr"/>
            <a:r>
              <a:rPr lang="en-US" dirty="0" err="1" smtClean="0"/>
              <a:t>Functonalis</a:t>
            </a:r>
            <a:endParaRPr lang="en-US" dirty="0"/>
          </a:p>
        </p:txBody>
      </p:sp>
      <p:cxnSp>
        <p:nvCxnSpPr>
          <p:cNvPr id="8" name="Straight Connector 7"/>
          <p:cNvCxnSpPr>
            <a:stCxn id="5" idx="0"/>
          </p:cNvCxnSpPr>
          <p:nvPr/>
        </p:nvCxnSpPr>
        <p:spPr>
          <a:xfrm flipV="1">
            <a:off x="6134100" y="1295400"/>
            <a:ext cx="8001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2"/>
          </p:cNvCxnSpPr>
          <p:nvPr/>
        </p:nvCxnSpPr>
        <p:spPr>
          <a:xfrm>
            <a:off x="6134100" y="2398931"/>
            <a:ext cx="800100" cy="4966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34000" y="2895600"/>
            <a:ext cx="1447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Stratum</a:t>
            </a:r>
          </a:p>
          <a:p>
            <a:pPr algn="ctr"/>
            <a:r>
              <a:rPr lang="en-US" dirty="0" err="1" smtClean="0"/>
              <a:t>basalis</a:t>
            </a:r>
            <a:endParaRPr lang="en-US" dirty="0"/>
          </a:p>
        </p:txBody>
      </p:sp>
      <p:cxnSp>
        <p:nvCxnSpPr>
          <p:cNvPr id="21" name="Straight Connector 20"/>
          <p:cNvCxnSpPr>
            <a:stCxn id="20" idx="3"/>
          </p:cNvCxnSpPr>
          <p:nvPr/>
        </p:nvCxnSpPr>
        <p:spPr>
          <a:xfrm flipV="1">
            <a:off x="6781800" y="2895600"/>
            <a:ext cx="152400" cy="3231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0" idx="3"/>
          </p:cNvCxnSpPr>
          <p:nvPr/>
        </p:nvCxnSpPr>
        <p:spPr>
          <a:xfrm>
            <a:off x="6781800" y="3218766"/>
            <a:ext cx="152400" cy="2864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1435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Uterine Vascular Supply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4359275" cy="510698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Uterine arteries</a:t>
            </a: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b="1" dirty="0" err="1" smtClean="0"/>
              <a:t>Arcuate</a:t>
            </a:r>
            <a:r>
              <a:rPr lang="en-US" b="1" dirty="0" smtClean="0"/>
              <a:t> </a:t>
            </a:r>
            <a:r>
              <a:rPr lang="en-US" b="1" dirty="0"/>
              <a:t>arteries</a:t>
            </a: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b="1" dirty="0" smtClean="0"/>
              <a:t>Radial </a:t>
            </a:r>
            <a:r>
              <a:rPr lang="en-US" b="1" dirty="0"/>
              <a:t>arteries</a:t>
            </a:r>
            <a:r>
              <a:rPr lang="en-US" dirty="0"/>
              <a:t> in </a:t>
            </a:r>
            <a:r>
              <a:rPr lang="en-US" dirty="0" err="1" smtClean="0"/>
              <a:t>endometrium</a:t>
            </a:r>
            <a:endParaRPr lang="en-US" dirty="0" smtClean="0"/>
          </a:p>
          <a:p>
            <a:pPr lvl="1"/>
            <a:r>
              <a:rPr lang="en-US" dirty="0" smtClean="0"/>
              <a:t>branch </a:t>
            </a:r>
            <a:r>
              <a:rPr lang="en-US" dirty="0"/>
              <a:t>into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________________________ </a:t>
            </a:r>
            <a:r>
              <a:rPr lang="en-US" dirty="0" smtClean="0">
                <a:sym typeface="Symbol" pitchFamily="1" charset="2"/>
              </a:rPr>
              <a:t></a:t>
            </a:r>
            <a:r>
              <a:rPr lang="en-US" dirty="0" smtClean="0"/>
              <a:t> </a:t>
            </a:r>
            <a:r>
              <a:rPr lang="en-US" dirty="0"/>
              <a:t>stratum </a:t>
            </a:r>
            <a:r>
              <a:rPr lang="en-US" dirty="0" err="1"/>
              <a:t>basalis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________________________ </a:t>
            </a:r>
            <a:r>
              <a:rPr lang="en-US" dirty="0" smtClean="0">
                <a:sym typeface="Symbol" pitchFamily="1" charset="2"/>
              </a:rPr>
              <a:t></a:t>
            </a:r>
            <a:r>
              <a:rPr lang="en-US" dirty="0" smtClean="0"/>
              <a:t> </a:t>
            </a:r>
            <a:r>
              <a:rPr lang="en-US" dirty="0"/>
              <a:t>stratum </a:t>
            </a:r>
            <a:r>
              <a:rPr lang="en-US" dirty="0" err="1"/>
              <a:t>functionalis</a:t>
            </a:r>
            <a:endParaRPr lang="en-US" dirty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Degenerate </a:t>
            </a:r>
            <a:r>
              <a:rPr lang="en-US" dirty="0"/>
              <a:t>and regenerate; spasms </a:t>
            </a:r>
            <a:r>
              <a:rPr lang="en-US" dirty="0">
                <a:sym typeface="Wingdings" pitchFamily="1" charset="2"/>
              </a:rPr>
              <a:t> shedding of </a:t>
            </a:r>
            <a:r>
              <a:rPr lang="en-US" dirty="0" err="1">
                <a:sym typeface="Wingdings" pitchFamily="1" charset="2"/>
              </a:rPr>
              <a:t>functionalis</a:t>
            </a:r>
            <a:r>
              <a:rPr lang="en-US" dirty="0">
                <a:sym typeface="Wingdings" pitchFamily="1" charset="2"/>
              </a:rPr>
              <a:t> layer during menstruation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8715" y="1143000"/>
            <a:ext cx="256528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57800" y="1981200"/>
            <a:ext cx="1447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Straight arteries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flipV="1">
            <a:off x="6705600" y="2286000"/>
            <a:ext cx="609600" cy="183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57800" y="2895600"/>
            <a:ext cx="1447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Spiral arteries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V="1">
            <a:off x="6705600" y="3200400"/>
            <a:ext cx="609600" cy="183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2973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Vagina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Thin-walled tube 8-10 cm in length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organ </a:t>
            </a:r>
            <a:r>
              <a:rPr lang="en-US" dirty="0"/>
              <a:t>of copulation </a:t>
            </a:r>
          </a:p>
          <a:p>
            <a:endParaRPr lang="en-US" dirty="0" smtClean="0"/>
          </a:p>
          <a:p>
            <a:r>
              <a:rPr lang="en-US" dirty="0" smtClean="0"/>
              <a:t>Extends </a:t>
            </a:r>
            <a:r>
              <a:rPr lang="en-US" dirty="0"/>
              <a:t>between bladder and rectum from cervix to exterior </a:t>
            </a:r>
          </a:p>
          <a:p>
            <a:endParaRPr lang="en-US" dirty="0" smtClean="0"/>
          </a:p>
          <a:p>
            <a:r>
              <a:rPr lang="en-US" dirty="0" smtClean="0"/>
              <a:t>____________________________________________; </a:t>
            </a:r>
            <a:r>
              <a:rPr lang="en-US" dirty="0"/>
              <a:t>embedded in anterior wall</a:t>
            </a:r>
          </a:p>
        </p:txBody>
      </p:sp>
    </p:spTree>
    <p:extLst>
      <p:ext uri="{BB962C8B-B14F-4D97-AF65-F5344CB8AC3E}">
        <p14:creationId xmlns:p14="http://schemas.microsoft.com/office/powerpoint/2010/main" val="48163846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Vagina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Layers of wall </a:t>
            </a:r>
          </a:p>
          <a:p>
            <a:pPr lvl="1"/>
            <a:r>
              <a:rPr lang="en-US" sz="2400" dirty="0" err="1"/>
              <a:t>Fibroelastic</a:t>
            </a:r>
            <a:r>
              <a:rPr lang="en-US" sz="2400" dirty="0"/>
              <a:t> </a:t>
            </a:r>
            <a:r>
              <a:rPr lang="en-US" sz="2400" i="1" dirty="0"/>
              <a:t>adventitia</a:t>
            </a:r>
            <a:endParaRPr lang="en-US" sz="2400" dirty="0"/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400" dirty="0"/>
              <a:t>Stratified </a:t>
            </a:r>
            <a:r>
              <a:rPr lang="en-US" sz="2400" dirty="0" err="1"/>
              <a:t>squamous</a:t>
            </a:r>
            <a:r>
              <a:rPr lang="en-US" sz="2400" dirty="0"/>
              <a:t> </a:t>
            </a:r>
            <a:r>
              <a:rPr lang="en-US" sz="2400" i="1" dirty="0"/>
              <a:t>mucosa</a:t>
            </a:r>
            <a:r>
              <a:rPr lang="en-US" sz="2400" dirty="0"/>
              <a:t> with </a:t>
            </a:r>
            <a:r>
              <a:rPr lang="en-US" sz="2400" dirty="0" smtClean="0"/>
              <a:t>_</a:t>
            </a:r>
            <a:endParaRPr lang="en-US" sz="2400" dirty="0"/>
          </a:p>
          <a:p>
            <a:endParaRPr lang="en-US" sz="2800" dirty="0" smtClean="0"/>
          </a:p>
          <a:p>
            <a:r>
              <a:rPr lang="en-US" sz="2800" dirty="0" err="1" smtClean="0"/>
              <a:t>Dendritic</a:t>
            </a:r>
            <a:r>
              <a:rPr lang="en-US" sz="2800" dirty="0" smtClean="0"/>
              <a:t> </a:t>
            </a:r>
            <a:r>
              <a:rPr lang="en-US" sz="2800" dirty="0"/>
              <a:t>cells in mucosa may provide route for HIV transmission</a:t>
            </a:r>
          </a:p>
          <a:p>
            <a:endParaRPr lang="en-US" sz="2800" dirty="0" smtClean="0"/>
          </a:p>
          <a:p>
            <a:r>
              <a:rPr lang="en-US" sz="2800" dirty="0" smtClean="0"/>
              <a:t>Mucosa </a:t>
            </a:r>
            <a:r>
              <a:rPr lang="en-US" sz="2800" dirty="0"/>
              <a:t>near vaginal orifice forms </a:t>
            </a:r>
            <a:r>
              <a:rPr lang="en-US" sz="2800" dirty="0" smtClean="0"/>
              <a:t>_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ruptures </a:t>
            </a:r>
            <a:r>
              <a:rPr lang="en-US" sz="2400" dirty="0"/>
              <a:t>with intercourse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Vaginal _</a:t>
            </a:r>
            <a:endParaRPr lang="en-US" sz="2800" dirty="0" smtClean="0"/>
          </a:p>
          <a:p>
            <a:pPr lvl="1"/>
            <a:r>
              <a:rPr lang="en-US" sz="2400" dirty="0" smtClean="0"/>
              <a:t>upper </a:t>
            </a:r>
            <a:r>
              <a:rPr lang="en-US" sz="2400" dirty="0"/>
              <a:t>end of vagina surrounding cervix</a:t>
            </a:r>
          </a:p>
        </p:txBody>
      </p:sp>
    </p:spTree>
    <p:extLst>
      <p:ext uri="{BB962C8B-B14F-4D97-AF65-F5344CB8AC3E}">
        <p14:creationId xmlns:p14="http://schemas.microsoft.com/office/powerpoint/2010/main" val="315398290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External Genitalia (Vulva or Pudendum)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419600" cy="5257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fatty </a:t>
            </a:r>
            <a:r>
              <a:rPr lang="en-US" dirty="0"/>
              <a:t>area overlying pubic </a:t>
            </a:r>
            <a:r>
              <a:rPr lang="en-US" dirty="0" err="1"/>
              <a:t>symphysis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________________________, </a:t>
            </a:r>
            <a:r>
              <a:rPr lang="en-US" dirty="0"/>
              <a:t>fatty skin folds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Counterpart of male scrotum</a:t>
            </a:r>
          </a:p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skin </a:t>
            </a:r>
            <a:r>
              <a:rPr lang="en-US" dirty="0"/>
              <a:t>folds lying within labia </a:t>
            </a:r>
            <a:r>
              <a:rPr lang="en-US" dirty="0" err="1"/>
              <a:t>majora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Join at posterior end of vestibule </a:t>
            </a:r>
            <a:r>
              <a:rPr lang="en-US" dirty="0">
                <a:sym typeface="Wingdings" pitchFamily="1" charset="2"/>
              </a:rPr>
              <a:t> </a:t>
            </a:r>
            <a:r>
              <a:rPr lang="en-US" b="1" dirty="0" smtClean="0">
                <a:sym typeface="Wingdings" pitchFamily="1" charset="2"/>
              </a:rPr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_________________________ - </a:t>
            </a:r>
            <a:r>
              <a:rPr lang="en-US" dirty="0"/>
              <a:t>recess within labia </a:t>
            </a:r>
            <a:r>
              <a:rPr lang="en-US" dirty="0" err="1"/>
              <a:t>minora</a:t>
            </a:r>
            <a:endParaRPr lang="en-US" dirty="0"/>
          </a:p>
        </p:txBody>
      </p:sp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4734" y="1600200"/>
            <a:ext cx="405926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48400" y="1143000"/>
            <a:ext cx="14478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Mons Pubis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2"/>
          </p:cNvCxnSpPr>
          <p:nvPr/>
        </p:nvCxnSpPr>
        <p:spPr>
          <a:xfrm>
            <a:off x="6972300" y="1512332"/>
            <a:ext cx="419100" cy="849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96200" y="2590800"/>
            <a:ext cx="14478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Labia </a:t>
            </a:r>
            <a:r>
              <a:rPr lang="en-US" dirty="0" err="1" smtClean="0"/>
              <a:t>Minora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 flipH="1">
            <a:off x="7467600" y="2960132"/>
            <a:ext cx="952500" cy="468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38800" y="1905000"/>
            <a:ext cx="14478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Labia </a:t>
            </a:r>
            <a:r>
              <a:rPr lang="en-US" dirty="0" err="1" smtClean="0"/>
              <a:t>Majora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>
          <a:xfrm>
            <a:off x="6362700" y="2274332"/>
            <a:ext cx="419100" cy="849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86400" y="4114800"/>
            <a:ext cx="14478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Fourchette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V="1">
            <a:off x="6210300" y="3962400"/>
            <a:ext cx="10287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4647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External Genitalia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953000" cy="5257800"/>
          </a:xfrm>
        </p:spPr>
        <p:txBody>
          <a:bodyPr/>
          <a:lstStyle/>
          <a:p>
            <a:r>
              <a:rPr lang="en-US" dirty="0"/>
              <a:t>Greater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Flank vaginal opening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Homologous </a:t>
            </a:r>
            <a:r>
              <a:rPr lang="en-US" dirty="0"/>
              <a:t>to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Release ___________________ into </a:t>
            </a:r>
            <a:r>
              <a:rPr lang="en-US" dirty="0"/>
              <a:t>vestibule for lubrication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4734" y="1600200"/>
            <a:ext cx="405926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62600" y="4572000"/>
            <a:ext cx="1447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Vestibular glands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>
          <a:xfrm flipV="1">
            <a:off x="6286500" y="3733800"/>
            <a:ext cx="8763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0"/>
          </p:cNvCxnSpPr>
          <p:nvPr/>
        </p:nvCxnSpPr>
        <p:spPr>
          <a:xfrm flipV="1">
            <a:off x="6286500" y="3733800"/>
            <a:ext cx="10287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698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Seminiferous Tubules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Thick, stratified epithelium surrounding central fluid-containing lumen</a:t>
            </a:r>
          </a:p>
          <a:p>
            <a:endParaRPr lang="en-US" sz="2800" dirty="0" smtClean="0"/>
          </a:p>
          <a:p>
            <a:r>
              <a:rPr lang="en-US" sz="2800" dirty="0" smtClean="0"/>
              <a:t>Epithelium</a:t>
            </a:r>
            <a:endParaRPr lang="en-US" sz="2800" dirty="0"/>
          </a:p>
          <a:p>
            <a:pPr lvl="1"/>
            <a:r>
              <a:rPr lang="en-US" sz="2400" b="1" dirty="0" err="1" smtClean="0"/>
              <a:t>spermatogenic</a:t>
            </a:r>
            <a:r>
              <a:rPr lang="en-US" sz="2400" b="1" dirty="0" smtClean="0"/>
              <a:t> </a:t>
            </a:r>
            <a:r>
              <a:rPr lang="en-US" sz="2400" b="1" dirty="0"/>
              <a:t>cells</a:t>
            </a:r>
            <a:r>
              <a:rPr lang="en-US" sz="2400" dirty="0"/>
              <a:t> embedded in </a:t>
            </a:r>
            <a:r>
              <a:rPr lang="en-US" sz="2400" dirty="0" err="1" smtClean="0"/>
              <a:t>Sustentacular</a:t>
            </a:r>
            <a:r>
              <a:rPr lang="en-US" sz="2400" dirty="0" smtClean="0"/>
              <a:t> cells (</a:t>
            </a:r>
            <a:r>
              <a:rPr lang="en-US" sz="2400" b="1" dirty="0" smtClean="0"/>
              <a:t>___________________________________)</a:t>
            </a:r>
            <a:endParaRPr lang="en-US" sz="2400" dirty="0"/>
          </a:p>
          <a:p>
            <a:endParaRPr lang="en-US" sz="2800" b="1" dirty="0" smtClean="0"/>
          </a:p>
          <a:p>
            <a:r>
              <a:rPr lang="en-US" sz="2800" b="1" dirty="0" smtClean="0"/>
              <a:t>____________________________ cells</a:t>
            </a:r>
            <a:r>
              <a:rPr lang="en-US" sz="2800" dirty="0" smtClean="0"/>
              <a:t> </a:t>
            </a:r>
            <a:r>
              <a:rPr lang="en-US" sz="2800" dirty="0"/>
              <a:t>surround each tubule</a:t>
            </a:r>
          </a:p>
          <a:p>
            <a:pPr lvl="1"/>
            <a:r>
              <a:rPr lang="en-US" sz="2400" dirty="0"/>
              <a:t>May squeeze sperm, testicular fluids out of testes</a:t>
            </a:r>
          </a:p>
          <a:p>
            <a:endParaRPr lang="en-US" sz="2800" dirty="0" smtClean="0"/>
          </a:p>
          <a:p>
            <a:r>
              <a:rPr lang="en-US" sz="2800" dirty="0" smtClean="0"/>
              <a:t>Tubules </a:t>
            </a:r>
            <a:r>
              <a:rPr lang="en-US" sz="2800" dirty="0"/>
              <a:t>of each lobule form </a:t>
            </a:r>
            <a:r>
              <a:rPr lang="en-US" sz="2800" b="1" dirty="0" smtClean="0"/>
              <a:t>_</a:t>
            </a:r>
            <a:endParaRPr lang="en-US" sz="2800" dirty="0"/>
          </a:p>
          <a:p>
            <a:pPr lvl="1"/>
            <a:endParaRPr lang="en-US" sz="2400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External Genitalia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105400" cy="5257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______________________</a:t>
            </a:r>
            <a:r>
              <a:rPr lang="en-US" dirty="0" smtClean="0"/>
              <a:t>– </a:t>
            </a:r>
            <a:r>
              <a:rPr lang="en-US" dirty="0"/>
              <a:t>anterior to vestibule</a:t>
            </a:r>
          </a:p>
          <a:p>
            <a:pPr lvl="1"/>
            <a:r>
              <a:rPr lang="en-US" b="1" dirty="0" err="1"/>
              <a:t>Glans</a:t>
            </a:r>
            <a:r>
              <a:rPr lang="en-US" b="1" dirty="0"/>
              <a:t> of the clitoris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b="1" dirty="0"/>
              <a:t>Prepuce of the clitoris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Counterpart of penis</a:t>
            </a:r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endParaRPr lang="en-US" dirty="0"/>
          </a:p>
          <a:p>
            <a:pPr lvl="1"/>
            <a:r>
              <a:rPr lang="en-US" dirty="0"/>
              <a:t>Diamond-shaped region between pubic arch and coccyx </a:t>
            </a:r>
          </a:p>
          <a:p>
            <a:pPr lvl="1"/>
            <a:r>
              <a:rPr lang="en-US" dirty="0"/>
              <a:t>Bordered by </a:t>
            </a:r>
            <a:r>
              <a:rPr lang="en-US" dirty="0" err="1"/>
              <a:t>ischial</a:t>
            </a:r>
            <a:r>
              <a:rPr lang="en-US" dirty="0"/>
              <a:t> </a:t>
            </a:r>
            <a:r>
              <a:rPr lang="en-US" dirty="0" err="1"/>
              <a:t>tuberosities</a:t>
            </a:r>
            <a:r>
              <a:rPr lang="en-US" dirty="0"/>
              <a:t> laterally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4734" y="1600200"/>
            <a:ext cx="405926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43800" y="1905000"/>
            <a:ext cx="14478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Glans</a:t>
            </a:r>
            <a:r>
              <a:rPr lang="en-US" dirty="0" smtClean="0"/>
              <a:t> clitoris</a:t>
            </a:r>
            <a:endParaRPr lang="en-US" dirty="0"/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 flipH="1">
            <a:off x="7239000" y="2274332"/>
            <a:ext cx="1028700" cy="697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38800" y="1828800"/>
            <a:ext cx="1447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Prepuce of clitoris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>
          <a:xfrm>
            <a:off x="6362700" y="2475131"/>
            <a:ext cx="876300" cy="344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9" idx="0"/>
          </p:cNvCxnSpPr>
          <p:nvPr/>
        </p:nvCxnSpPr>
        <p:spPr>
          <a:xfrm flipH="1" flipV="1">
            <a:off x="7620000" y="4355068"/>
            <a:ext cx="495300" cy="521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91400" y="4876800"/>
            <a:ext cx="14478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Perineum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00738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Mammary Glands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Modified </a:t>
            </a:r>
            <a:r>
              <a:rPr lang="en-US" dirty="0" smtClean="0"/>
              <a:t>___________________________________ consisting </a:t>
            </a:r>
            <a:r>
              <a:rPr lang="en-US" dirty="0"/>
              <a:t>of 15–25 </a:t>
            </a:r>
            <a:r>
              <a:rPr lang="en-US" b="1" dirty="0"/>
              <a:t>lobes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Function </a:t>
            </a:r>
            <a:r>
              <a:rPr lang="en-US" dirty="0"/>
              <a:t>in </a:t>
            </a:r>
            <a:r>
              <a:rPr lang="en-US" dirty="0" smtClean="0"/>
              <a:t>_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pigmented </a:t>
            </a:r>
            <a:r>
              <a:rPr lang="en-US" dirty="0"/>
              <a:t>skin surrounding </a:t>
            </a:r>
            <a:r>
              <a:rPr lang="en-US" b="1" dirty="0" smtClean="0"/>
              <a:t>_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attach </a:t>
            </a:r>
            <a:r>
              <a:rPr lang="en-US" dirty="0"/>
              <a:t>breast to underlying muscle </a:t>
            </a:r>
          </a:p>
          <a:p>
            <a:endParaRPr lang="en-US" dirty="0" smtClean="0"/>
          </a:p>
          <a:p>
            <a:r>
              <a:rPr lang="en-US" dirty="0" smtClean="0"/>
              <a:t>Lobules </a:t>
            </a:r>
            <a:r>
              <a:rPr lang="en-US" dirty="0"/>
              <a:t>within lobes contain glandular </a:t>
            </a:r>
            <a:r>
              <a:rPr lang="en-US" b="1" dirty="0"/>
              <a:t>alveoli</a:t>
            </a:r>
            <a:r>
              <a:rPr lang="en-US" dirty="0"/>
              <a:t> that produce milk </a:t>
            </a:r>
          </a:p>
        </p:txBody>
      </p:sp>
    </p:spTree>
    <p:extLst>
      <p:ext uri="{BB962C8B-B14F-4D97-AF65-F5344CB8AC3E}">
        <p14:creationId xmlns:p14="http://schemas.microsoft.com/office/powerpoint/2010/main" val="137263258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Mammary Glands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Milk </a:t>
            </a:r>
            <a:r>
              <a:rPr lang="en-US" dirty="0">
                <a:sym typeface="Symbol" pitchFamily="1" charset="2"/>
              </a:rPr>
              <a:t></a:t>
            </a:r>
            <a:r>
              <a:rPr lang="en-US" dirty="0"/>
              <a:t> </a:t>
            </a:r>
            <a:r>
              <a:rPr lang="en-US" b="1" dirty="0" smtClean="0"/>
              <a:t>________________________________ </a:t>
            </a:r>
            <a:r>
              <a:rPr lang="en-US" dirty="0" smtClean="0">
                <a:sym typeface="Symbol" pitchFamily="1" charset="2"/>
              </a:rPr>
              <a:t></a:t>
            </a:r>
            <a:r>
              <a:rPr lang="en-US" dirty="0" smtClean="0"/>
              <a:t> </a:t>
            </a:r>
            <a:r>
              <a:rPr lang="en-US" b="1" dirty="0"/>
              <a:t>lactiferous sinuses</a:t>
            </a:r>
            <a:r>
              <a:rPr lang="en-US" dirty="0"/>
              <a:t> </a:t>
            </a:r>
            <a:r>
              <a:rPr lang="en-US" dirty="0">
                <a:sym typeface="Symbol" pitchFamily="1" charset="2"/>
              </a:rPr>
              <a:t></a:t>
            </a:r>
            <a:r>
              <a:rPr lang="en-US" dirty="0"/>
              <a:t> open to outside at nipple</a:t>
            </a:r>
          </a:p>
          <a:p>
            <a:endParaRPr lang="en-US" dirty="0" smtClean="0"/>
          </a:p>
          <a:p>
            <a:r>
              <a:rPr lang="en-US" dirty="0" smtClean="0"/>
              <a:t>Breast </a:t>
            </a:r>
            <a:r>
              <a:rPr lang="en-US" dirty="0"/>
              <a:t>size due to amount of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6566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Breast Cancer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___________________________________________ most </a:t>
            </a:r>
            <a:r>
              <a:rPr lang="en-US" dirty="0"/>
              <a:t>common malignancy, second most common cause of cancer death in U.S. women</a:t>
            </a:r>
          </a:p>
          <a:p>
            <a:endParaRPr lang="en-US" dirty="0" smtClean="0"/>
          </a:p>
          <a:p>
            <a:r>
              <a:rPr lang="en-US" dirty="0" smtClean="0"/>
              <a:t>13</a:t>
            </a:r>
            <a:r>
              <a:rPr lang="en-US" dirty="0"/>
              <a:t>% will develop condition</a:t>
            </a:r>
          </a:p>
        </p:txBody>
      </p:sp>
    </p:spTree>
    <p:extLst>
      <p:ext uri="{BB962C8B-B14F-4D97-AF65-F5344CB8AC3E}">
        <p14:creationId xmlns:p14="http://schemas.microsoft.com/office/powerpoint/2010/main" val="306253245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Breast Cancer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Usually arises from epithelial cells of smallest ducts; eventually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Risk </a:t>
            </a:r>
            <a:r>
              <a:rPr lang="en-US" dirty="0"/>
              <a:t>factors include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No pregnancies or first pregnancy late in life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or short periods of breast feeding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Family history of breast cancer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70</a:t>
            </a:r>
            <a:r>
              <a:rPr lang="en-US" dirty="0"/>
              <a:t>% of women with breast cancer have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8202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Breast Cancer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10% due to hereditary defects, including mutations to genes BRCA1 and BRCA2</a:t>
            </a:r>
          </a:p>
          <a:p>
            <a:pPr lvl="1"/>
            <a:r>
              <a:rPr lang="en-US" dirty="0"/>
              <a:t>50 – 80% develop breast cancer</a:t>
            </a:r>
          </a:p>
          <a:p>
            <a:pPr lvl="1"/>
            <a:r>
              <a:rPr lang="en-US" dirty="0"/>
              <a:t>Greater risk of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1028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Breast Cancer: Diagnosis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Early detection via self-examination and </a:t>
            </a:r>
            <a:r>
              <a:rPr lang="en-US" b="1" dirty="0"/>
              <a:t>mammography</a:t>
            </a:r>
            <a:endParaRPr lang="en-US" dirty="0"/>
          </a:p>
          <a:p>
            <a:pPr lvl="1"/>
            <a:r>
              <a:rPr lang="en-US" dirty="0"/>
              <a:t>X-ray examination</a:t>
            </a:r>
          </a:p>
          <a:p>
            <a:pPr lvl="1"/>
            <a:r>
              <a:rPr lang="en-US" dirty="0"/>
              <a:t>American Cancer Society recommends screening every year for women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U.S. Prevention Services Task Force on Breast Cancer Screening recommends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6972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Breast Cancer: Treatment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removes </a:t>
            </a:r>
            <a:r>
              <a:rPr lang="en-US" dirty="0"/>
              <a:t>breast, all underlying muscles, fascia, associated lymph nodes</a:t>
            </a:r>
          </a:p>
          <a:p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excises </a:t>
            </a:r>
            <a:r>
              <a:rPr lang="en-US" dirty="0"/>
              <a:t>only cancerous lump</a:t>
            </a:r>
          </a:p>
          <a:p>
            <a:r>
              <a:rPr lang="en-US" b="1" dirty="0"/>
              <a:t>Simple mastectomy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removes </a:t>
            </a:r>
            <a:r>
              <a:rPr lang="en-US" dirty="0"/>
              <a:t>only breast </a:t>
            </a:r>
            <a:r>
              <a:rPr lang="en-US" dirty="0" smtClean="0"/>
              <a:t>tissue</a:t>
            </a:r>
          </a:p>
          <a:p>
            <a:pPr lvl="1"/>
            <a:r>
              <a:rPr lang="en-US" dirty="0" smtClean="0"/>
              <a:t>sometimes </a:t>
            </a:r>
            <a:r>
              <a:rPr lang="en-US" dirty="0"/>
              <a:t>some </a:t>
            </a:r>
            <a:r>
              <a:rPr lang="en-US" dirty="0" err="1"/>
              <a:t>axillary</a:t>
            </a:r>
            <a:r>
              <a:rPr lang="en-US" dirty="0"/>
              <a:t> lymph nodes</a:t>
            </a:r>
          </a:p>
          <a:p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have breast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244632023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Physiology of the Female Reproductive System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 assumed females total supply of eggs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New </a:t>
            </a:r>
            <a:r>
              <a:rPr lang="en-US" dirty="0"/>
              <a:t>evidence stem cells can arise from epithelial cells at ovary surface</a:t>
            </a:r>
          </a:p>
          <a:p>
            <a:endParaRPr lang="en-US" dirty="0" smtClean="0"/>
          </a:p>
          <a:p>
            <a:r>
              <a:rPr lang="en-US" dirty="0" smtClean="0"/>
              <a:t>May </a:t>
            </a:r>
            <a:r>
              <a:rPr lang="en-US" dirty="0"/>
              <a:t>overturn previous assumption</a:t>
            </a:r>
          </a:p>
        </p:txBody>
      </p:sp>
    </p:spTree>
    <p:extLst>
      <p:ext uri="{BB962C8B-B14F-4D97-AF65-F5344CB8AC3E}">
        <p14:creationId xmlns:p14="http://schemas.microsoft.com/office/powerpoint/2010/main" val="415555645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Oogenesis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3434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Production of female gametes</a:t>
            </a:r>
          </a:p>
          <a:p>
            <a:pPr lvl="1"/>
            <a:r>
              <a:rPr lang="en-US" dirty="0"/>
              <a:t>Takes </a:t>
            </a:r>
            <a:r>
              <a:rPr lang="en-US" dirty="0" smtClean="0"/>
              <a:t>__________________ to </a:t>
            </a:r>
            <a:r>
              <a:rPr lang="en-US" dirty="0"/>
              <a:t>complete</a:t>
            </a:r>
          </a:p>
          <a:p>
            <a:endParaRPr lang="en-US" dirty="0" smtClean="0"/>
          </a:p>
          <a:p>
            <a:r>
              <a:rPr lang="en-US" dirty="0" smtClean="0"/>
              <a:t>Begins </a:t>
            </a:r>
            <a:r>
              <a:rPr lang="en-US" dirty="0"/>
              <a:t>in fetal period</a:t>
            </a:r>
          </a:p>
          <a:p>
            <a:pPr lvl="1"/>
            <a:r>
              <a:rPr lang="en-US" b="1" dirty="0" smtClean="0"/>
              <a:t>________________________ </a:t>
            </a:r>
            <a:r>
              <a:rPr lang="en-US" dirty="0" smtClean="0"/>
              <a:t>(</a:t>
            </a:r>
            <a:r>
              <a:rPr lang="en-US" dirty="0"/>
              <a:t>2</a:t>
            </a:r>
            <a:r>
              <a:rPr lang="en-US" i="1" dirty="0"/>
              <a:t>n</a:t>
            </a:r>
            <a:r>
              <a:rPr lang="en-US" dirty="0"/>
              <a:t> ovarian stem cells) multiply by </a:t>
            </a:r>
            <a:r>
              <a:rPr lang="en-US" dirty="0" smtClean="0"/>
              <a:t>______________________ and </a:t>
            </a:r>
            <a:r>
              <a:rPr lang="en-US" dirty="0"/>
              <a:t>store nutrients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__________________________ </a:t>
            </a:r>
            <a:r>
              <a:rPr lang="en-US" dirty="0" smtClean="0"/>
              <a:t>develop </a:t>
            </a:r>
            <a:r>
              <a:rPr lang="en-US" dirty="0"/>
              <a:t>in </a:t>
            </a:r>
            <a:r>
              <a:rPr lang="en-US" b="1" dirty="0"/>
              <a:t>primordial follicles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Primary </a:t>
            </a:r>
            <a:r>
              <a:rPr lang="en-US" dirty="0" err="1"/>
              <a:t>oocytes</a:t>
            </a:r>
            <a:r>
              <a:rPr lang="en-US" dirty="0"/>
              <a:t> begin meiosis; stall in prophase I</a:t>
            </a:r>
          </a:p>
        </p:txBody>
      </p:sp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410325" y="238125"/>
            <a:ext cx="2733675" cy="638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Arrow Connector 4"/>
          <p:cNvCxnSpPr>
            <a:stCxn id="6" idx="3"/>
          </p:cNvCxnSpPr>
          <p:nvPr/>
        </p:nvCxnSpPr>
        <p:spPr>
          <a:xfrm flipV="1">
            <a:off x="7086600" y="762000"/>
            <a:ext cx="609600" cy="260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38800" y="838200"/>
            <a:ext cx="14478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Oogonia</a:t>
            </a:r>
            <a:endParaRPr lang="en-US" dirty="0"/>
          </a:p>
        </p:txBody>
      </p:sp>
      <p:cxnSp>
        <p:nvCxnSpPr>
          <p:cNvPr id="9" name="Straight Arrow Connector 8"/>
          <p:cNvCxnSpPr>
            <a:stCxn id="10" idx="1"/>
          </p:cNvCxnSpPr>
          <p:nvPr/>
        </p:nvCxnSpPr>
        <p:spPr>
          <a:xfrm flipH="1" flipV="1">
            <a:off x="7848600" y="990600"/>
            <a:ext cx="152400" cy="32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01000" y="838200"/>
            <a:ext cx="11430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Mitosis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4" idx="3"/>
          </p:cNvCxnSpPr>
          <p:nvPr/>
        </p:nvCxnSpPr>
        <p:spPr>
          <a:xfrm flipV="1">
            <a:off x="7086600" y="1295400"/>
            <a:ext cx="609600" cy="323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38800" y="1295400"/>
            <a:ext cx="1447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Primary</a:t>
            </a:r>
          </a:p>
          <a:p>
            <a:pPr algn="ctr"/>
            <a:r>
              <a:rPr lang="en-US" dirty="0" err="1" smtClean="0"/>
              <a:t>Oocyte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3"/>
          </p:cNvCxnSpPr>
          <p:nvPr/>
        </p:nvCxnSpPr>
        <p:spPr>
          <a:xfrm>
            <a:off x="7086600" y="1618566"/>
            <a:ext cx="609600" cy="2864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3"/>
          </p:cNvCxnSpPr>
          <p:nvPr/>
        </p:nvCxnSpPr>
        <p:spPr>
          <a:xfrm>
            <a:off x="7086600" y="1618566"/>
            <a:ext cx="609600" cy="12770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924800" y="2286000"/>
            <a:ext cx="12192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 incomplete meiosis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7924800" y="3962400"/>
            <a:ext cx="12192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Meiosis I completed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5638800" y="4267200"/>
            <a:ext cx="1447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Secondary</a:t>
            </a:r>
          </a:p>
          <a:p>
            <a:pPr algn="ctr"/>
            <a:r>
              <a:rPr lang="en-US" dirty="0" err="1" smtClean="0"/>
              <a:t>Oocyte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4" idx="3"/>
          </p:cNvCxnSpPr>
          <p:nvPr/>
        </p:nvCxnSpPr>
        <p:spPr>
          <a:xfrm>
            <a:off x="7086600" y="4590366"/>
            <a:ext cx="228600" cy="1340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8800" y="5029200"/>
            <a:ext cx="14478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Ovulation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9" idx="3"/>
          </p:cNvCxnSpPr>
          <p:nvPr/>
        </p:nvCxnSpPr>
        <p:spPr>
          <a:xfrm flipV="1">
            <a:off x="7086600" y="4953000"/>
            <a:ext cx="228600" cy="260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334000" y="5791200"/>
            <a:ext cx="14478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Ovum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33" idx="3"/>
          </p:cNvCxnSpPr>
          <p:nvPr/>
        </p:nvCxnSpPr>
        <p:spPr>
          <a:xfrm>
            <a:off x="6781800" y="5975866"/>
            <a:ext cx="304800" cy="43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06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Testes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Sperm conveyed from</a:t>
            </a:r>
          </a:p>
          <a:p>
            <a:pPr lvl="1"/>
            <a:r>
              <a:rPr lang="en-US" dirty="0" err="1"/>
              <a:t>Seminiferous</a:t>
            </a:r>
            <a:r>
              <a:rPr lang="en-US" dirty="0"/>
              <a:t> tubules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b="1" dirty="0" err="1"/>
              <a:t>Rete</a:t>
            </a:r>
            <a:r>
              <a:rPr lang="en-US" b="1" dirty="0"/>
              <a:t> testis</a:t>
            </a:r>
            <a:r>
              <a:rPr lang="en-US" dirty="0"/>
              <a:t> </a:t>
            </a:r>
          </a:p>
          <a:p>
            <a:pPr lvl="1"/>
            <a:r>
              <a:rPr lang="en-US" b="1" dirty="0" smtClean="0"/>
              <a:t> </a:t>
            </a:r>
            <a:endParaRPr lang="en-US" dirty="0"/>
          </a:p>
          <a:p>
            <a:pPr lvl="1"/>
            <a:r>
              <a:rPr lang="en-US" b="1" dirty="0" err="1"/>
              <a:t>Epididymis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76250"/>
            <a:ext cx="32004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4343400" y="2057400"/>
            <a:ext cx="41910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62400" y="2514600"/>
            <a:ext cx="37338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24200" y="2971800"/>
            <a:ext cx="4419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352800" y="3352800"/>
            <a:ext cx="38862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429000" y="3810000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Oogenesis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At birth female presumed to have lifetime supply of primary </a:t>
            </a:r>
            <a:r>
              <a:rPr lang="en-US" sz="2800" dirty="0" err="1"/>
              <a:t>oocytes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Each </a:t>
            </a:r>
            <a:r>
              <a:rPr lang="en-US" sz="2800" dirty="0"/>
              <a:t>month after puberty, a few </a:t>
            </a:r>
            <a:r>
              <a:rPr lang="en-US" sz="2800" dirty="0" smtClean="0"/>
              <a:t>_______________________________________ activated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One </a:t>
            </a:r>
            <a:r>
              <a:rPr lang="en-US" sz="2800" dirty="0"/>
              <a:t>"selected" each month to </a:t>
            </a:r>
            <a:r>
              <a:rPr lang="en-US" sz="2800" dirty="0" smtClean="0"/>
              <a:t>_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Result </a:t>
            </a:r>
            <a:r>
              <a:rPr lang="en-US" sz="2800" dirty="0"/>
              <a:t>is two haploid cells of different sizes </a:t>
            </a:r>
          </a:p>
          <a:p>
            <a:pPr lvl="1"/>
            <a:endParaRPr lang="en-US" sz="2400" b="1" dirty="0" smtClean="0"/>
          </a:p>
          <a:p>
            <a:pPr lvl="1"/>
            <a:r>
              <a:rPr lang="en-US" sz="2400" b="1" dirty="0" smtClean="0"/>
              <a:t> </a:t>
            </a:r>
            <a:endParaRPr lang="en-US" sz="2400" dirty="0" smtClean="0"/>
          </a:p>
          <a:p>
            <a:pPr lvl="2"/>
            <a:r>
              <a:rPr lang="en-US" sz="2000" dirty="0" smtClean="0"/>
              <a:t> </a:t>
            </a:r>
            <a:r>
              <a:rPr lang="en-US" sz="2000" dirty="0"/>
              <a:t>large cell with </a:t>
            </a:r>
            <a:r>
              <a:rPr lang="en-US" sz="2000" dirty="0" smtClean="0"/>
              <a:t>most cytoplasm </a:t>
            </a:r>
            <a:r>
              <a:rPr lang="en-US" sz="2000" dirty="0"/>
              <a:t>and organelles of original cell</a:t>
            </a:r>
          </a:p>
          <a:p>
            <a:pPr lvl="1"/>
            <a:r>
              <a:rPr lang="en-US" sz="2400" b="1" dirty="0"/>
              <a:t>First polar body</a:t>
            </a:r>
            <a:r>
              <a:rPr lang="en-US" sz="2400" dirty="0"/>
              <a:t> </a:t>
            </a:r>
            <a:endParaRPr lang="en-US" sz="2400" dirty="0" smtClean="0"/>
          </a:p>
          <a:p>
            <a:pPr lvl="2"/>
            <a:r>
              <a:rPr lang="en-US" sz="2000" dirty="0" smtClean="0"/>
              <a:t>small </a:t>
            </a:r>
            <a:r>
              <a:rPr lang="en-US" sz="2000" dirty="0"/>
              <a:t>cell</a:t>
            </a:r>
          </a:p>
        </p:txBody>
      </p:sp>
    </p:spTree>
    <p:extLst>
      <p:ext uri="{BB962C8B-B14F-4D97-AF65-F5344CB8AC3E}">
        <p14:creationId xmlns:p14="http://schemas.microsoft.com/office/powerpoint/2010/main" val="145809703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Oogenesis</a:t>
            </a: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Secondary </a:t>
            </a:r>
            <a:r>
              <a:rPr lang="en-US" dirty="0" err="1"/>
              <a:t>oocyte</a:t>
            </a:r>
            <a:r>
              <a:rPr lang="en-US" dirty="0"/>
              <a:t> arrests in metaphase </a:t>
            </a:r>
            <a:r>
              <a:rPr lang="en-US" dirty="0" smtClean="0"/>
              <a:t>II</a:t>
            </a:r>
          </a:p>
          <a:p>
            <a:pPr lvl="1"/>
            <a:r>
              <a:rPr lang="en-US" dirty="0" smtClean="0"/>
              <a:t> 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not penetrated by sperm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penetrated by sperm second </a:t>
            </a:r>
            <a:r>
              <a:rPr lang="en-US" dirty="0" err="1"/>
              <a:t>oocyte</a:t>
            </a:r>
            <a:r>
              <a:rPr lang="en-US" dirty="0"/>
              <a:t> completes meiosis II, yielding</a:t>
            </a:r>
          </a:p>
          <a:p>
            <a:pPr lvl="1"/>
            <a:r>
              <a:rPr lang="en-US" dirty="0" smtClean="0"/>
              <a:t>_______________________________  </a:t>
            </a:r>
            <a:r>
              <a:rPr lang="en-US" dirty="0"/>
              <a:t>(functional gamete)</a:t>
            </a:r>
          </a:p>
          <a:p>
            <a:pPr lvl="1"/>
            <a:r>
              <a:rPr lang="en-US" dirty="0"/>
              <a:t>Second polar body</a:t>
            </a:r>
          </a:p>
        </p:txBody>
      </p:sp>
    </p:spTree>
    <p:extLst>
      <p:ext uri="{BB962C8B-B14F-4D97-AF65-F5344CB8AC3E}">
        <p14:creationId xmlns:p14="http://schemas.microsoft.com/office/powerpoint/2010/main" val="321862549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Ovarian Cycle</a:t>
            </a: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Monthly series of events associated with maturation of egg</a:t>
            </a:r>
          </a:p>
          <a:p>
            <a:endParaRPr lang="en-US" dirty="0" smtClean="0"/>
          </a:p>
          <a:p>
            <a:r>
              <a:rPr lang="en-US" dirty="0" smtClean="0"/>
              <a:t>Two </a:t>
            </a:r>
            <a:r>
              <a:rPr lang="en-US" dirty="0"/>
              <a:t>consecutive phases (in 28-day cycle)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__________________________________________</a:t>
            </a:r>
            <a:r>
              <a:rPr lang="en-US" dirty="0" smtClean="0"/>
              <a:t>- </a:t>
            </a:r>
            <a:r>
              <a:rPr lang="en-US" dirty="0"/>
              <a:t>period of follicle growth (days 1–14)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Ovulation</a:t>
            </a:r>
            <a:r>
              <a:rPr lang="en-US" dirty="0" smtClean="0"/>
              <a:t> </a:t>
            </a:r>
            <a:r>
              <a:rPr lang="en-US" dirty="0"/>
              <a:t>occurs </a:t>
            </a:r>
            <a:r>
              <a:rPr lang="en-US" dirty="0" err="1"/>
              <a:t>midcycle</a:t>
            </a:r>
            <a:endParaRPr lang="en-US" dirty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__________________________________________</a:t>
            </a:r>
            <a:r>
              <a:rPr lang="en-US" dirty="0" smtClean="0"/>
              <a:t>- </a:t>
            </a:r>
            <a:r>
              <a:rPr lang="en-US" dirty="0"/>
              <a:t>period of corpus </a:t>
            </a:r>
            <a:r>
              <a:rPr lang="en-US" dirty="0" err="1"/>
              <a:t>luteum</a:t>
            </a:r>
            <a:r>
              <a:rPr lang="en-US" dirty="0"/>
              <a:t> activity (days 14–28)</a:t>
            </a:r>
          </a:p>
        </p:txBody>
      </p:sp>
    </p:spTree>
    <p:extLst>
      <p:ext uri="{BB962C8B-B14F-4D97-AF65-F5344CB8AC3E}">
        <p14:creationId xmlns:p14="http://schemas.microsoft.com/office/powerpoint/2010/main" val="257837568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Ovarian Cycle</a:t>
            </a: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</a:t>
            </a:r>
            <a:r>
              <a:rPr lang="en-US" dirty="0" smtClean="0"/>
              <a:t>___________________________ women </a:t>
            </a:r>
            <a:r>
              <a:rPr lang="en-US" dirty="0"/>
              <a:t>have 28-day cycle</a:t>
            </a:r>
          </a:p>
          <a:p>
            <a:endParaRPr lang="en-US" dirty="0" smtClean="0"/>
          </a:p>
          <a:p>
            <a:r>
              <a:rPr lang="en-US" dirty="0" smtClean="0"/>
              <a:t>Follicular </a:t>
            </a:r>
            <a:r>
              <a:rPr lang="en-US" dirty="0"/>
              <a:t>phase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Luteal</a:t>
            </a:r>
            <a:r>
              <a:rPr lang="en-US" dirty="0" smtClean="0"/>
              <a:t> </a:t>
            </a:r>
            <a:r>
              <a:rPr lang="en-US" dirty="0"/>
              <a:t>phase </a:t>
            </a:r>
            <a:r>
              <a:rPr lang="en-US" dirty="0" smtClean="0"/>
              <a:t>_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always 14 days from ovulation to end of cycle</a:t>
            </a:r>
          </a:p>
        </p:txBody>
      </p:sp>
    </p:spTree>
    <p:extLst>
      <p:ext uri="{BB962C8B-B14F-4D97-AF65-F5344CB8AC3E}">
        <p14:creationId xmlns:p14="http://schemas.microsoft.com/office/powerpoint/2010/main" val="204501575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Follicular Phase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3434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____________________ follicle</a:t>
            </a:r>
            <a:r>
              <a:rPr lang="en-US" dirty="0" smtClean="0"/>
              <a:t> </a:t>
            </a:r>
            <a:r>
              <a:rPr lang="en-US" dirty="0"/>
              <a:t>becomes </a:t>
            </a:r>
            <a:r>
              <a:rPr lang="en-US" b="1" dirty="0" smtClean="0"/>
              <a:t>____________________ </a:t>
            </a:r>
            <a:r>
              <a:rPr lang="en-US" b="1" dirty="0"/>
              <a:t>follicle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Squamouslike</a:t>
            </a:r>
            <a:r>
              <a:rPr lang="en-US" dirty="0"/>
              <a:t> cells become </a:t>
            </a:r>
            <a:r>
              <a:rPr lang="en-US" dirty="0" err="1"/>
              <a:t>cuboidal</a:t>
            </a:r>
            <a:r>
              <a:rPr lang="en-US" dirty="0"/>
              <a:t>; </a:t>
            </a:r>
            <a:r>
              <a:rPr lang="en-US" dirty="0" err="1"/>
              <a:t>oocyte</a:t>
            </a:r>
            <a:r>
              <a:rPr lang="en-US" dirty="0"/>
              <a:t> enlarges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Primary </a:t>
            </a:r>
            <a:r>
              <a:rPr lang="en-US" dirty="0"/>
              <a:t>follicle becomes </a:t>
            </a:r>
            <a:r>
              <a:rPr lang="en-US" b="1" dirty="0"/>
              <a:t>secondary follicle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609600"/>
            <a:ext cx="16097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5000" y="3276600"/>
            <a:ext cx="1447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Secondary Follicle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flipV="1">
            <a:off x="7162800" y="3124200"/>
            <a:ext cx="762000" cy="475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15000" y="2209800"/>
            <a:ext cx="1447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Primary follicle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 flipV="1">
            <a:off x="7162800" y="2514600"/>
            <a:ext cx="838200" cy="183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15000" y="914400"/>
            <a:ext cx="1447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Primordial follicle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V="1">
            <a:off x="7162800" y="1066800"/>
            <a:ext cx="762000" cy="1707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3"/>
          </p:cNvCxnSpPr>
          <p:nvPr/>
        </p:nvCxnSpPr>
        <p:spPr>
          <a:xfrm>
            <a:off x="7162800" y="1237566"/>
            <a:ext cx="838200" cy="3626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3"/>
          </p:cNvCxnSpPr>
          <p:nvPr/>
        </p:nvCxnSpPr>
        <p:spPr>
          <a:xfrm>
            <a:off x="7162800" y="3599766"/>
            <a:ext cx="685800" cy="578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32566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03" name="Rectangle 3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/>
              <a:t>Secondary follicle</a:t>
            </a:r>
            <a:r>
              <a:rPr lang="en-US" dirty="0"/>
              <a:t> becomes </a:t>
            </a:r>
            <a:r>
              <a:rPr lang="en-US" b="1" dirty="0"/>
              <a:t>late secondary follicle</a:t>
            </a:r>
          </a:p>
          <a:p>
            <a:pPr lvl="1"/>
            <a:r>
              <a:rPr lang="en-US" dirty="0"/>
              <a:t>Connective tissue (</a:t>
            </a:r>
            <a:r>
              <a:rPr lang="en-US" b="1" dirty="0"/>
              <a:t>theca </a:t>
            </a:r>
            <a:r>
              <a:rPr lang="en-US" b="1" dirty="0" err="1"/>
              <a:t>folliculi</a:t>
            </a:r>
            <a:r>
              <a:rPr lang="en-US" dirty="0"/>
              <a:t>) and </a:t>
            </a:r>
            <a:r>
              <a:rPr lang="en-US" dirty="0" err="1"/>
              <a:t>granulosa</a:t>
            </a:r>
            <a:r>
              <a:rPr lang="en-US" dirty="0"/>
              <a:t> cells cooperate to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Inner </a:t>
            </a:r>
            <a:r>
              <a:rPr lang="en-US" dirty="0" err="1"/>
              <a:t>thecal</a:t>
            </a:r>
            <a:r>
              <a:rPr lang="en-US" dirty="0"/>
              <a:t> cells produce </a:t>
            </a:r>
            <a:r>
              <a:rPr lang="en-US" dirty="0" smtClean="0"/>
              <a:t>_____________________________ in </a:t>
            </a:r>
            <a:r>
              <a:rPr lang="en-US" dirty="0"/>
              <a:t>response to LH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________________________________________________ </a:t>
            </a:r>
            <a:r>
              <a:rPr lang="en-US" dirty="0" smtClean="0"/>
              <a:t>forms </a:t>
            </a:r>
            <a:r>
              <a:rPr lang="en-US" dirty="0"/>
              <a:t>around </a:t>
            </a:r>
            <a:r>
              <a:rPr lang="en-US" dirty="0" err="1"/>
              <a:t>oocyte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Fluid </a:t>
            </a:r>
            <a:r>
              <a:rPr lang="en-US" dirty="0"/>
              <a:t>accumulates between </a:t>
            </a:r>
            <a:r>
              <a:rPr lang="en-US" dirty="0" err="1"/>
              <a:t>granulosa</a:t>
            </a:r>
            <a:r>
              <a:rPr lang="en-US" dirty="0"/>
              <a:t> cells</a:t>
            </a:r>
          </a:p>
        </p:txBody>
      </p:sp>
      <p:sp>
        <p:nvSpPr>
          <p:cNvPr id="131105" name="Rectangle 3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Follicular Phase</a:t>
            </a:r>
          </a:p>
        </p:txBody>
      </p:sp>
    </p:spTree>
    <p:extLst>
      <p:ext uri="{BB962C8B-B14F-4D97-AF65-F5344CB8AC3E}">
        <p14:creationId xmlns:p14="http://schemas.microsoft.com/office/powerpoint/2010/main" val="94502106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30" name="Rectangle 3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Late secondary follicle becomes </a:t>
            </a:r>
            <a:r>
              <a:rPr lang="en-US" b="1" dirty="0" smtClean="0"/>
              <a:t>_</a:t>
            </a:r>
            <a:endParaRPr lang="en-US" b="1" dirty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____________________________________ </a:t>
            </a:r>
            <a:r>
              <a:rPr lang="en-US" dirty="0" smtClean="0"/>
              <a:t>forms</a:t>
            </a:r>
          </a:p>
          <a:p>
            <a:pPr lvl="2"/>
            <a:r>
              <a:rPr lang="en-US" dirty="0" smtClean="0"/>
              <a:t>expands </a:t>
            </a:r>
            <a:r>
              <a:rPr lang="en-US" dirty="0"/>
              <a:t>to isolate </a:t>
            </a:r>
            <a:r>
              <a:rPr lang="en-US" dirty="0" err="1"/>
              <a:t>oocyte</a:t>
            </a:r>
            <a:r>
              <a:rPr lang="en-US" dirty="0"/>
              <a:t> with corona </a:t>
            </a:r>
            <a:r>
              <a:rPr lang="en-US" dirty="0" err="1"/>
              <a:t>radiata</a:t>
            </a:r>
            <a:r>
              <a:rPr lang="en-US" dirty="0"/>
              <a:t> on stalk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Vesicular </a:t>
            </a:r>
            <a:r>
              <a:rPr lang="en-US" dirty="0"/>
              <a:t>follicle bulges from external surface of ovary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Primary </a:t>
            </a:r>
            <a:r>
              <a:rPr lang="en-US" dirty="0" err="1"/>
              <a:t>oocyte</a:t>
            </a:r>
            <a:r>
              <a:rPr lang="en-US" dirty="0"/>
              <a:t> completes meiosis I </a:t>
            </a:r>
            <a:r>
              <a:rPr lang="en-US" dirty="0">
                <a:sym typeface="Wingdings" pitchFamily="1" charset="2"/>
              </a:rPr>
              <a:t> secondary </a:t>
            </a:r>
            <a:r>
              <a:rPr lang="en-US" dirty="0" err="1">
                <a:sym typeface="Wingdings" pitchFamily="1" charset="2"/>
              </a:rPr>
              <a:t>oocyte</a:t>
            </a:r>
            <a:r>
              <a:rPr lang="en-US" dirty="0">
                <a:sym typeface="Wingdings" pitchFamily="1" charset="2"/>
              </a:rPr>
              <a:t> and first polar body</a:t>
            </a:r>
            <a:endParaRPr lang="en-US" dirty="0"/>
          </a:p>
        </p:txBody>
      </p:sp>
      <p:sp>
        <p:nvSpPr>
          <p:cNvPr id="132133" name="Rectangle 3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Follicular Phase</a:t>
            </a:r>
          </a:p>
        </p:txBody>
      </p:sp>
    </p:spTree>
    <p:extLst>
      <p:ext uri="{BB962C8B-B14F-4D97-AF65-F5344CB8AC3E}">
        <p14:creationId xmlns:p14="http://schemas.microsoft.com/office/powerpoint/2010/main" val="238558516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Ovulation</a:t>
            </a: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Ovary wall ruptures, expels secondary </a:t>
            </a:r>
            <a:r>
              <a:rPr lang="en-US" dirty="0" err="1"/>
              <a:t>oocyte</a:t>
            </a:r>
            <a:r>
              <a:rPr lang="en-US" dirty="0"/>
              <a:t> with its corona </a:t>
            </a:r>
            <a:r>
              <a:rPr lang="en-US" dirty="0" err="1"/>
              <a:t>radiata</a:t>
            </a:r>
            <a:r>
              <a:rPr lang="en-US" dirty="0"/>
              <a:t> to peritoneal cavity</a:t>
            </a:r>
          </a:p>
          <a:p>
            <a:pPr>
              <a:lnSpc>
                <a:spcPct val="90000"/>
              </a:lnSpc>
            </a:pPr>
            <a:endParaRPr lang="en-US" i="1" dirty="0" smtClean="0"/>
          </a:p>
          <a:p>
            <a:pPr>
              <a:lnSpc>
                <a:spcPct val="90000"/>
              </a:lnSpc>
            </a:pPr>
            <a:r>
              <a:rPr lang="en-US" i="1" dirty="0" smtClean="0"/>
              <a:t>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twinge </a:t>
            </a:r>
            <a:r>
              <a:rPr lang="en-US" dirty="0"/>
              <a:t>of pain sometimes felt at ovulation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1–2</a:t>
            </a:r>
            <a:r>
              <a:rPr lang="en-US" dirty="0"/>
              <a:t>% of ovulations release more than one secondary </a:t>
            </a:r>
            <a:r>
              <a:rPr lang="en-US" dirty="0" err="1"/>
              <a:t>oocyte</a:t>
            </a:r>
            <a:r>
              <a:rPr lang="en-US" dirty="0"/>
              <a:t>,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if </a:t>
            </a:r>
            <a:r>
              <a:rPr lang="en-US" dirty="0"/>
              <a:t>fertilized, results in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_________________________________________ result </a:t>
            </a:r>
            <a:r>
              <a:rPr lang="en-US" dirty="0"/>
              <a:t>from fertilization of one </a:t>
            </a:r>
            <a:r>
              <a:rPr lang="en-US" dirty="0" err="1"/>
              <a:t>oocyte</a:t>
            </a:r>
            <a:r>
              <a:rPr lang="en-US" dirty="0"/>
              <a:t>, then separation of daughter cells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581242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Luteal Phase of the Ovarian Cycle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8397875" cy="5106987"/>
          </a:xfrm>
        </p:spPr>
        <p:txBody>
          <a:bodyPr/>
          <a:lstStyle/>
          <a:p>
            <a:r>
              <a:rPr lang="en-US" dirty="0"/>
              <a:t>Ruptured follicle </a:t>
            </a:r>
            <a:r>
              <a:rPr lang="en-US" dirty="0" smtClean="0"/>
              <a:t>collapses</a:t>
            </a:r>
          </a:p>
          <a:p>
            <a:pPr lvl="1"/>
            <a:r>
              <a:rPr lang="en-US" dirty="0" err="1" smtClean="0"/>
              <a:t>antrum</a:t>
            </a:r>
            <a:r>
              <a:rPr lang="en-US" dirty="0" smtClean="0"/>
              <a:t> </a:t>
            </a:r>
            <a:r>
              <a:rPr lang="en-US" dirty="0"/>
              <a:t>fills with clotted blood </a:t>
            </a:r>
            <a:endParaRPr lang="en-US" dirty="0" smtClean="0"/>
          </a:p>
          <a:p>
            <a:pPr lvl="2"/>
            <a:r>
              <a:rPr lang="en-US" i="1" dirty="0" smtClean="0"/>
              <a:t>corpus </a:t>
            </a:r>
            <a:r>
              <a:rPr lang="en-US" i="1" dirty="0" err="1"/>
              <a:t>hemorrhagicum</a:t>
            </a:r>
            <a:endParaRPr lang="en-US" i="1" dirty="0"/>
          </a:p>
          <a:p>
            <a:endParaRPr lang="en-US" dirty="0" smtClean="0"/>
          </a:p>
          <a:p>
            <a:r>
              <a:rPr lang="en-US" dirty="0" err="1" smtClean="0"/>
              <a:t>Granulosa</a:t>
            </a:r>
            <a:r>
              <a:rPr lang="en-US" dirty="0" smtClean="0"/>
              <a:t> </a:t>
            </a:r>
            <a:r>
              <a:rPr lang="en-US" dirty="0"/>
              <a:t>cells and internal </a:t>
            </a:r>
            <a:r>
              <a:rPr lang="en-US" dirty="0" err="1"/>
              <a:t>thecal</a:t>
            </a:r>
            <a:r>
              <a:rPr lang="en-US" dirty="0"/>
              <a:t> cells form </a:t>
            </a:r>
            <a:r>
              <a:rPr lang="en-US" b="1" dirty="0" smtClean="0"/>
              <a:t>_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Corpus </a:t>
            </a:r>
            <a:r>
              <a:rPr lang="en-US" dirty="0" err="1"/>
              <a:t>luteum</a:t>
            </a:r>
            <a:r>
              <a:rPr lang="en-US" dirty="0"/>
              <a:t> secretes progesterone and some estrogen</a:t>
            </a:r>
          </a:p>
        </p:txBody>
      </p:sp>
    </p:spTree>
    <p:extLst>
      <p:ext uri="{BB962C8B-B14F-4D97-AF65-F5344CB8AC3E}">
        <p14:creationId xmlns:p14="http://schemas.microsoft.com/office/powerpoint/2010/main" val="9623455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Luteal Phase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no pregnancy, corpus </a:t>
            </a:r>
            <a:r>
              <a:rPr lang="en-US" dirty="0" err="1"/>
              <a:t>luteum</a:t>
            </a:r>
            <a:r>
              <a:rPr lang="en-US" dirty="0"/>
              <a:t> degenerates into </a:t>
            </a:r>
            <a:r>
              <a:rPr lang="en-US" b="1" dirty="0" smtClean="0"/>
              <a:t>________________________________________  </a:t>
            </a:r>
            <a:r>
              <a:rPr lang="en-US" dirty="0" smtClean="0"/>
              <a:t>(scar</a:t>
            </a:r>
            <a:r>
              <a:rPr lang="en-US" dirty="0"/>
              <a:t>) in 10 days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pregnancy occurs, corpus </a:t>
            </a:r>
            <a:r>
              <a:rPr lang="en-US" dirty="0" err="1"/>
              <a:t>luteum</a:t>
            </a:r>
            <a:r>
              <a:rPr lang="en-US" dirty="0"/>
              <a:t> </a:t>
            </a:r>
            <a:r>
              <a:rPr lang="en-US" dirty="0" smtClean="0"/>
              <a:t>___________________________________ that </a:t>
            </a:r>
            <a:r>
              <a:rPr lang="en-US" dirty="0"/>
              <a:t>sustain pregnancy until </a:t>
            </a:r>
            <a:r>
              <a:rPr lang="en-US" dirty="0" smtClean="0"/>
              <a:t>___________________________________________ at </a:t>
            </a:r>
            <a:r>
              <a:rPr lang="en-US" dirty="0"/>
              <a:t>about 3 months</a:t>
            </a:r>
          </a:p>
        </p:txBody>
      </p:sp>
    </p:spTree>
    <p:extLst>
      <p:ext uri="{BB962C8B-B14F-4D97-AF65-F5344CB8AC3E}">
        <p14:creationId xmlns:p14="http://schemas.microsoft.com/office/powerpoint/2010/main" val="1802908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6132</Words>
  <Application>Microsoft Office PowerPoint</Application>
  <PresentationFormat>On-screen Show (4:3)</PresentationFormat>
  <Paragraphs>1845</Paragraphs>
  <Slides>190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190</vt:i4>
      </vt:variant>
    </vt:vector>
  </HeadingPairs>
  <TitlesOfParts>
    <vt:vector size="191" baseType="lpstr">
      <vt:lpstr>Office Theme</vt:lpstr>
      <vt:lpstr>Reproductive System</vt:lpstr>
      <vt:lpstr>Reproductive System</vt:lpstr>
      <vt:lpstr>Male Reproductive System</vt:lpstr>
      <vt:lpstr>Male Reproductive System</vt:lpstr>
      <vt:lpstr>The Scrotum</vt:lpstr>
      <vt:lpstr>The Scrotum</vt:lpstr>
      <vt:lpstr>The Testes</vt:lpstr>
      <vt:lpstr>Seminiferous Tubules</vt:lpstr>
      <vt:lpstr>The Testes</vt:lpstr>
      <vt:lpstr>Seminiferous Tubules</vt:lpstr>
      <vt:lpstr>The Testes</vt:lpstr>
      <vt:lpstr>Homeostatic Imbalance</vt:lpstr>
      <vt:lpstr>The Male Perineum</vt:lpstr>
      <vt:lpstr>The Penis</vt:lpstr>
      <vt:lpstr>The Penis</vt:lpstr>
      <vt:lpstr>Circumcision</vt:lpstr>
      <vt:lpstr>The Penis: Internally</vt:lpstr>
      <vt:lpstr>The Male Duct System</vt:lpstr>
      <vt:lpstr>Epididymis</vt:lpstr>
      <vt:lpstr>Ductus Deferens and Ejaculatory Duct</vt:lpstr>
      <vt:lpstr>Urethra</vt:lpstr>
      <vt:lpstr>The Male Accessory Glands</vt:lpstr>
      <vt:lpstr>Accessory Glands: Seminal Glands</vt:lpstr>
      <vt:lpstr>Accessory Glands: Prostate </vt:lpstr>
      <vt:lpstr>Prostate Disorders</vt:lpstr>
      <vt:lpstr>Prostate Disorders</vt:lpstr>
      <vt:lpstr>Accessory Glands: Bulbourethral Glands</vt:lpstr>
      <vt:lpstr>Semen</vt:lpstr>
      <vt:lpstr>Semen Functions</vt:lpstr>
      <vt:lpstr>Male Sexual Response</vt:lpstr>
      <vt:lpstr>Erection</vt:lpstr>
      <vt:lpstr>Male Sexual Response</vt:lpstr>
      <vt:lpstr>Homeostatic Imbalance</vt:lpstr>
      <vt:lpstr>Spermatogenesis</vt:lpstr>
      <vt:lpstr>Meiosis</vt:lpstr>
      <vt:lpstr>Meiosis</vt:lpstr>
      <vt:lpstr>Meiosis I</vt:lpstr>
      <vt:lpstr>Meiosis I</vt:lpstr>
      <vt:lpstr>Meiosis II</vt:lpstr>
      <vt:lpstr>Spermatogenesis</vt:lpstr>
      <vt:lpstr>Mitosis of Spermatogonia</vt:lpstr>
      <vt:lpstr>Mitosis of Spermatogonia</vt:lpstr>
      <vt:lpstr>Meiosis: Spermatocytes to Spermatids</vt:lpstr>
      <vt:lpstr>Spermiogenesis: Spermatids to Sperm</vt:lpstr>
      <vt:lpstr>Sperm</vt:lpstr>
      <vt:lpstr>Role of Sustentocytes </vt:lpstr>
      <vt:lpstr>Role of Sustentacular Cells</vt:lpstr>
      <vt:lpstr>Homeostatic Imbalance</vt:lpstr>
      <vt:lpstr>Hormonal Regulation of Male Reproductive Function</vt:lpstr>
      <vt:lpstr>HPG Axis</vt:lpstr>
      <vt:lpstr>HPG Axis</vt:lpstr>
      <vt:lpstr>HPG Axis</vt:lpstr>
      <vt:lpstr>Mechanism and Effects of Testosterone Activity</vt:lpstr>
      <vt:lpstr>Mechanism and Effects of Testosterone Activity</vt:lpstr>
      <vt:lpstr>Male Secondary Sex Characteristics</vt:lpstr>
      <vt:lpstr>Male Secondary Sex Characteristics</vt:lpstr>
      <vt:lpstr>Female Reproductive Anatomy</vt:lpstr>
      <vt:lpstr>Female Reproductive Anatomy</vt:lpstr>
      <vt:lpstr>Figure 27.12 Internal organs of the female reproductive system, midsagittal section.</vt:lpstr>
      <vt:lpstr>Ovaries</vt:lpstr>
      <vt:lpstr>Ovaries</vt:lpstr>
      <vt:lpstr>Ovaries</vt:lpstr>
      <vt:lpstr>Follicles</vt:lpstr>
      <vt:lpstr>Ovaries</vt:lpstr>
      <vt:lpstr>Female Duct System</vt:lpstr>
      <vt:lpstr>Uterine Tubes</vt:lpstr>
      <vt:lpstr>Uterine Tubes</vt:lpstr>
      <vt:lpstr>Homeostatic Imbalance</vt:lpstr>
      <vt:lpstr>Uterus</vt:lpstr>
      <vt:lpstr>Uterus</vt:lpstr>
      <vt:lpstr>Homeostatic Imbalance</vt:lpstr>
      <vt:lpstr>Homeostatic Imbalance</vt:lpstr>
      <vt:lpstr>Uterine Wall</vt:lpstr>
      <vt:lpstr>Endometrium</vt:lpstr>
      <vt:lpstr>Uterine Vascular Supply</vt:lpstr>
      <vt:lpstr>Vagina</vt:lpstr>
      <vt:lpstr>Vagina</vt:lpstr>
      <vt:lpstr>External Genitalia (Vulva or Pudendum)</vt:lpstr>
      <vt:lpstr>External Genitalia</vt:lpstr>
      <vt:lpstr>External Genitalia</vt:lpstr>
      <vt:lpstr>Mammary Glands</vt:lpstr>
      <vt:lpstr>Mammary Glands</vt:lpstr>
      <vt:lpstr>Breast Cancer</vt:lpstr>
      <vt:lpstr>Breast Cancer</vt:lpstr>
      <vt:lpstr>Breast Cancer</vt:lpstr>
      <vt:lpstr>Breast Cancer: Diagnosis</vt:lpstr>
      <vt:lpstr>Breast Cancer: Treatment</vt:lpstr>
      <vt:lpstr>Physiology of the Female Reproductive System</vt:lpstr>
      <vt:lpstr>Oogenesis</vt:lpstr>
      <vt:lpstr>Oogenesis</vt:lpstr>
      <vt:lpstr>Oogenesis</vt:lpstr>
      <vt:lpstr>Ovarian Cycle</vt:lpstr>
      <vt:lpstr>Ovarian Cycle</vt:lpstr>
      <vt:lpstr>Follicular Phase</vt:lpstr>
      <vt:lpstr>Follicular Phase</vt:lpstr>
      <vt:lpstr>Follicular Phase</vt:lpstr>
      <vt:lpstr>Ovulation</vt:lpstr>
      <vt:lpstr>Luteal Phase of the Ovarian Cycle</vt:lpstr>
      <vt:lpstr>Luteal Phase</vt:lpstr>
      <vt:lpstr>Establishing the Ovarian Cycle</vt:lpstr>
      <vt:lpstr>Hormonal Regulation of the Ovarian Cycle</vt:lpstr>
      <vt:lpstr>Establishing the Ovarian Cycle</vt:lpstr>
      <vt:lpstr>Establishing the Ovarian Cycle</vt:lpstr>
      <vt:lpstr>Hormonal Interactions During a 28-Day Ovarian Cycle</vt:lpstr>
      <vt:lpstr>Hormonal Interactions During a 28-Day Ovarian Cycle</vt:lpstr>
      <vt:lpstr>Hormonal Interactions During a 28-Day Ovarian Cycle</vt:lpstr>
      <vt:lpstr>Hormonal Interactions During a 28-Day Ovarian Cycle</vt:lpstr>
      <vt:lpstr>Hormonal Interactions During a 28-Day Ovarian Cycle</vt:lpstr>
      <vt:lpstr>Hormonal Interactions During a 28-Day Ovarian Cycle</vt:lpstr>
      <vt:lpstr>The Uterine (Menstrual) Cycle</vt:lpstr>
      <vt:lpstr>Uterine Cycle</vt:lpstr>
      <vt:lpstr>Uterine Cycle</vt:lpstr>
      <vt:lpstr>Uterine Cycle</vt:lpstr>
      <vt:lpstr>Uterine Cycle</vt:lpstr>
      <vt:lpstr>Effects of Estrogens </vt:lpstr>
      <vt:lpstr>Effects of Estrogens</vt:lpstr>
      <vt:lpstr>Effects of Estrogens</vt:lpstr>
      <vt:lpstr>Effects of Progesterone</vt:lpstr>
      <vt:lpstr>Female Sexual Response</vt:lpstr>
      <vt:lpstr>Female Sexual Response</vt:lpstr>
      <vt:lpstr>Sexually Transmitted Infections (STIs)</vt:lpstr>
      <vt:lpstr>Gonorrhea</vt:lpstr>
      <vt:lpstr>Gonorrhea</vt:lpstr>
      <vt:lpstr>Syphilis</vt:lpstr>
      <vt:lpstr>Syphilis</vt:lpstr>
      <vt:lpstr>Chlamydia</vt:lpstr>
      <vt:lpstr>Trichomoniasis</vt:lpstr>
      <vt:lpstr>Viral Infections</vt:lpstr>
      <vt:lpstr>Viral Infections</vt:lpstr>
      <vt:lpstr>Developmental Aspects: Determination of Genetic Sex </vt:lpstr>
      <vt:lpstr>Developmental Aspects: Determination of Genetic Sex</vt:lpstr>
      <vt:lpstr>Developmental Aspects: Sexual Differentiation</vt:lpstr>
      <vt:lpstr>Development of External Genitalia</vt:lpstr>
      <vt:lpstr>Development Aspects: Descent of the Gonads</vt:lpstr>
      <vt:lpstr>Development Aspects: Puberty</vt:lpstr>
      <vt:lpstr>Menopause</vt:lpstr>
      <vt:lpstr>Menopause</vt:lpstr>
      <vt:lpstr>Menopause</vt:lpstr>
      <vt:lpstr>Pregnancy</vt:lpstr>
      <vt:lpstr>Fertilization</vt:lpstr>
      <vt:lpstr>Fertilization</vt:lpstr>
      <vt:lpstr>Cleavage</vt:lpstr>
      <vt:lpstr>Morula</vt:lpstr>
      <vt:lpstr>Blastocyst</vt:lpstr>
      <vt:lpstr>Organization</vt:lpstr>
      <vt:lpstr>Placenta</vt:lpstr>
      <vt:lpstr>Hormone changes</vt:lpstr>
      <vt:lpstr>HCG</vt:lpstr>
      <vt:lpstr>HCG</vt:lpstr>
      <vt:lpstr>More hormones</vt:lpstr>
      <vt:lpstr>More hormones</vt:lpstr>
      <vt:lpstr>Parturition</vt:lpstr>
      <vt:lpstr>Hormonal changes with birth</vt:lpstr>
      <vt:lpstr>Labor</vt:lpstr>
      <vt:lpstr>Dilation of cervix</vt:lpstr>
      <vt:lpstr>Involution</vt:lpstr>
      <vt:lpstr>Involution</vt:lpstr>
      <vt:lpstr>More hormones (breast)</vt:lpstr>
      <vt:lpstr>More hormones (breast)</vt:lpstr>
      <vt:lpstr>Milk production and secretion</vt:lpstr>
      <vt:lpstr>Milk ejection</vt:lpstr>
      <vt:lpstr>Milk production</vt:lpstr>
      <vt:lpstr>Embryonic Stage</vt:lpstr>
      <vt:lpstr>Week Two</vt:lpstr>
      <vt:lpstr>Week Three</vt:lpstr>
      <vt:lpstr>Week Four</vt:lpstr>
      <vt:lpstr>Weeks Five through Seven</vt:lpstr>
      <vt:lpstr>Umbilical Cord</vt:lpstr>
      <vt:lpstr>Amniotic Fluid</vt:lpstr>
      <vt:lpstr>Amniocentesis</vt:lpstr>
      <vt:lpstr>Week Eight</vt:lpstr>
      <vt:lpstr>Fetal Stage</vt:lpstr>
      <vt:lpstr>Month Four</vt:lpstr>
      <vt:lpstr>Month Five</vt:lpstr>
      <vt:lpstr>Month Six</vt:lpstr>
      <vt:lpstr>Final trimester</vt:lpstr>
      <vt:lpstr>Neonatal period</vt:lpstr>
      <vt:lpstr>Neonatal period</vt:lpstr>
      <vt:lpstr>Neonatal</vt:lpstr>
      <vt:lpstr>Ductus arteriosus</vt:lpstr>
      <vt:lpstr>Infancy</vt:lpstr>
      <vt:lpstr>Infant nutrition requirements</vt:lpstr>
      <vt:lpstr>Childhood</vt:lpstr>
      <vt:lpstr>Adolescence</vt:lpstr>
      <vt:lpstr>Adulthood</vt:lpstr>
      <vt:lpstr>Adulthood</vt:lpstr>
      <vt:lpstr>Adulthood</vt:lpstr>
      <vt:lpstr>Adulthood </vt:lpstr>
      <vt:lpstr>Senescence</vt:lpstr>
      <vt:lpstr>Death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Reproductive System</dc:title>
  <dc:creator>Betsy</dc:creator>
  <cp:lastModifiedBy>Wargo, Betsy A</cp:lastModifiedBy>
  <cp:revision>9</cp:revision>
  <dcterms:created xsi:type="dcterms:W3CDTF">2013-07-03T04:10:40Z</dcterms:created>
  <dcterms:modified xsi:type="dcterms:W3CDTF">2014-04-15T14:22:33Z</dcterms:modified>
</cp:coreProperties>
</file>