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1/6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61E6-EBC4-4FB4-AD52-CD530D0281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2525A-7DF7-4B66-B2D7-9767BAFEA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1/6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F3F0F-2EBC-4A54-85CD-25F793712AE2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379EA-F4E0-41BC-BA57-A7594CDD6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379EA-F4E0-41BC-BA57-A7594CDD67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 1/6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Six Material 1/6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7379EA-F4E0-41BC-BA57-A7594CDD671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AB87-438B-4A59-BCF0-B055C90DB07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7C9D-44B3-4899-9FF5-FCAB6B04A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Reproductive System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Primary sex organs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_______________________________in </a:t>
            </a:r>
            <a:r>
              <a:rPr lang="en-US" dirty="0">
                <a:solidFill>
                  <a:srgbClr val="000000"/>
                </a:solidFill>
              </a:rPr>
              <a:t>males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_______________________________in </a:t>
            </a:r>
            <a:r>
              <a:rPr lang="en-US" dirty="0">
                <a:solidFill>
                  <a:srgbClr val="000000"/>
                </a:solidFill>
              </a:rPr>
              <a:t>females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Gonads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produce sex cells called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secrete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Testes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From the </a:t>
            </a:r>
            <a:r>
              <a:rPr lang="en-US" dirty="0" err="1">
                <a:solidFill>
                  <a:srgbClr val="000000"/>
                </a:solidFill>
              </a:rPr>
              <a:t>rete</a:t>
            </a:r>
            <a:r>
              <a:rPr lang="en-US" dirty="0">
                <a:solidFill>
                  <a:srgbClr val="000000"/>
                </a:solidFill>
              </a:rPr>
              <a:t> testis, the sperm: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Leave the testis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Enter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Surrounding the </a:t>
            </a:r>
            <a:r>
              <a:rPr lang="en-US" dirty="0" err="1">
                <a:solidFill>
                  <a:srgbClr val="000000"/>
                </a:solidFill>
              </a:rPr>
              <a:t>seminiferous</a:t>
            </a:r>
            <a:r>
              <a:rPr lang="en-US" dirty="0">
                <a:solidFill>
                  <a:srgbClr val="000000"/>
                </a:solidFill>
              </a:rPr>
              <a:t> tubules are interstitial cells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Testes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327546" y="1570038"/>
            <a:ext cx="4317479" cy="5026025"/>
          </a:xfrm>
        </p:spPr>
        <p:txBody>
          <a:bodyPr>
            <a:normAutofit/>
          </a:bodyPr>
          <a:lstStyle/>
          <a:p>
            <a:r>
              <a:rPr lang="en-US" dirty="0"/>
              <a:t>Spermatic cord </a:t>
            </a:r>
          </a:p>
          <a:p>
            <a:pPr lvl="1"/>
            <a:r>
              <a:rPr lang="en-US" dirty="0"/>
              <a:t>encloses nerve fibers from </a:t>
            </a:r>
            <a:r>
              <a:rPr lang="en-US" dirty="0" smtClean="0"/>
              <a:t>______________________________________</a:t>
            </a:r>
            <a:endParaRPr lang="en-US" dirty="0"/>
          </a:p>
          <a:p>
            <a:pPr lvl="1"/>
            <a:r>
              <a:rPr lang="en-US" dirty="0"/>
              <a:t>blood vessels,</a:t>
            </a:r>
          </a:p>
          <a:p>
            <a:pPr lvl="1"/>
            <a:r>
              <a:rPr lang="en-US" dirty="0" smtClean="0"/>
              <a:t>__________________ that </a:t>
            </a:r>
            <a:r>
              <a:rPr lang="en-US" dirty="0"/>
              <a:t>supply the testes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40275" y="1454150"/>
            <a:ext cx="4403725" cy="4597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Penis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organ </a:t>
            </a:r>
            <a:r>
              <a:rPr lang="en-US" dirty="0">
                <a:solidFill>
                  <a:srgbClr val="000000"/>
                </a:solidFill>
              </a:rPr>
              <a:t>designed to deliver sperm into the female reproductive tract</a:t>
            </a:r>
          </a:p>
          <a:p>
            <a:r>
              <a:rPr lang="en-US" dirty="0">
                <a:solidFill>
                  <a:srgbClr val="000000"/>
                </a:solidFill>
              </a:rPr>
              <a:t>Consists of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an attached root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free shaft that ends in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or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skin covering the distal end of the penis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Circumcision 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surgical </a:t>
            </a:r>
            <a:r>
              <a:rPr lang="en-US" dirty="0">
                <a:solidFill>
                  <a:srgbClr val="000000"/>
                </a:solidFill>
              </a:rPr>
              <a:t>removal of the foreskin after birth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Penis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urethra and three cylindrical bodies of erectile tissue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spongy network of connective tissue and smooth muscle riddled with vascular spaces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during sexual excitement, the erectile tissue fills with blood causing the penis to enlarge and become rigid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4649337" cy="838200"/>
          </a:xfrm>
        </p:spPr>
        <p:txBody>
          <a:bodyPr/>
          <a:lstStyle/>
          <a:p>
            <a:r>
              <a:rPr lang="en-US" dirty="0"/>
              <a:t>The Penis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218364" y="1446662"/>
            <a:ext cx="4775911" cy="5062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Corpus </a:t>
            </a:r>
            <a:r>
              <a:rPr lang="en-US" sz="2800" dirty="0" err="1"/>
              <a:t>spongiosum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expands to form the </a:t>
            </a:r>
            <a:r>
              <a:rPr lang="en-US" sz="2400" dirty="0" err="1"/>
              <a:t>glans</a:t>
            </a:r>
            <a:r>
              <a:rPr lang="en-US" sz="2400" dirty="0"/>
              <a:t> and bulb of the penis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Corpora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_______________________ dorsal </a:t>
            </a:r>
            <a:r>
              <a:rPr lang="en-US" sz="2400" dirty="0"/>
              <a:t>erectile bodies bound by fibrous tunica </a:t>
            </a:r>
            <a:r>
              <a:rPr lang="en-US" sz="2400" dirty="0" err="1"/>
              <a:t>albuginea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Crura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_______________________ end </a:t>
            </a:r>
            <a:r>
              <a:rPr lang="en-US" sz="2400" dirty="0"/>
              <a:t>of the penis surrounded by the </a:t>
            </a:r>
            <a:r>
              <a:rPr lang="en-US" sz="2400" dirty="0" err="1"/>
              <a:t>ischiocavernosus</a:t>
            </a:r>
            <a:r>
              <a:rPr lang="en-US" sz="2400" dirty="0"/>
              <a:t> muscle; _</a:t>
            </a:r>
          </a:p>
        </p:txBody>
      </p:sp>
      <p:pic>
        <p:nvPicPr>
          <p:cNvPr id="1607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92688" y="0"/>
            <a:ext cx="415131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Epididymis</a:t>
            </a:r>
          </a:p>
        </p:txBody>
      </p:sp>
      <p:sp>
        <p:nvSpPr>
          <p:cNvPr id="162821" name="Rectangle 5"/>
          <p:cNvSpPr>
            <a:spLocks noGrp="1" noChangeArrowheads="1"/>
          </p:cNvSpPr>
          <p:nvPr>
            <p:ph idx="1"/>
          </p:nvPr>
        </p:nvSpPr>
        <p:spPr>
          <a:xfrm>
            <a:off x="245660" y="1570038"/>
            <a:ext cx="8536390" cy="48990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Its head joins the efferent </a:t>
            </a:r>
            <a:r>
              <a:rPr lang="en-US" sz="2800" dirty="0" err="1"/>
              <a:t>ductules</a:t>
            </a:r>
            <a:r>
              <a:rPr lang="en-US" sz="2800" dirty="0"/>
              <a:t> and caps the superior aspect of the testis</a:t>
            </a:r>
          </a:p>
          <a:p>
            <a:r>
              <a:rPr lang="en-US" sz="2800" dirty="0"/>
              <a:t>The duct of the epididymis has </a:t>
            </a:r>
            <a:r>
              <a:rPr lang="en-US" sz="2800" dirty="0" smtClean="0"/>
              <a:t>__________________________________ </a:t>
            </a:r>
            <a:r>
              <a:rPr lang="en-US" sz="2800" dirty="0"/>
              <a:t>that:</a:t>
            </a:r>
          </a:p>
          <a:p>
            <a:pPr lvl="1"/>
            <a:r>
              <a:rPr lang="en-US" sz="2400" dirty="0"/>
              <a:t>Absorb testicular fluid</a:t>
            </a:r>
          </a:p>
          <a:p>
            <a:pPr lvl="1"/>
            <a:r>
              <a:rPr lang="en-US" sz="2400" dirty="0"/>
              <a:t>Pass nutrients to the sperm</a:t>
            </a:r>
          </a:p>
          <a:p>
            <a:r>
              <a:rPr lang="en-US" sz="2800" dirty="0" smtClean="0"/>
              <a:t>____________________________________ enter</a:t>
            </a:r>
            <a:r>
              <a:rPr lang="en-US" sz="2800" dirty="0"/>
              <a:t>, pass through its tubes and become motile</a:t>
            </a:r>
          </a:p>
          <a:p>
            <a:r>
              <a:rPr lang="en-US" sz="2800" dirty="0"/>
              <a:t>Upon ejaculation the </a:t>
            </a:r>
            <a:r>
              <a:rPr lang="en-US" sz="2800" dirty="0" smtClean="0"/>
              <a:t>__________________________________ , </a:t>
            </a:r>
            <a:r>
              <a:rPr lang="en-US" sz="2800" dirty="0"/>
              <a:t>expelling sperm into the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Ductus Deferens and Ejaculatory Duct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Runs from the epididymis through the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______________________________________ into </a:t>
            </a:r>
            <a:r>
              <a:rPr lang="en-US" sz="2800" dirty="0">
                <a:solidFill>
                  <a:srgbClr val="000000"/>
                </a:solidFill>
              </a:rPr>
              <a:t>the pelvic cavity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expands to form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then joins the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___________________________________ to </a:t>
            </a:r>
            <a:r>
              <a:rPr lang="en-US" sz="2800" dirty="0">
                <a:solidFill>
                  <a:srgbClr val="000000"/>
                </a:solidFill>
              </a:rPr>
              <a:t>form the ejaculatory duct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Propels sperm from the epididymis to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Urethra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Consists of three regions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portion surrounded by the prostate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lies in the </a:t>
            </a:r>
            <a:r>
              <a:rPr lang="en-US" dirty="0" err="1">
                <a:solidFill>
                  <a:srgbClr val="000000"/>
                </a:solidFill>
              </a:rPr>
              <a:t>urogenital</a:t>
            </a:r>
            <a:r>
              <a:rPr lang="en-US" dirty="0">
                <a:solidFill>
                  <a:srgbClr val="000000"/>
                </a:solidFill>
              </a:rPr>
              <a:t> diaphragm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runs through the penis and opens to the outside at the external urethral orifice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Seminal </a:t>
            </a:r>
            <a:r>
              <a:rPr lang="en-US" sz="3600" dirty="0"/>
              <a:t>Vesicles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Located at </a:t>
            </a:r>
            <a:r>
              <a:rPr lang="en-US" dirty="0" smtClean="0">
                <a:solidFill>
                  <a:srgbClr val="000000"/>
                </a:solidFill>
              </a:rPr>
              <a:t>___________________________ wall </a:t>
            </a:r>
            <a:r>
              <a:rPr lang="en-US" dirty="0">
                <a:solidFill>
                  <a:srgbClr val="000000"/>
                </a:solidFill>
              </a:rPr>
              <a:t>of the bladder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secrete 60% of the volume of semen</a:t>
            </a:r>
          </a:p>
          <a:p>
            <a:r>
              <a:rPr lang="en-US" dirty="0">
                <a:solidFill>
                  <a:srgbClr val="000000"/>
                </a:solidFill>
              </a:rPr>
              <a:t>Semen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viscous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</a:t>
            </a:r>
            <a:r>
              <a:rPr lang="en-US" dirty="0">
                <a:solidFill>
                  <a:srgbClr val="000000"/>
                </a:solidFill>
              </a:rPr>
              <a:t>fluid containing fructose, ascorbic acid, coagulating enzyme (</a:t>
            </a:r>
            <a:r>
              <a:rPr lang="en-US" dirty="0" err="1">
                <a:solidFill>
                  <a:srgbClr val="000000"/>
                </a:solidFill>
              </a:rPr>
              <a:t>vesiculase</a:t>
            </a:r>
            <a:r>
              <a:rPr lang="en-US" dirty="0">
                <a:solidFill>
                  <a:srgbClr val="000000"/>
                </a:solidFill>
              </a:rPr>
              <a:t>), and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Seminal vesicles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Join the </a:t>
            </a:r>
            <a:r>
              <a:rPr lang="en-US" dirty="0" err="1">
                <a:solidFill>
                  <a:srgbClr val="000000"/>
                </a:solidFill>
              </a:rPr>
              <a:t>ductus</a:t>
            </a:r>
            <a:r>
              <a:rPr lang="en-US" dirty="0">
                <a:solidFill>
                  <a:srgbClr val="000000"/>
                </a:solidFill>
              </a:rPr>
              <a:t> deferens to 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Sperm and seminal fluid mix in the ejaculatory duct and enter the </a:t>
            </a:r>
            <a:r>
              <a:rPr lang="en-US" dirty="0" smtClean="0"/>
              <a:t>_____________________________________during </a:t>
            </a:r>
            <a:r>
              <a:rPr lang="en-US" dirty="0"/>
              <a:t>ejaculation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Reproductive System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Accessory reproductive organs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ducts, glands, and external genitalia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Sex hormones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estrogens and progesterone: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Prostate </a:t>
            </a:r>
            <a:r>
              <a:rPr lang="en-US" sz="3600" dirty="0"/>
              <a:t>Gland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Doughnut-shaped gland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surrounds part of the urethra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Plays a role in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Secretions enter the prostatic urethra during ejaculation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Prostate </a:t>
            </a:r>
            <a:r>
              <a:rPr lang="en-US" sz="3600" dirty="0"/>
              <a:t>Gland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It is milky,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fluid</a:t>
            </a:r>
            <a:r>
              <a:rPr lang="en-US" dirty="0">
                <a:solidFill>
                  <a:srgbClr val="000000"/>
                </a:solidFill>
              </a:rPr>
              <a:t>,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contains citrate,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accounts for one-third of the semen volume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Bulbourethral</a:t>
            </a:r>
            <a:r>
              <a:rPr lang="en-US" sz="3600" dirty="0" smtClean="0"/>
              <a:t> Glands</a:t>
            </a:r>
            <a:endParaRPr lang="en-US" sz="3600" dirty="0"/>
          </a:p>
        </p:txBody>
      </p:sp>
      <p:sp>
        <p:nvSpPr>
          <p:cNvPr id="167943" name="Rectangle 7"/>
          <p:cNvSpPr>
            <a:spLocks noGrp="1" noChangeArrowheads="1"/>
          </p:cNvSpPr>
          <p:nvPr>
            <p:ph idx="1"/>
          </p:nvPr>
        </p:nvSpPr>
        <p:spPr>
          <a:xfrm>
            <a:off x="313899" y="1847850"/>
            <a:ext cx="8468151" cy="4524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Pea-sized glands </a:t>
            </a:r>
            <a:r>
              <a:rPr lang="en-US" dirty="0" smtClean="0"/>
              <a:t>_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Produce </a:t>
            </a:r>
            <a:r>
              <a:rPr lang="en-US" dirty="0" smtClean="0"/>
              <a:t>_______________________________________prior </a:t>
            </a:r>
            <a:r>
              <a:rPr lang="en-US" dirty="0"/>
              <a:t>to ejaculation </a:t>
            </a:r>
          </a:p>
          <a:p>
            <a:endParaRPr lang="en-US" dirty="0"/>
          </a:p>
          <a:p>
            <a:r>
              <a:rPr lang="en-US" dirty="0"/>
              <a:t>neutralizes traces of </a:t>
            </a:r>
            <a:r>
              <a:rPr lang="en-US" dirty="0" smtClean="0"/>
              <a:t>____________________________________ in </a:t>
            </a:r>
            <a:r>
              <a:rPr lang="en-US" dirty="0"/>
              <a:t>the urethra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Semen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idx="1"/>
          </p:nvPr>
        </p:nvSpPr>
        <p:spPr>
          <a:xfrm>
            <a:off x="368490" y="1570038"/>
            <a:ext cx="8413560" cy="48704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Milky mixture of sperm and accessory gland secretions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Provides a </a:t>
            </a:r>
            <a:r>
              <a:rPr lang="en-US" dirty="0" smtClean="0"/>
              <a:t>______________________________ and _______________________________ </a:t>
            </a:r>
            <a:r>
              <a:rPr lang="en-US" dirty="0"/>
              <a:t>(fructose)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protects and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facilitates movement of sperm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Semen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Prostaglandins in semen:</a:t>
            </a:r>
          </a:p>
          <a:p>
            <a:pPr lvl="1"/>
            <a:r>
              <a:rPr lang="en-US" dirty="0"/>
              <a:t>Decrease the viscosity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Stimulate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Facilitate the movement of sperm through the female reproductive tract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Semen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idx="1"/>
          </p:nvPr>
        </p:nvSpPr>
        <p:spPr>
          <a:xfrm>
            <a:off x="327546" y="1570038"/>
            <a:ext cx="8454504" cy="48990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hormone </a:t>
            </a:r>
            <a:r>
              <a:rPr lang="en-US" i="1" dirty="0" smtClean="0"/>
              <a:t>_________________________________ </a:t>
            </a:r>
            <a:r>
              <a:rPr lang="en-US" dirty="0" smtClean="0"/>
              <a:t>enhances </a:t>
            </a:r>
            <a:r>
              <a:rPr lang="en-US" dirty="0"/>
              <a:t>sperm motility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Semen </a:t>
            </a:r>
            <a:r>
              <a:rPr lang="en-US" dirty="0"/>
              <a:t>is </a:t>
            </a:r>
            <a:r>
              <a:rPr lang="en-US" dirty="0" smtClean="0"/>
              <a:t>a_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000" dirty="0"/>
              <a:t>Neutralizes </a:t>
            </a:r>
            <a:r>
              <a:rPr lang="en-US" sz="3000" dirty="0" smtClean="0"/>
              <a:t>_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3000" dirty="0"/>
              <a:t>Female </a:t>
            </a:r>
            <a:r>
              <a:rPr lang="en-US" sz="3000" dirty="0" smtClean="0"/>
              <a:t>_</a:t>
            </a:r>
            <a:endParaRPr lang="en-US" sz="30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Seminalplasmin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3000" dirty="0"/>
              <a:t>antibiotic chemical that </a:t>
            </a:r>
            <a:r>
              <a:rPr lang="en-US" sz="3000" dirty="0" smtClean="0"/>
              <a:t>_</a:t>
            </a:r>
            <a:endParaRPr lang="en-US" sz="3000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_____________________________________________ coagulate </a:t>
            </a:r>
            <a:r>
              <a:rPr lang="en-US" dirty="0"/>
              <a:t>semen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sz="3000" dirty="0"/>
              <a:t>then </a:t>
            </a:r>
            <a:r>
              <a:rPr lang="en-US" sz="3000" dirty="0" err="1"/>
              <a:t>fibrinolysin</a:t>
            </a:r>
            <a:r>
              <a:rPr lang="en-US" sz="3000" dirty="0"/>
              <a:t> liquefies the mass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Reproductive System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male gonads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 and </a:t>
            </a:r>
            <a:r>
              <a:rPr lang="en-US" sz="2800" dirty="0">
                <a:solidFill>
                  <a:srgbClr val="000000"/>
                </a:solidFill>
              </a:rPr>
              <a:t>lie within the scrotum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Sperm are delivered through a system of ducts: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Accessory sex glands: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Empty secretions into ducts during ejaculation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</a:rPr>
              <a:t>Include the seminal vesicles, prostate gland, and </a:t>
            </a:r>
            <a:r>
              <a:rPr lang="en-US" sz="2400" dirty="0" err="1">
                <a:solidFill>
                  <a:srgbClr val="000000"/>
                </a:solidFill>
              </a:rPr>
              <a:t>bulbourethral</a:t>
            </a:r>
            <a:r>
              <a:rPr lang="en-US" sz="2400" dirty="0">
                <a:solidFill>
                  <a:srgbClr val="000000"/>
                </a:solidFill>
              </a:rPr>
              <a:t> glands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</a:rPr>
              <a:t>Figure 27.1</a:t>
            </a:r>
          </a:p>
        </p:txBody>
      </p:sp>
      <p:pic>
        <p:nvPicPr>
          <p:cNvPr id="14951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0850"/>
            <a:ext cx="9144000" cy="59420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Scrotum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Sac of skin and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hangs outside the body at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Contains paired testicles separated by a midline septum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keeps the testes </a:t>
            </a:r>
            <a:r>
              <a:rPr lang="en-US" dirty="0" smtClean="0">
                <a:solidFill>
                  <a:srgbClr val="000000"/>
                </a:solidFill>
              </a:rPr>
              <a:t>________________________  than </a:t>
            </a:r>
            <a:r>
              <a:rPr lang="en-US" dirty="0">
                <a:solidFill>
                  <a:srgbClr val="000000"/>
                </a:solidFill>
              </a:rPr>
              <a:t>core body temperature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Scrotum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Intrascrotal</a:t>
            </a:r>
            <a:r>
              <a:rPr lang="en-US" dirty="0">
                <a:solidFill>
                  <a:srgbClr val="000000"/>
                </a:solidFill>
              </a:rPr>
              <a:t> temperature is kept constant by two sets of muscles: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 that </a:t>
            </a:r>
            <a:r>
              <a:rPr lang="en-US" dirty="0">
                <a:solidFill>
                  <a:srgbClr val="000000"/>
                </a:solidFill>
              </a:rPr>
              <a:t>wrinkles scrotal skin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bands of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that </a:t>
            </a:r>
            <a:r>
              <a:rPr lang="en-US" dirty="0">
                <a:solidFill>
                  <a:srgbClr val="000000"/>
                </a:solidFill>
              </a:rPr>
              <a:t>elevate the testes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</a:rPr>
              <a:t>Figure 27.2</a:t>
            </a:r>
          </a:p>
        </p:txBody>
      </p:sp>
      <p:pic>
        <p:nvPicPr>
          <p:cNvPr id="15258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7475" y="187325"/>
            <a:ext cx="9026525" cy="58785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Testes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739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Each testis is surrounded by two tunics: 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/>
            <a:r>
              <a:rPr lang="en-US" sz="2800" dirty="0">
                <a:solidFill>
                  <a:srgbClr val="000000"/>
                </a:solidFill>
              </a:rPr>
              <a:t>derived from peritoneum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pPr lvl="2"/>
            <a:r>
              <a:rPr lang="en-US" sz="2800" dirty="0">
                <a:solidFill>
                  <a:srgbClr val="000000"/>
                </a:solidFill>
              </a:rPr>
              <a:t> fibrous capsule of the testis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Septa </a:t>
            </a:r>
            <a:r>
              <a:rPr lang="en-US" dirty="0">
                <a:solidFill>
                  <a:srgbClr val="000000"/>
                </a:solidFill>
              </a:rPr>
              <a:t>divide the testis into 250-300 lobules, each containing 1-4 </a:t>
            </a:r>
            <a:r>
              <a:rPr lang="en-US" dirty="0" err="1">
                <a:solidFill>
                  <a:srgbClr val="000000"/>
                </a:solidFill>
              </a:rPr>
              <a:t>seminiferous</a:t>
            </a:r>
            <a:r>
              <a:rPr lang="en-US" dirty="0">
                <a:solidFill>
                  <a:srgbClr val="000000"/>
                </a:solidFill>
              </a:rPr>
              <a:t> tubules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Testes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Produce the sperm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Converge to form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straight </a:t>
            </a:r>
            <a:r>
              <a:rPr lang="en-US" dirty="0" err="1">
                <a:solidFill>
                  <a:srgbClr val="000000"/>
                </a:solidFill>
              </a:rPr>
              <a:t>tubulus</a:t>
            </a:r>
            <a:r>
              <a:rPr lang="en-US" dirty="0">
                <a:solidFill>
                  <a:srgbClr val="000000"/>
                </a:solidFill>
              </a:rPr>
              <a:t> rectus conveys sperm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On-screen Show (4:3)</PresentationFormat>
  <Paragraphs>178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Reproductive System</vt:lpstr>
      <vt:lpstr>Reproductive System</vt:lpstr>
      <vt:lpstr>Male Reproductive System</vt:lpstr>
      <vt:lpstr>Slide 4</vt:lpstr>
      <vt:lpstr>The Scrotum</vt:lpstr>
      <vt:lpstr>The Scrotum</vt:lpstr>
      <vt:lpstr>Slide 7</vt:lpstr>
      <vt:lpstr>The Testes</vt:lpstr>
      <vt:lpstr>The Testes</vt:lpstr>
      <vt:lpstr>The Testes</vt:lpstr>
      <vt:lpstr>The Testes</vt:lpstr>
      <vt:lpstr>The Penis</vt:lpstr>
      <vt:lpstr>The Penis</vt:lpstr>
      <vt:lpstr>The Penis</vt:lpstr>
      <vt:lpstr>Epididymis</vt:lpstr>
      <vt:lpstr>Ductus Deferens and Ejaculatory Duct</vt:lpstr>
      <vt:lpstr>Urethra</vt:lpstr>
      <vt:lpstr>Seminal Vesicles</vt:lpstr>
      <vt:lpstr>Seminal vesicles</vt:lpstr>
      <vt:lpstr>Prostate Gland</vt:lpstr>
      <vt:lpstr>Prostate Gland</vt:lpstr>
      <vt:lpstr>Bulbourethral Glands</vt:lpstr>
      <vt:lpstr>Semen</vt:lpstr>
      <vt:lpstr>Semen</vt:lpstr>
      <vt:lpstr>Semen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bawargo</dc:creator>
  <cp:lastModifiedBy>bawargo</cp:lastModifiedBy>
  <cp:revision>2</cp:revision>
  <dcterms:created xsi:type="dcterms:W3CDTF">2009-04-15T18:05:51Z</dcterms:created>
  <dcterms:modified xsi:type="dcterms:W3CDTF">2011-04-04T16:23:44Z</dcterms:modified>
</cp:coreProperties>
</file>