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Exam Six Material 2/6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890A30-FFAF-4329-87B5-13F9F1C68A27}" type="datetimeFigureOut">
              <a:rPr lang="en-US" smtClean="0"/>
              <a:pPr/>
              <a:t>4/4/2011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581164-DBE9-4BBA-AD9F-D755C51AAC1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Exam Six Material 2/6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527987-76A2-4C3B-A79D-8CC3FE0C549F}" type="datetimeFigureOut">
              <a:rPr lang="en-US" smtClean="0"/>
              <a:pPr/>
              <a:t>4/4/2011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ADCAD2-30D5-41C7-B18D-E949B02BF3C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ADCAD2-30D5-41C7-B18D-E949B02BF3C8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Exam Six Material 2/6</a:t>
            </a:r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Exam Six Material 2/6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ADCAD2-30D5-41C7-B18D-E949B02BF3C8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AF6C-9DBD-44C2-B671-E1D6751C73E5}" type="datetimeFigureOut">
              <a:rPr lang="en-US" smtClean="0"/>
              <a:pPr/>
              <a:t>4/4/2011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619D5-7230-4138-B0AF-A4333CE672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AF6C-9DBD-44C2-B671-E1D6751C73E5}" type="datetimeFigureOut">
              <a:rPr lang="en-US" smtClean="0"/>
              <a:pPr/>
              <a:t>4/4/2011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619D5-7230-4138-B0AF-A4333CE672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AF6C-9DBD-44C2-B671-E1D6751C73E5}" type="datetimeFigureOut">
              <a:rPr lang="en-US" smtClean="0"/>
              <a:pPr/>
              <a:t>4/4/2011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619D5-7230-4138-B0AF-A4333CE672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AF6C-9DBD-44C2-B671-E1D6751C73E5}" type="datetimeFigureOut">
              <a:rPr lang="en-US" smtClean="0"/>
              <a:pPr/>
              <a:t>4/4/2011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619D5-7230-4138-B0AF-A4333CE672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AF6C-9DBD-44C2-B671-E1D6751C73E5}" type="datetimeFigureOut">
              <a:rPr lang="en-US" smtClean="0"/>
              <a:pPr/>
              <a:t>4/4/2011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619D5-7230-4138-B0AF-A4333CE672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AF6C-9DBD-44C2-B671-E1D6751C73E5}" type="datetimeFigureOut">
              <a:rPr lang="en-US" smtClean="0"/>
              <a:pPr/>
              <a:t>4/4/2011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619D5-7230-4138-B0AF-A4333CE672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AF6C-9DBD-44C2-B671-E1D6751C73E5}" type="datetimeFigureOut">
              <a:rPr lang="en-US" smtClean="0"/>
              <a:pPr/>
              <a:t>4/4/2011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619D5-7230-4138-B0AF-A4333CE672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AF6C-9DBD-44C2-B671-E1D6751C73E5}" type="datetimeFigureOut">
              <a:rPr lang="en-US" smtClean="0"/>
              <a:pPr/>
              <a:t>4/4/2011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619D5-7230-4138-B0AF-A4333CE672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AF6C-9DBD-44C2-B671-E1D6751C73E5}" type="datetimeFigureOut">
              <a:rPr lang="en-US" smtClean="0"/>
              <a:pPr/>
              <a:t>4/4/2011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619D5-7230-4138-B0AF-A4333CE672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AF6C-9DBD-44C2-B671-E1D6751C73E5}" type="datetimeFigureOut">
              <a:rPr lang="en-US" smtClean="0"/>
              <a:pPr/>
              <a:t>4/4/2011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619D5-7230-4138-B0AF-A4333CE672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AF6C-9DBD-44C2-B671-E1D6751C73E5}" type="datetimeFigureOut">
              <a:rPr lang="en-US" smtClean="0"/>
              <a:pPr/>
              <a:t>4/4/2011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619D5-7230-4138-B0AF-A4333CE672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7AF6C-9DBD-44C2-B671-E1D6751C73E5}" type="datetimeFigureOut">
              <a:rPr lang="en-US" smtClean="0"/>
              <a:pPr/>
              <a:t>4/4/2011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6619D5-7230-4138-B0AF-A4333CE672E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Male Sexual Response: Erection</a:t>
            </a:r>
          </a:p>
        </p:txBody>
      </p:sp>
      <p:sp>
        <p:nvSpPr>
          <p:cNvPr id="171013" name="Rectangle 5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Enlargement and stiffening of the penis from engorgement of </a:t>
            </a:r>
            <a:r>
              <a:rPr lang="en-US" dirty="0" smtClean="0"/>
              <a:t>__________________________________ with </a:t>
            </a:r>
            <a:r>
              <a:rPr lang="en-US" dirty="0"/>
              <a:t>blood</a:t>
            </a:r>
          </a:p>
          <a:p>
            <a:r>
              <a:rPr lang="en-US" dirty="0"/>
              <a:t>During arousal, a </a:t>
            </a:r>
            <a:r>
              <a:rPr lang="en-US" dirty="0" smtClean="0"/>
              <a:t>____________________________________ promotes </a:t>
            </a:r>
            <a:r>
              <a:rPr lang="en-US" dirty="0"/>
              <a:t>the release </a:t>
            </a:r>
            <a:r>
              <a:rPr lang="en-US" dirty="0" smtClean="0"/>
              <a:t>_</a:t>
            </a:r>
            <a:endParaRPr lang="en-US" dirty="0"/>
          </a:p>
          <a:p>
            <a:r>
              <a:rPr lang="en-US" dirty="0"/>
              <a:t>Nitric oxide causes erectile tissue to fill with blood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Meiosis – Prophase I</a:t>
            </a:r>
          </a:p>
        </p:txBody>
      </p:sp>
      <p:sp>
        <p:nvSpPr>
          <p:cNvPr id="283651" name="Rectangle 3"/>
          <p:cNvSpPr>
            <a:spLocks noGrp="1" noChangeArrowheads="1"/>
          </p:cNvSpPr>
          <p:nvPr>
            <p:ph idx="1"/>
          </p:nvPr>
        </p:nvSpPr>
        <p:spPr>
          <a:xfrm>
            <a:off x="395786" y="1570038"/>
            <a:ext cx="4287340" cy="5026025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dirty="0"/>
              <a:t>Homologous chromosomes undergo </a:t>
            </a:r>
            <a:r>
              <a:rPr lang="en-US" dirty="0" smtClean="0"/>
              <a:t>_</a:t>
            </a:r>
            <a:endParaRPr lang="en-US" dirty="0"/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Tetrads </a:t>
            </a:r>
            <a:r>
              <a:rPr lang="en-US" dirty="0"/>
              <a:t>are formed with </a:t>
            </a:r>
            <a:r>
              <a:rPr lang="en-US" dirty="0" smtClean="0"/>
              <a:t>_</a:t>
            </a:r>
            <a:endParaRPr lang="en-US" dirty="0"/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____________________________________ takes </a:t>
            </a:r>
            <a:r>
              <a:rPr lang="en-US" dirty="0"/>
              <a:t>place during prophase I</a:t>
            </a:r>
          </a:p>
        </p:txBody>
      </p:sp>
      <p:sp>
        <p:nvSpPr>
          <p:cNvPr id="283656" name="Text Box 8"/>
          <p:cNvSpPr txBox="1">
            <a:spLocks noChangeArrowheads="1"/>
          </p:cNvSpPr>
          <p:nvPr/>
        </p:nvSpPr>
        <p:spPr bwMode="auto">
          <a:xfrm>
            <a:off x="7315200" y="6507163"/>
            <a:ext cx="1600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1200" b="1">
                <a:solidFill>
                  <a:schemeClr val="accent2"/>
                </a:solidFill>
              </a:rPr>
              <a:t>Figure 27.7.2.1</a:t>
            </a:r>
          </a:p>
        </p:txBody>
      </p:sp>
      <p:pic>
        <p:nvPicPr>
          <p:cNvPr id="283657" name="Picture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24400" y="1606550"/>
            <a:ext cx="4419600" cy="3643313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Meiosis – Metaphase I</a:t>
            </a:r>
          </a:p>
        </p:txBody>
      </p:sp>
      <p:sp>
        <p:nvSpPr>
          <p:cNvPr id="284675" name="Rectangle 3"/>
          <p:cNvSpPr>
            <a:spLocks noGrp="1" noChangeArrowheads="1"/>
          </p:cNvSpPr>
          <p:nvPr>
            <p:ph idx="1"/>
          </p:nvPr>
        </p:nvSpPr>
        <p:spPr>
          <a:xfrm>
            <a:off x="806450" y="1570038"/>
            <a:ext cx="4679950" cy="5026025"/>
          </a:xfrm>
        </p:spPr>
        <p:txBody>
          <a:bodyPr/>
          <a:lstStyle/>
          <a:p>
            <a:r>
              <a:rPr lang="en-US" dirty="0" smtClean="0"/>
              <a:t>__________________________________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at </a:t>
            </a:r>
            <a:r>
              <a:rPr lang="en-US" dirty="0"/>
              <a:t>the spindle equator </a:t>
            </a:r>
            <a:r>
              <a:rPr lang="en-US" dirty="0" smtClean="0"/>
              <a:t>during_</a:t>
            </a:r>
            <a:endParaRPr lang="en-US" dirty="0"/>
          </a:p>
        </p:txBody>
      </p:sp>
      <p:sp>
        <p:nvSpPr>
          <p:cNvPr id="284678" name="Text Box 6"/>
          <p:cNvSpPr txBox="1">
            <a:spLocks noChangeArrowheads="1"/>
          </p:cNvSpPr>
          <p:nvPr/>
        </p:nvSpPr>
        <p:spPr bwMode="auto">
          <a:xfrm>
            <a:off x="7315200" y="6507163"/>
            <a:ext cx="1600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1200" b="1">
                <a:solidFill>
                  <a:schemeClr val="accent2"/>
                </a:solidFill>
              </a:rPr>
              <a:t>Figure 27.7.2.2</a:t>
            </a:r>
          </a:p>
        </p:txBody>
      </p:sp>
      <p:pic>
        <p:nvPicPr>
          <p:cNvPr id="284679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21594" y="1600200"/>
            <a:ext cx="3522406" cy="43180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Meiosis – Anaphase I</a:t>
            </a:r>
          </a:p>
        </p:txBody>
      </p:sp>
      <p:sp>
        <p:nvSpPr>
          <p:cNvPr id="285699" name="Rectangle 3"/>
          <p:cNvSpPr>
            <a:spLocks noGrp="1" noChangeArrowheads="1"/>
          </p:cNvSpPr>
          <p:nvPr>
            <p:ph idx="1"/>
          </p:nvPr>
        </p:nvSpPr>
        <p:spPr>
          <a:xfrm>
            <a:off x="806450" y="1570038"/>
            <a:ext cx="5137150" cy="5026025"/>
          </a:xfrm>
        </p:spPr>
        <p:txBody>
          <a:bodyPr/>
          <a:lstStyle/>
          <a:p>
            <a:r>
              <a:rPr lang="en-US" dirty="0"/>
              <a:t>Homologous chromosomes composed of </a:t>
            </a:r>
            <a:r>
              <a:rPr lang="en-US" dirty="0" smtClean="0"/>
              <a:t>__________________________________</a:t>
            </a:r>
            <a:br>
              <a:rPr lang="en-US" dirty="0" smtClean="0"/>
            </a:br>
            <a:r>
              <a:rPr lang="en-US" dirty="0" smtClean="0"/>
              <a:t>are </a:t>
            </a:r>
            <a:r>
              <a:rPr lang="en-US" dirty="0"/>
              <a:t>distributed to opposite ends of the cell</a:t>
            </a:r>
          </a:p>
        </p:txBody>
      </p:sp>
      <p:sp>
        <p:nvSpPr>
          <p:cNvPr id="285702" name="Text Box 6"/>
          <p:cNvSpPr txBox="1">
            <a:spLocks noChangeArrowheads="1"/>
          </p:cNvSpPr>
          <p:nvPr/>
        </p:nvSpPr>
        <p:spPr bwMode="auto">
          <a:xfrm>
            <a:off x="7315200" y="6507163"/>
            <a:ext cx="1600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1200" b="1">
                <a:solidFill>
                  <a:schemeClr val="accent2"/>
                </a:solidFill>
              </a:rPr>
              <a:t>Figure 27.7.2.3</a:t>
            </a:r>
          </a:p>
        </p:txBody>
      </p:sp>
      <p:pic>
        <p:nvPicPr>
          <p:cNvPr id="285703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4332" y="1905000"/>
            <a:ext cx="2989668" cy="3648075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Meiosis – Telophase I</a:t>
            </a:r>
          </a:p>
        </p:txBody>
      </p:sp>
      <p:sp>
        <p:nvSpPr>
          <p:cNvPr id="286723" name="Rectangle 3"/>
          <p:cNvSpPr>
            <a:spLocks noGrp="1" noChangeArrowheads="1"/>
          </p:cNvSpPr>
          <p:nvPr>
            <p:ph idx="1"/>
          </p:nvPr>
        </p:nvSpPr>
        <p:spPr>
          <a:xfrm>
            <a:off x="245659" y="1570038"/>
            <a:ext cx="5172501" cy="5287962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800" dirty="0"/>
              <a:t>Nuclear membrane forms around chromosomal masses</a:t>
            </a:r>
          </a:p>
          <a:p>
            <a:pPr>
              <a:lnSpc>
                <a:spcPct val="80000"/>
              </a:lnSpc>
            </a:pPr>
            <a:endParaRPr lang="en-US" sz="2800" dirty="0" smtClean="0"/>
          </a:p>
          <a:p>
            <a:pPr>
              <a:lnSpc>
                <a:spcPct val="80000"/>
              </a:lnSpc>
            </a:pPr>
            <a:r>
              <a:rPr lang="en-US" sz="2800" dirty="0" smtClean="0"/>
              <a:t> </a:t>
            </a:r>
            <a:endParaRPr lang="en-US" sz="2800" dirty="0"/>
          </a:p>
          <a:p>
            <a:pPr>
              <a:lnSpc>
                <a:spcPct val="80000"/>
              </a:lnSpc>
            </a:pPr>
            <a:endParaRPr lang="en-US" sz="2800" dirty="0" smtClean="0"/>
          </a:p>
          <a:p>
            <a:pPr>
              <a:lnSpc>
                <a:spcPct val="80000"/>
              </a:lnSpc>
            </a:pPr>
            <a:r>
              <a:rPr lang="en-US" sz="2800" dirty="0" smtClean="0"/>
              <a:t> </a:t>
            </a:r>
            <a:endParaRPr lang="en-US" sz="2800" dirty="0"/>
          </a:p>
          <a:p>
            <a:pPr>
              <a:lnSpc>
                <a:spcPct val="80000"/>
              </a:lnSpc>
            </a:pPr>
            <a:endParaRPr lang="en-US" sz="2800" dirty="0" smtClean="0"/>
          </a:p>
          <a:p>
            <a:pPr>
              <a:lnSpc>
                <a:spcPct val="80000"/>
              </a:lnSpc>
            </a:pPr>
            <a:r>
              <a:rPr lang="en-US" sz="2800" dirty="0" smtClean="0"/>
              <a:t>With </a:t>
            </a:r>
            <a:r>
              <a:rPr lang="en-US" sz="2800" dirty="0"/>
              <a:t>telophase and </a:t>
            </a:r>
            <a:r>
              <a:rPr lang="en-US" sz="2800" dirty="0" err="1"/>
              <a:t>cytokinesis</a:t>
            </a:r>
            <a:r>
              <a:rPr lang="en-US" sz="2800" dirty="0"/>
              <a:t> completed, two haploid daughter cells are formed (with 2</a:t>
            </a:r>
            <a:r>
              <a:rPr lang="en-US" sz="2800" i="1" dirty="0"/>
              <a:t>n</a:t>
            </a:r>
            <a:r>
              <a:rPr lang="en-US" sz="2800" dirty="0"/>
              <a:t> amount of DNA)</a:t>
            </a:r>
          </a:p>
        </p:txBody>
      </p:sp>
      <p:sp>
        <p:nvSpPr>
          <p:cNvPr id="286726" name="Text Box 6"/>
          <p:cNvSpPr txBox="1">
            <a:spLocks noChangeArrowheads="1"/>
          </p:cNvSpPr>
          <p:nvPr/>
        </p:nvSpPr>
        <p:spPr bwMode="auto">
          <a:xfrm>
            <a:off x="7315200" y="6507163"/>
            <a:ext cx="1600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1200" b="1">
                <a:solidFill>
                  <a:schemeClr val="accent2"/>
                </a:solidFill>
              </a:rPr>
              <a:t>Figure 27.7.2.4</a:t>
            </a:r>
          </a:p>
        </p:txBody>
      </p:sp>
      <p:pic>
        <p:nvPicPr>
          <p:cNvPr id="286727" name="Picture 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590423" y="1760561"/>
            <a:ext cx="3553577" cy="3262573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Meiosis II</a:t>
            </a:r>
          </a:p>
        </p:txBody>
      </p:sp>
      <p:sp>
        <p:nvSpPr>
          <p:cNvPr id="181255" name="Rectangle 7"/>
          <p:cNvSpPr>
            <a:spLocks noGrp="1" noChangeArrowheads="1"/>
          </p:cNvSpPr>
          <p:nvPr>
            <p:ph idx="1"/>
          </p:nvPr>
        </p:nvSpPr>
        <p:spPr>
          <a:xfrm>
            <a:off x="806450" y="1570038"/>
            <a:ext cx="8337550" cy="28575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dirty="0"/>
              <a:t>Mirrors mitosis except that chromosomes are not replicated before it begins</a:t>
            </a:r>
          </a:p>
          <a:p>
            <a:pPr>
              <a:lnSpc>
                <a:spcPct val="90000"/>
              </a:lnSpc>
            </a:pPr>
            <a:r>
              <a:rPr lang="en-US" dirty="0"/>
              <a:t>Meiosis accomplishes two tasks: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It </a:t>
            </a:r>
            <a:r>
              <a:rPr lang="en-US" dirty="0" smtClean="0"/>
              <a:t>____________________________________________  by </a:t>
            </a:r>
            <a:r>
              <a:rPr lang="en-US" dirty="0"/>
              <a:t>half (2</a:t>
            </a:r>
            <a:r>
              <a:rPr lang="en-US" i="1" dirty="0"/>
              <a:t>n</a:t>
            </a:r>
            <a:r>
              <a:rPr lang="en-US" dirty="0"/>
              <a:t> to </a:t>
            </a:r>
            <a:r>
              <a:rPr lang="en-US" i="1" dirty="0"/>
              <a:t>n</a:t>
            </a:r>
            <a:r>
              <a:rPr lang="en-US" dirty="0"/>
              <a:t>)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It introduces </a:t>
            </a:r>
            <a:r>
              <a:rPr lang="en-US" dirty="0" smtClean="0"/>
              <a:t>_</a:t>
            </a:r>
            <a:endParaRPr lang="en-US" dirty="0"/>
          </a:p>
        </p:txBody>
      </p:sp>
      <p:pic>
        <p:nvPicPr>
          <p:cNvPr id="181258" name="Picture 1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62000" y="4557713"/>
            <a:ext cx="8382000" cy="2300287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Brain-Testicular Axis</a:t>
            </a:r>
          </a:p>
        </p:txBody>
      </p:sp>
      <p:sp>
        <p:nvSpPr>
          <p:cNvPr id="194565" name="Rectangle 5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Hormonal regulation of sperm production and testicular hormones involving the </a:t>
            </a:r>
          </a:p>
          <a:p>
            <a:pPr lvl="1"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 smtClean="0"/>
              <a:t> </a:t>
            </a:r>
            <a:endParaRPr lang="en-US" dirty="0"/>
          </a:p>
          <a:p>
            <a:pPr lvl="1"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 smtClean="0"/>
              <a:t> </a:t>
            </a:r>
            <a:endParaRPr lang="en-US" dirty="0"/>
          </a:p>
          <a:p>
            <a:pPr lvl="1"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 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Brain-Testicular Axis</a:t>
            </a:r>
          </a:p>
        </p:txBody>
      </p:sp>
      <p:sp>
        <p:nvSpPr>
          <p:cNvPr id="195589" name="Rectangle 5"/>
          <p:cNvSpPr>
            <a:spLocks noGrp="1" noChangeArrowheads="1"/>
          </p:cNvSpPr>
          <p:nvPr>
            <p:ph idx="1"/>
          </p:nvPr>
        </p:nvSpPr>
        <p:spPr>
          <a:xfrm>
            <a:off x="339725" y="1350963"/>
            <a:ext cx="8412163" cy="5249862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Testicular regulation:  three sets of hormones:</a:t>
            </a:r>
          </a:p>
          <a:p>
            <a:pPr>
              <a:lnSpc>
                <a:spcPct val="90000"/>
              </a:lnSpc>
            </a:pPr>
            <a:r>
              <a:rPr lang="en-US" sz="2800" dirty="0" err="1"/>
              <a:t>GnRH</a:t>
            </a:r>
            <a:r>
              <a:rPr lang="en-US" sz="2800" dirty="0"/>
              <a:t>:  </a:t>
            </a:r>
            <a:r>
              <a:rPr lang="en-US" sz="2800" dirty="0" smtClean="0"/>
              <a:t> </a:t>
            </a:r>
            <a:endParaRPr lang="en-US" sz="2800" dirty="0"/>
          </a:p>
          <a:p>
            <a:pPr lvl="1">
              <a:lnSpc>
                <a:spcPct val="90000"/>
              </a:lnSpc>
            </a:pPr>
            <a:r>
              <a:rPr lang="en-US" sz="2400" dirty="0" smtClean="0"/>
              <a:t>_____________________________________ stimulates </a:t>
            </a:r>
            <a:r>
              <a:rPr lang="en-US" sz="2400" dirty="0"/>
              <a:t>the testes through: </a:t>
            </a:r>
          </a:p>
          <a:p>
            <a:pPr lvl="2">
              <a:lnSpc>
                <a:spcPct val="90000"/>
              </a:lnSpc>
            </a:pPr>
            <a:r>
              <a:rPr lang="en-US" sz="2800" dirty="0"/>
              <a:t>Follicle stimulating hormone (FSH)</a:t>
            </a:r>
          </a:p>
          <a:p>
            <a:pPr lvl="2">
              <a:lnSpc>
                <a:spcPct val="90000"/>
              </a:lnSpc>
            </a:pPr>
            <a:r>
              <a:rPr lang="en-US" sz="2800" dirty="0"/>
              <a:t>Luteinizing hormone (LH)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1000" dirty="0"/>
          </a:p>
          <a:p>
            <a:pPr>
              <a:lnSpc>
                <a:spcPct val="90000"/>
              </a:lnSpc>
            </a:pPr>
            <a:r>
              <a:rPr lang="en-US" sz="2800" dirty="0" smtClean="0"/>
              <a:t>_______________________________________, </a:t>
            </a:r>
            <a:r>
              <a:rPr lang="en-US" sz="2800" dirty="0"/>
              <a:t>which </a:t>
            </a:r>
            <a:r>
              <a:rPr lang="en-US" sz="2800" dirty="0" smtClean="0"/>
              <a:t>__________________________________ stimulate </a:t>
            </a:r>
            <a:r>
              <a:rPr lang="en-US" sz="2800" dirty="0"/>
              <a:t>the testes</a:t>
            </a:r>
          </a:p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/>
              <a:t>Testicular hormones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exert negative feedback controls</a:t>
            </a: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2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Hormonal </a:t>
            </a:r>
            <a:r>
              <a:rPr lang="en-US" sz="3600" dirty="0" smtClean="0"/>
              <a:t>Regulation</a:t>
            </a:r>
            <a:endParaRPr lang="en-US" sz="3600" dirty="0"/>
          </a:p>
        </p:txBody>
      </p:sp>
      <p:sp>
        <p:nvSpPr>
          <p:cNvPr id="196613" name="Rectangle 5"/>
          <p:cNvSpPr>
            <a:spLocks noGrp="1" noChangeArrowheads="1"/>
          </p:cNvSpPr>
          <p:nvPr>
            <p:ph idx="1"/>
          </p:nvPr>
        </p:nvSpPr>
        <p:spPr>
          <a:xfrm>
            <a:off x="298450" y="1725613"/>
            <a:ext cx="8270875" cy="4794250"/>
          </a:xfrm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The hypothalamus releases </a:t>
            </a:r>
            <a:r>
              <a:rPr lang="en-US" sz="2800" dirty="0" err="1"/>
              <a:t>gonadotropin</a:t>
            </a:r>
            <a:r>
              <a:rPr lang="en-US" sz="2800" dirty="0"/>
              <a:t>-releasing hormone (</a:t>
            </a:r>
            <a:r>
              <a:rPr lang="en-US" sz="2800" dirty="0" err="1"/>
              <a:t>GnRH</a:t>
            </a:r>
            <a:r>
              <a:rPr lang="en-US" sz="2800" dirty="0"/>
              <a:t>) </a:t>
            </a:r>
          </a:p>
          <a:p>
            <a:pPr>
              <a:lnSpc>
                <a:spcPct val="90000"/>
              </a:lnSpc>
            </a:pPr>
            <a:r>
              <a:rPr lang="en-US" sz="2800" dirty="0" err="1"/>
              <a:t>GnRH</a:t>
            </a:r>
            <a:r>
              <a:rPr lang="en-US" sz="2800" dirty="0"/>
              <a:t> stimulates the </a:t>
            </a:r>
            <a:r>
              <a:rPr lang="en-US" sz="2800" dirty="0" smtClean="0"/>
              <a:t>_________________________________________ to </a:t>
            </a:r>
            <a:r>
              <a:rPr lang="en-US" sz="2800" dirty="0"/>
              <a:t>secrete FSH and LH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  </a:t>
            </a:r>
            <a:endParaRPr lang="en-US" sz="2400" dirty="0"/>
          </a:p>
          <a:p>
            <a:pPr lvl="2">
              <a:lnSpc>
                <a:spcPct val="90000"/>
              </a:lnSpc>
            </a:pPr>
            <a:r>
              <a:rPr lang="en-US" sz="2000" dirty="0"/>
              <a:t>causes </a:t>
            </a:r>
            <a:r>
              <a:rPr lang="en-US" sz="2000" dirty="0" smtClean="0"/>
              <a:t>______________________________________________ cells </a:t>
            </a:r>
            <a:r>
              <a:rPr lang="en-US" sz="2000" dirty="0"/>
              <a:t>to release androgen-binding protein (ABP)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  </a:t>
            </a:r>
            <a:endParaRPr lang="en-US" sz="2400" dirty="0"/>
          </a:p>
          <a:p>
            <a:pPr lvl="2">
              <a:lnSpc>
                <a:spcPct val="90000"/>
              </a:lnSpc>
            </a:pPr>
            <a:r>
              <a:rPr lang="en-US" sz="2000" dirty="0"/>
              <a:t>stimulates </a:t>
            </a:r>
            <a:r>
              <a:rPr lang="en-US" sz="2000" dirty="0" smtClean="0"/>
              <a:t>________________________________________________ to </a:t>
            </a:r>
            <a:r>
              <a:rPr lang="en-US" sz="2000" dirty="0"/>
              <a:t>release testosterone</a:t>
            </a:r>
          </a:p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/>
              <a:t>ABP binding of testosterone enhances </a:t>
            </a:r>
            <a:r>
              <a:rPr lang="en-US" sz="2800" dirty="0" smtClean="0"/>
              <a:t>_</a:t>
            </a:r>
            <a:endParaRPr lang="en-US" sz="2800" dirty="0"/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8" name="Rectangle 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Hormonal </a:t>
            </a:r>
            <a:r>
              <a:rPr lang="en-US" sz="3600" dirty="0" smtClean="0"/>
              <a:t>Regulation</a:t>
            </a:r>
            <a:endParaRPr lang="en-US" sz="3600" dirty="0"/>
          </a:p>
        </p:txBody>
      </p:sp>
      <p:sp>
        <p:nvSpPr>
          <p:cNvPr id="197639" name="Rectangle 7"/>
          <p:cNvSpPr>
            <a:spLocks noGrp="1" noChangeArrowheads="1"/>
          </p:cNvSpPr>
          <p:nvPr>
            <p:ph idx="1"/>
          </p:nvPr>
        </p:nvSpPr>
        <p:spPr>
          <a:xfrm>
            <a:off x="457199" y="1600200"/>
            <a:ext cx="5629701" cy="4786952"/>
          </a:xfrm>
        </p:spPr>
        <p:txBody>
          <a:bodyPr>
            <a:normAutofit/>
          </a:bodyPr>
          <a:lstStyle/>
          <a:p>
            <a:r>
              <a:rPr lang="en-US" dirty="0"/>
              <a:t>Feedback inhibition on the hypothalamus and pituitary results from: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Rising levels of </a:t>
            </a:r>
            <a:r>
              <a:rPr lang="en-US" dirty="0" smtClean="0"/>
              <a:t>_</a:t>
            </a:r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Increased </a:t>
            </a:r>
            <a:r>
              <a:rPr lang="en-US" dirty="0" smtClean="0"/>
              <a:t>_</a:t>
            </a:r>
            <a:endParaRPr lang="en-US" dirty="0"/>
          </a:p>
        </p:txBody>
      </p:sp>
      <p:sp>
        <p:nvSpPr>
          <p:cNvPr id="197640" name="Text Box 8"/>
          <p:cNvSpPr txBox="1">
            <a:spLocks noChangeArrowheads="1"/>
          </p:cNvSpPr>
          <p:nvPr/>
        </p:nvSpPr>
        <p:spPr bwMode="auto">
          <a:xfrm>
            <a:off x="7315200" y="6507163"/>
            <a:ext cx="1600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1200" b="1">
                <a:solidFill>
                  <a:schemeClr val="accent2"/>
                </a:solidFill>
                <a:latin typeface="Arial" charset="0"/>
              </a:rPr>
              <a:t>Figure 27.10</a:t>
            </a:r>
          </a:p>
        </p:txBody>
      </p:sp>
      <p:pic>
        <p:nvPicPr>
          <p:cNvPr id="197641" name="Picture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81518" y="1255594"/>
            <a:ext cx="2962482" cy="5602406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60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Testosterone </a:t>
            </a:r>
            <a:r>
              <a:rPr lang="en-US" sz="3600" dirty="0"/>
              <a:t>Activity</a:t>
            </a:r>
          </a:p>
        </p:txBody>
      </p:sp>
      <p:sp>
        <p:nvSpPr>
          <p:cNvPr id="198661" name="Rectangle 5"/>
          <p:cNvSpPr>
            <a:spLocks noGrp="1" noChangeArrowheads="1"/>
          </p:cNvSpPr>
          <p:nvPr>
            <p:ph idx="1"/>
          </p:nvPr>
        </p:nvSpPr>
        <p:spPr>
          <a:xfrm>
            <a:off x="298450" y="1760538"/>
            <a:ext cx="8270875" cy="4606925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Testosterone </a:t>
            </a:r>
          </a:p>
          <a:p>
            <a:pPr lvl="1"/>
            <a:r>
              <a:rPr lang="en-US" sz="2400" dirty="0"/>
              <a:t>Steroid hormone:  synthesized from </a:t>
            </a:r>
            <a:r>
              <a:rPr lang="en-US" sz="2400" dirty="0" smtClean="0"/>
              <a:t>_</a:t>
            </a:r>
            <a:endParaRPr lang="en-US" sz="2400" dirty="0"/>
          </a:p>
          <a:p>
            <a:r>
              <a:rPr lang="en-US" sz="2800" dirty="0"/>
              <a:t>It must be transformed to exert its effects on some target cells</a:t>
            </a:r>
          </a:p>
          <a:p>
            <a:pPr lvl="1"/>
            <a:r>
              <a:rPr lang="en-US" dirty="0"/>
              <a:t>Prostate </a:t>
            </a:r>
          </a:p>
          <a:p>
            <a:pPr lvl="2"/>
            <a:r>
              <a:rPr lang="en-US" dirty="0"/>
              <a:t>it is converted into </a:t>
            </a:r>
            <a:r>
              <a:rPr lang="en-US" dirty="0" err="1"/>
              <a:t>dihydrotestosterone</a:t>
            </a:r>
            <a:r>
              <a:rPr lang="en-US" dirty="0"/>
              <a:t> </a:t>
            </a:r>
            <a:r>
              <a:rPr lang="en-US" dirty="0" smtClean="0"/>
              <a:t>(________) </a:t>
            </a:r>
            <a:r>
              <a:rPr lang="en-US" dirty="0"/>
              <a:t>before it can bind within the nucleus</a:t>
            </a:r>
          </a:p>
          <a:p>
            <a:pPr lvl="1"/>
            <a:r>
              <a:rPr lang="en-US" dirty="0"/>
              <a:t>Neurons</a:t>
            </a:r>
          </a:p>
          <a:p>
            <a:pPr lvl="2"/>
            <a:r>
              <a:rPr lang="en-US" dirty="0"/>
              <a:t>it is </a:t>
            </a:r>
            <a:r>
              <a:rPr lang="en-US" dirty="0" smtClean="0"/>
              <a:t>____________________________________________ to </a:t>
            </a:r>
            <a:r>
              <a:rPr lang="en-US" dirty="0"/>
              <a:t>bring about stimulatory effects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Male Sexual Response: Erection</a:t>
            </a:r>
          </a:p>
        </p:txBody>
      </p:sp>
      <p:sp>
        <p:nvSpPr>
          <p:cNvPr id="31744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Expansion of the </a:t>
            </a:r>
            <a:r>
              <a:rPr lang="en-US" dirty="0" smtClean="0"/>
              <a:t>_</a:t>
            </a:r>
            <a:endParaRPr lang="en-US" dirty="0"/>
          </a:p>
          <a:p>
            <a:pPr lvl="1"/>
            <a:r>
              <a:rPr lang="en-US" dirty="0" smtClean="0"/>
              <a:t>________________________________________ their </a:t>
            </a:r>
            <a:r>
              <a:rPr lang="en-US" dirty="0"/>
              <a:t>drainage veins</a:t>
            </a:r>
          </a:p>
          <a:p>
            <a:pPr lvl="1"/>
            <a:r>
              <a:rPr lang="en-US" dirty="0" smtClean="0"/>
              <a:t>_________________________________________and </a:t>
            </a:r>
            <a:r>
              <a:rPr lang="en-US" dirty="0"/>
              <a:t>maintains engorgement</a:t>
            </a:r>
          </a:p>
          <a:p>
            <a:endParaRPr lang="en-US" dirty="0"/>
          </a:p>
          <a:p>
            <a:r>
              <a:rPr lang="en-US" dirty="0"/>
              <a:t>The corpus </a:t>
            </a:r>
            <a:r>
              <a:rPr lang="en-US" dirty="0" err="1"/>
              <a:t>spongiosum</a:t>
            </a:r>
            <a:r>
              <a:rPr lang="en-US" dirty="0"/>
              <a:t> functions in </a:t>
            </a:r>
            <a:r>
              <a:rPr lang="en-US" dirty="0" smtClean="0"/>
              <a:t>_____________________________________ </a:t>
            </a:r>
            <a:r>
              <a:rPr lang="en-US" dirty="0"/>
              <a:t>during ejaculation</a:t>
            </a:r>
          </a:p>
          <a:p>
            <a:endParaRPr lang="en-US" dirty="0"/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Testosterone</a:t>
            </a:r>
          </a:p>
        </p:txBody>
      </p:sp>
      <p:sp>
        <p:nvSpPr>
          <p:cNvPr id="2867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Testosterone targets </a:t>
            </a:r>
            <a:r>
              <a:rPr lang="en-US" dirty="0" smtClean="0"/>
              <a:t>_</a:t>
            </a:r>
            <a:endParaRPr lang="en-US" dirty="0"/>
          </a:p>
          <a:p>
            <a:endParaRPr lang="en-US" dirty="0"/>
          </a:p>
          <a:p>
            <a:r>
              <a:rPr lang="en-US" dirty="0"/>
              <a:t>its </a:t>
            </a:r>
            <a:r>
              <a:rPr lang="en-US" dirty="0" smtClean="0"/>
              <a:t>_________________________________ causes </a:t>
            </a:r>
            <a:r>
              <a:rPr lang="en-US" dirty="0"/>
              <a:t>these organs to </a:t>
            </a:r>
            <a:r>
              <a:rPr lang="en-US" dirty="0" smtClean="0"/>
              <a:t>_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4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Male Secondary Sex Characteristics</a:t>
            </a:r>
          </a:p>
        </p:txBody>
      </p:sp>
      <p:sp>
        <p:nvSpPr>
          <p:cNvPr id="199685" name="Rectangle 5"/>
          <p:cNvSpPr>
            <a:spLocks noGrp="1" noChangeArrowheads="1"/>
          </p:cNvSpPr>
          <p:nvPr>
            <p:ph idx="1"/>
          </p:nvPr>
        </p:nvSpPr>
        <p:spPr>
          <a:xfrm>
            <a:off x="457200" y="1596788"/>
            <a:ext cx="8229600" cy="4778612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sz="2800" dirty="0"/>
              <a:t>Male hormones make their appearance at puberty and induce changes in </a:t>
            </a:r>
            <a:r>
              <a:rPr lang="en-US" sz="2800" dirty="0" smtClean="0"/>
              <a:t>_</a:t>
            </a:r>
            <a:endParaRPr lang="en-US" sz="2800" dirty="0"/>
          </a:p>
          <a:p>
            <a:pPr lvl="1">
              <a:lnSpc>
                <a:spcPct val="80000"/>
              </a:lnSpc>
            </a:pPr>
            <a:r>
              <a:rPr lang="en-US" dirty="0"/>
              <a:t>Appearance of </a:t>
            </a:r>
            <a:r>
              <a:rPr lang="en-US" dirty="0" smtClean="0"/>
              <a:t>_</a:t>
            </a:r>
            <a:endParaRPr lang="en-US" dirty="0"/>
          </a:p>
          <a:p>
            <a:pPr lvl="1">
              <a:lnSpc>
                <a:spcPct val="80000"/>
              </a:lnSpc>
            </a:pPr>
            <a:endParaRPr lang="en-US" dirty="0" smtClean="0"/>
          </a:p>
          <a:p>
            <a:pPr lvl="1">
              <a:lnSpc>
                <a:spcPct val="80000"/>
              </a:lnSpc>
            </a:pPr>
            <a:r>
              <a:rPr lang="en-US" dirty="0" smtClean="0"/>
              <a:t>Enhanced </a:t>
            </a:r>
            <a:r>
              <a:rPr lang="en-US" dirty="0"/>
              <a:t>growth of the chest and deepening of the voice</a:t>
            </a:r>
          </a:p>
          <a:p>
            <a:pPr lvl="1">
              <a:lnSpc>
                <a:spcPct val="80000"/>
              </a:lnSpc>
            </a:pPr>
            <a:endParaRPr lang="en-US" dirty="0" smtClean="0"/>
          </a:p>
          <a:p>
            <a:pPr lvl="1">
              <a:lnSpc>
                <a:spcPct val="80000"/>
              </a:lnSpc>
            </a:pPr>
            <a:r>
              <a:rPr lang="en-US" dirty="0" smtClean="0"/>
              <a:t>Skin </a:t>
            </a:r>
            <a:r>
              <a:rPr lang="en-US" dirty="0"/>
              <a:t>thickens and becomes oily</a:t>
            </a:r>
          </a:p>
          <a:p>
            <a:pPr lvl="1">
              <a:lnSpc>
                <a:spcPct val="80000"/>
              </a:lnSpc>
            </a:pPr>
            <a:endParaRPr lang="en-US" dirty="0" smtClean="0"/>
          </a:p>
          <a:p>
            <a:pPr lvl="1">
              <a:lnSpc>
                <a:spcPct val="80000"/>
              </a:lnSpc>
            </a:pPr>
            <a:r>
              <a:rPr lang="en-US" dirty="0" smtClean="0"/>
              <a:t>______________________________________ and </a:t>
            </a:r>
            <a:r>
              <a:rPr lang="en-US" dirty="0"/>
              <a:t>increase in density</a:t>
            </a:r>
          </a:p>
          <a:p>
            <a:pPr lvl="1">
              <a:lnSpc>
                <a:spcPct val="80000"/>
              </a:lnSpc>
            </a:pPr>
            <a:endParaRPr lang="en-US" dirty="0" smtClean="0"/>
          </a:p>
          <a:p>
            <a:pPr lvl="1">
              <a:lnSpc>
                <a:spcPct val="80000"/>
              </a:lnSpc>
            </a:pPr>
            <a:r>
              <a:rPr lang="en-US" dirty="0" smtClean="0"/>
              <a:t>Skeletal </a:t>
            </a:r>
            <a:r>
              <a:rPr lang="en-US" dirty="0"/>
              <a:t>muscles increase </a:t>
            </a:r>
            <a:r>
              <a:rPr lang="en-US" dirty="0" smtClean="0"/>
              <a:t>_</a:t>
            </a:r>
            <a:endParaRPr lang="en-US" dirty="0"/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8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/>
              <a:t>Male Secondary Sex Characteristics</a:t>
            </a:r>
          </a:p>
        </p:txBody>
      </p:sp>
      <p:sp>
        <p:nvSpPr>
          <p:cNvPr id="200709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Testosterone is the basis of </a:t>
            </a:r>
            <a:r>
              <a:rPr lang="en-US" dirty="0" smtClean="0"/>
              <a:t>_________________________________ in </a:t>
            </a:r>
            <a:r>
              <a:rPr lang="en-US" dirty="0"/>
              <a:t>both males and females</a:t>
            </a: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2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/>
              <a:t>Female Reproductive Anatomy</a:t>
            </a:r>
          </a:p>
        </p:txBody>
      </p:sp>
      <p:sp>
        <p:nvSpPr>
          <p:cNvPr id="201733" name="Rectangle 5"/>
          <p:cNvSpPr>
            <a:spLocks noGrp="1" noChangeArrowheads="1"/>
          </p:cNvSpPr>
          <p:nvPr>
            <p:ph idx="1"/>
          </p:nvPr>
        </p:nvSpPr>
        <p:spPr>
          <a:xfrm>
            <a:off x="304800" y="1554162"/>
            <a:ext cx="8686800" cy="486028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_______________________________: </a:t>
            </a:r>
            <a:r>
              <a:rPr lang="en-US" dirty="0"/>
              <a:t>primary female reproductive organs</a:t>
            </a:r>
          </a:p>
          <a:p>
            <a:pPr lvl="1">
              <a:lnSpc>
                <a:spcPct val="90000"/>
              </a:lnSpc>
            </a:pPr>
            <a:endParaRPr lang="en-US" sz="2000" dirty="0"/>
          </a:p>
          <a:p>
            <a:pPr lvl="1">
              <a:lnSpc>
                <a:spcPct val="90000"/>
              </a:lnSpc>
            </a:pPr>
            <a:r>
              <a:rPr lang="en-US" sz="3200" dirty="0"/>
              <a:t>Make female gametes </a:t>
            </a:r>
          </a:p>
          <a:p>
            <a:pPr lvl="2">
              <a:lnSpc>
                <a:spcPct val="90000"/>
              </a:lnSpc>
            </a:pPr>
            <a:r>
              <a:rPr lang="en-US" sz="2800" dirty="0" smtClean="0"/>
              <a:t> </a:t>
            </a:r>
            <a:endParaRPr lang="en-US" sz="2800" dirty="0"/>
          </a:p>
          <a:p>
            <a:pPr lvl="1">
              <a:lnSpc>
                <a:spcPct val="90000"/>
              </a:lnSpc>
            </a:pPr>
            <a:endParaRPr lang="en-US" sz="3200" dirty="0" smtClean="0"/>
          </a:p>
          <a:p>
            <a:pPr lvl="1">
              <a:lnSpc>
                <a:spcPct val="90000"/>
              </a:lnSpc>
            </a:pPr>
            <a:r>
              <a:rPr lang="en-US" sz="3200" dirty="0" smtClean="0"/>
              <a:t>Secrete </a:t>
            </a:r>
            <a:r>
              <a:rPr lang="en-US" sz="3200" dirty="0"/>
              <a:t>female sex hormones </a:t>
            </a:r>
          </a:p>
          <a:p>
            <a:pPr lvl="2">
              <a:lnSpc>
                <a:spcPct val="90000"/>
              </a:lnSpc>
            </a:pPr>
            <a:r>
              <a:rPr lang="en-US" sz="2800" dirty="0" smtClean="0"/>
              <a:t> </a:t>
            </a:r>
            <a:endParaRPr lang="en-US" sz="2800" dirty="0"/>
          </a:p>
          <a:p>
            <a:pPr>
              <a:lnSpc>
                <a:spcPct val="90000"/>
              </a:lnSpc>
            </a:pPr>
            <a:endParaRPr lang="en-US" sz="2000" dirty="0"/>
          </a:p>
          <a:p>
            <a:pPr>
              <a:lnSpc>
                <a:spcPct val="90000"/>
              </a:lnSpc>
            </a:pPr>
            <a:r>
              <a:rPr lang="en-US" dirty="0"/>
              <a:t>Accessory ducts include </a:t>
            </a:r>
            <a:r>
              <a:rPr lang="en-US" dirty="0" smtClean="0"/>
              <a:t>_</a:t>
            </a:r>
            <a:endParaRPr lang="en-US" dirty="0"/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/>
              <a:t>Female Reproductive Anatomy</a:t>
            </a:r>
          </a:p>
        </p:txBody>
      </p:sp>
      <p:sp>
        <p:nvSpPr>
          <p:cNvPr id="2877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Internal genitalia </a:t>
            </a:r>
          </a:p>
          <a:p>
            <a:pPr lvl="1"/>
            <a:r>
              <a:rPr lang="en-US" dirty="0" smtClean="0"/>
              <a:t> 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 </a:t>
            </a:r>
            <a:endParaRPr lang="en-US" dirty="0"/>
          </a:p>
          <a:p>
            <a:pPr lvl="1"/>
            <a:r>
              <a:rPr lang="en-US" dirty="0"/>
              <a:t>external sex organs</a:t>
            </a: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Female Reproductive Anatomy</a:t>
            </a:r>
          </a:p>
        </p:txBody>
      </p:sp>
      <p:sp>
        <p:nvSpPr>
          <p:cNvPr id="202757" name="Text Box 5"/>
          <p:cNvSpPr txBox="1">
            <a:spLocks noChangeArrowheads="1"/>
          </p:cNvSpPr>
          <p:nvPr/>
        </p:nvSpPr>
        <p:spPr bwMode="auto">
          <a:xfrm>
            <a:off x="7315200" y="6507163"/>
            <a:ext cx="1600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1200" b="1">
                <a:solidFill>
                  <a:schemeClr val="accent2"/>
                </a:solidFill>
                <a:latin typeface="Arial" charset="0"/>
              </a:rPr>
              <a:t>Figure 27.11</a:t>
            </a:r>
          </a:p>
        </p:txBody>
      </p:sp>
      <p:pic>
        <p:nvPicPr>
          <p:cNvPr id="202758" name="Picture 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549400"/>
            <a:ext cx="9144000" cy="53086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8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Ovaries</a:t>
            </a:r>
          </a:p>
        </p:txBody>
      </p:sp>
      <p:sp>
        <p:nvSpPr>
          <p:cNvPr id="203781" name="Rectangle 5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__________________________ organs </a:t>
            </a:r>
            <a:r>
              <a:rPr lang="en-US" dirty="0"/>
              <a:t>on each side of the uterus held in place by several ligaments</a:t>
            </a:r>
          </a:p>
          <a:p>
            <a:pPr lvl="1"/>
            <a:r>
              <a:rPr lang="en-US" dirty="0" smtClean="0"/>
              <a:t> </a:t>
            </a:r>
            <a:endParaRPr lang="en-US" dirty="0"/>
          </a:p>
          <a:p>
            <a:pPr lvl="1"/>
            <a:r>
              <a:rPr lang="en-US" dirty="0" err="1"/>
              <a:t>Suspensory</a:t>
            </a:r>
            <a:endParaRPr lang="en-US" dirty="0"/>
          </a:p>
          <a:p>
            <a:pPr lvl="1"/>
            <a:r>
              <a:rPr lang="en-US" dirty="0" err="1"/>
              <a:t>Mesovarium</a:t>
            </a:r>
            <a:endParaRPr lang="en-US" dirty="0"/>
          </a:p>
          <a:p>
            <a:r>
              <a:rPr lang="en-US" dirty="0" smtClean="0"/>
              <a:t> </a:t>
            </a:r>
            <a:endParaRPr lang="en-US" dirty="0"/>
          </a:p>
          <a:p>
            <a:pPr lvl="1"/>
            <a:r>
              <a:rPr lang="en-US" dirty="0"/>
              <a:t>contains the </a:t>
            </a:r>
            <a:r>
              <a:rPr lang="en-US" dirty="0" err="1"/>
              <a:t>suspensory</a:t>
            </a:r>
            <a:r>
              <a:rPr lang="en-US" dirty="0"/>
              <a:t> ligament and the </a:t>
            </a:r>
            <a:r>
              <a:rPr lang="en-US" dirty="0" err="1"/>
              <a:t>mesovarium</a:t>
            </a:r>
            <a:endParaRPr lang="en-US" dirty="0"/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Ovaries</a:t>
            </a:r>
          </a:p>
        </p:txBody>
      </p:sp>
      <p:sp>
        <p:nvSpPr>
          <p:cNvPr id="204805" name="Text Box 5"/>
          <p:cNvSpPr txBox="1">
            <a:spLocks noChangeArrowheads="1"/>
          </p:cNvSpPr>
          <p:nvPr/>
        </p:nvSpPr>
        <p:spPr bwMode="auto">
          <a:xfrm>
            <a:off x="7315200" y="6507163"/>
            <a:ext cx="1600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1200" b="1">
                <a:solidFill>
                  <a:schemeClr val="accent2"/>
                </a:solidFill>
                <a:latin typeface="Arial" charset="0"/>
              </a:rPr>
              <a:t>Figure 27.14a</a:t>
            </a:r>
          </a:p>
        </p:txBody>
      </p:sp>
      <p:pic>
        <p:nvPicPr>
          <p:cNvPr id="204806" name="Picture 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841500"/>
            <a:ext cx="9144000" cy="50165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Ovaries</a:t>
            </a:r>
          </a:p>
        </p:txBody>
      </p:sp>
      <p:sp>
        <p:nvSpPr>
          <p:cNvPr id="205829" name="Rectangle 5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79266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Blood supply </a:t>
            </a:r>
          </a:p>
          <a:p>
            <a:pPr lvl="1"/>
            <a:r>
              <a:rPr lang="en-US" dirty="0" smtClean="0"/>
              <a:t>______________________________________ and </a:t>
            </a:r>
            <a:r>
              <a:rPr lang="en-US" dirty="0"/>
              <a:t>the ovarian branch of </a:t>
            </a:r>
            <a:r>
              <a:rPr lang="en-US" dirty="0" smtClean="0"/>
              <a:t>_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They </a:t>
            </a:r>
            <a:r>
              <a:rPr lang="en-US" dirty="0"/>
              <a:t>are surrounded by a fibrous tunica </a:t>
            </a:r>
            <a:r>
              <a:rPr lang="en-US" dirty="0" err="1"/>
              <a:t>albuginea</a:t>
            </a:r>
            <a:r>
              <a:rPr lang="en-US" dirty="0"/>
              <a:t>, </a:t>
            </a:r>
          </a:p>
          <a:p>
            <a:pPr lvl="1"/>
            <a:r>
              <a:rPr lang="en-US" dirty="0"/>
              <a:t> covered by a layer of epithelial cells called the </a:t>
            </a:r>
            <a:r>
              <a:rPr lang="en-US" dirty="0" smtClean="0"/>
              <a:t>_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Embedded </a:t>
            </a:r>
            <a:r>
              <a:rPr lang="en-US" dirty="0"/>
              <a:t>in the </a:t>
            </a:r>
            <a:r>
              <a:rPr lang="en-US" dirty="0" smtClean="0"/>
              <a:t>__________________________ are </a:t>
            </a:r>
            <a:r>
              <a:rPr lang="en-US" dirty="0"/>
              <a:t>ovarian follicles</a:t>
            </a:r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Ovaries</a:t>
            </a:r>
          </a:p>
        </p:txBody>
      </p:sp>
      <p:sp>
        <p:nvSpPr>
          <p:cNvPr id="206853" name="Rectangle 5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710113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dirty="0"/>
              <a:t>Each follicle consists of an </a:t>
            </a:r>
            <a:r>
              <a:rPr lang="en-US" dirty="0" smtClean="0"/>
              <a:t>_</a:t>
            </a: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Cells around the </a:t>
            </a:r>
            <a:r>
              <a:rPr lang="en-US" dirty="0" err="1"/>
              <a:t>oocyte</a:t>
            </a:r>
            <a:r>
              <a:rPr lang="en-US" dirty="0"/>
              <a:t> are called:</a:t>
            </a:r>
          </a:p>
          <a:p>
            <a:pPr lvl="1">
              <a:lnSpc>
                <a:spcPct val="90000"/>
              </a:lnSpc>
            </a:pPr>
            <a:r>
              <a:rPr lang="en-US" sz="3200" dirty="0" smtClean="0"/>
              <a:t> </a:t>
            </a:r>
            <a:endParaRPr lang="en-US" sz="3200" dirty="0"/>
          </a:p>
          <a:p>
            <a:pPr lvl="2">
              <a:lnSpc>
                <a:spcPct val="90000"/>
              </a:lnSpc>
            </a:pPr>
            <a:r>
              <a:rPr lang="en-US" sz="2800" dirty="0"/>
              <a:t>one cell layer thick</a:t>
            </a:r>
          </a:p>
          <a:p>
            <a:pPr lvl="1">
              <a:lnSpc>
                <a:spcPct val="90000"/>
              </a:lnSpc>
            </a:pPr>
            <a:endParaRPr lang="en-US" sz="3200" dirty="0"/>
          </a:p>
          <a:p>
            <a:pPr lvl="1">
              <a:lnSpc>
                <a:spcPct val="90000"/>
              </a:lnSpc>
            </a:pPr>
            <a:r>
              <a:rPr lang="en-US" sz="3200" dirty="0" smtClean="0"/>
              <a:t> </a:t>
            </a:r>
            <a:endParaRPr lang="en-US" sz="3200" dirty="0"/>
          </a:p>
          <a:p>
            <a:pPr lvl="2">
              <a:lnSpc>
                <a:spcPct val="90000"/>
              </a:lnSpc>
            </a:pPr>
            <a:r>
              <a:rPr lang="en-US" sz="2800" dirty="0"/>
              <a:t>when </a:t>
            </a:r>
            <a:r>
              <a:rPr lang="en-US" sz="2800" dirty="0" smtClean="0"/>
              <a:t>______________________________________ is </a:t>
            </a:r>
            <a:r>
              <a:rPr lang="en-US" sz="2800" dirty="0"/>
              <a:t>present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Male Sexual Response</a:t>
            </a:r>
          </a:p>
        </p:txBody>
      </p:sp>
      <p:sp>
        <p:nvSpPr>
          <p:cNvPr id="172037" name="Rectangle 5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Erection is initiated by sexual stimuli including:</a:t>
            </a:r>
          </a:p>
          <a:p>
            <a:pPr lvl="1"/>
            <a:r>
              <a:rPr lang="en-US" dirty="0" smtClean="0"/>
              <a:t> </a:t>
            </a:r>
            <a:endParaRPr lang="en-US" dirty="0"/>
          </a:p>
          <a:p>
            <a:pPr lvl="1"/>
            <a:r>
              <a:rPr lang="en-US" dirty="0"/>
              <a:t>Erotic sights, sounds, and smells</a:t>
            </a:r>
          </a:p>
          <a:p>
            <a:endParaRPr lang="en-US" dirty="0"/>
          </a:p>
          <a:p>
            <a:r>
              <a:rPr lang="en-US" dirty="0"/>
              <a:t>Erection can be </a:t>
            </a:r>
            <a:r>
              <a:rPr lang="en-US" dirty="0" smtClean="0"/>
              <a:t>_____________________________________ solely </a:t>
            </a:r>
            <a:r>
              <a:rPr lang="en-US" dirty="0"/>
              <a:t>by emotional or </a:t>
            </a:r>
            <a:r>
              <a:rPr lang="en-US" dirty="0" smtClean="0"/>
              <a:t>_</a:t>
            </a:r>
            <a:endParaRPr lang="en-US" dirty="0"/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Ovaries</a:t>
            </a:r>
          </a:p>
        </p:txBody>
      </p:sp>
      <p:sp>
        <p:nvSpPr>
          <p:cNvPr id="207877" name="Rectangle 5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775200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 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one layer of squamous-like follicle cells surrounds the </a:t>
            </a:r>
            <a:r>
              <a:rPr lang="en-US" dirty="0" err="1"/>
              <a:t>oocyte</a:t>
            </a:r>
            <a:endParaRPr lang="en-US" dirty="0"/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 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two or more layers of </a:t>
            </a:r>
            <a:r>
              <a:rPr lang="en-US" dirty="0" smtClean="0"/>
              <a:t>___________________________________________ cells </a:t>
            </a:r>
            <a:r>
              <a:rPr lang="en-US" dirty="0"/>
              <a:t>enclose the </a:t>
            </a:r>
            <a:r>
              <a:rPr lang="en-US" dirty="0" err="1"/>
              <a:t>oocyte</a:t>
            </a:r>
            <a:endParaRPr lang="en-US" dirty="0"/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 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has a </a:t>
            </a:r>
            <a:r>
              <a:rPr lang="en-US" dirty="0" smtClean="0"/>
              <a:t>_________________________________________ between </a:t>
            </a:r>
            <a:r>
              <a:rPr lang="en-US" dirty="0" err="1"/>
              <a:t>granulosa</a:t>
            </a:r>
            <a:r>
              <a:rPr lang="en-US" dirty="0"/>
              <a:t> cells that coalesces to form a central </a:t>
            </a:r>
            <a:r>
              <a:rPr lang="en-US" dirty="0" smtClean="0"/>
              <a:t>_</a:t>
            </a:r>
            <a:endParaRPr lang="en-US" dirty="0"/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9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Ovaries</a:t>
            </a:r>
          </a:p>
        </p:txBody>
      </p:sp>
      <p:sp>
        <p:nvSpPr>
          <p:cNvPr id="208901" name="Rectangle 5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 </a:t>
            </a:r>
            <a:endParaRPr lang="en-US" dirty="0"/>
          </a:p>
          <a:p>
            <a:pPr lvl="1"/>
            <a:r>
              <a:rPr lang="en-US" dirty="0"/>
              <a:t>secondary follicle at its </a:t>
            </a:r>
            <a:r>
              <a:rPr lang="en-US" dirty="0" smtClean="0"/>
              <a:t>_____________________________________ that </a:t>
            </a:r>
            <a:r>
              <a:rPr lang="en-US" dirty="0"/>
              <a:t>bulges from the surface of the ovary</a:t>
            </a:r>
          </a:p>
          <a:p>
            <a:r>
              <a:rPr lang="en-US" dirty="0"/>
              <a:t>Ovulation </a:t>
            </a:r>
          </a:p>
          <a:p>
            <a:pPr lvl="1"/>
            <a:r>
              <a:rPr lang="en-US" dirty="0" smtClean="0"/>
              <a:t>_________________________________________from </a:t>
            </a:r>
            <a:r>
              <a:rPr lang="en-US" dirty="0"/>
              <a:t>the ripening follicle</a:t>
            </a:r>
          </a:p>
          <a:p>
            <a:r>
              <a:rPr lang="en-US" dirty="0" smtClean="0"/>
              <a:t> </a:t>
            </a:r>
            <a:endParaRPr lang="en-US" dirty="0"/>
          </a:p>
          <a:p>
            <a:pPr lvl="1"/>
            <a:r>
              <a:rPr lang="en-US" dirty="0"/>
              <a:t>ruptured follicle </a:t>
            </a:r>
            <a:r>
              <a:rPr lang="en-US" dirty="0" smtClean="0"/>
              <a:t>_</a:t>
            </a:r>
            <a:endParaRPr lang="en-US" dirty="0"/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6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Ejaculation</a:t>
            </a:r>
          </a:p>
        </p:txBody>
      </p:sp>
      <p:sp>
        <p:nvSpPr>
          <p:cNvPr id="173061" name="Rectangle 5"/>
          <p:cNvSpPr>
            <a:spLocks noGrp="1" noChangeArrowheads="1"/>
          </p:cNvSpPr>
          <p:nvPr>
            <p:ph idx="1"/>
          </p:nvPr>
        </p:nvSpPr>
        <p:spPr>
          <a:xfrm>
            <a:off x="409434" y="1404938"/>
            <a:ext cx="8159892" cy="5016500"/>
          </a:xfrm>
        </p:spPr>
        <p:txBody>
          <a:bodyPr/>
          <a:lstStyle/>
          <a:p>
            <a:pPr marL="609600" indent="-609600"/>
            <a:r>
              <a:rPr lang="en-US" dirty="0"/>
              <a:t>The propulsion of semen from the male duct system</a:t>
            </a:r>
          </a:p>
          <a:p>
            <a:pPr marL="609600" indent="-609600"/>
            <a:r>
              <a:rPr lang="en-US" dirty="0"/>
              <a:t>At ejaculation, </a:t>
            </a:r>
            <a:r>
              <a:rPr lang="en-US" dirty="0" smtClean="0"/>
              <a:t>____________________________________nerves </a:t>
            </a:r>
            <a:r>
              <a:rPr lang="en-US" dirty="0"/>
              <a:t>cause:</a:t>
            </a:r>
          </a:p>
          <a:p>
            <a:pPr marL="990600" lvl="1" indent="-533400">
              <a:buFontTx/>
              <a:buAutoNum type="arabicPeriod"/>
            </a:pPr>
            <a:endParaRPr lang="en-US" dirty="0"/>
          </a:p>
          <a:p>
            <a:pPr marL="990600" lvl="1" indent="-533400">
              <a:buFontTx/>
              <a:buAutoNum type="arabicPeriod"/>
            </a:pPr>
            <a:r>
              <a:rPr lang="en-US" dirty="0"/>
              <a:t>Reproductive ducts and accessory organs to contract and </a:t>
            </a:r>
            <a:r>
              <a:rPr lang="en-US" dirty="0" smtClean="0"/>
              <a:t>_</a:t>
            </a:r>
            <a:endParaRPr lang="en-US" dirty="0"/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Ejaculation</a:t>
            </a:r>
          </a:p>
        </p:txBody>
      </p:sp>
      <p:sp>
        <p:nvSpPr>
          <p:cNvPr id="31846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609600" indent="-609600"/>
            <a:r>
              <a:rPr lang="en-US" dirty="0"/>
              <a:t>At ejaculation, sympathetic nerves cause:  (continued)</a:t>
            </a:r>
          </a:p>
          <a:p>
            <a:pPr marL="990600" lvl="1" indent="-533400">
              <a:buFontTx/>
              <a:buAutoNum type="arabicPeriod" startAt="2"/>
            </a:pPr>
            <a:r>
              <a:rPr lang="en-US" dirty="0" smtClean="0"/>
              <a:t>______________________________________________________________________________, </a:t>
            </a:r>
            <a:r>
              <a:rPr lang="en-US" dirty="0"/>
              <a:t>preventing the expulsion of urine</a:t>
            </a:r>
          </a:p>
          <a:p>
            <a:pPr marL="990600" lvl="1" indent="-533400">
              <a:buFontTx/>
              <a:buAutoNum type="arabicPeriod" startAt="2"/>
            </a:pPr>
            <a:endParaRPr lang="en-US" dirty="0"/>
          </a:p>
          <a:p>
            <a:pPr marL="990600" lvl="1" indent="-533400">
              <a:buFontTx/>
              <a:buAutoNum type="arabicPeriod" startAt="2"/>
            </a:pPr>
            <a:r>
              <a:rPr lang="en-US" dirty="0" err="1"/>
              <a:t>Bulbospongiosus</a:t>
            </a:r>
            <a:r>
              <a:rPr lang="en-US" dirty="0"/>
              <a:t> muscles to undergo a rapid series of contractions </a:t>
            </a:r>
          </a:p>
          <a:p>
            <a:pPr marL="990600" lvl="1" indent="-533400">
              <a:buFontTx/>
              <a:buAutoNum type="arabicPeriod" startAt="2"/>
            </a:pPr>
            <a:endParaRPr lang="en-US" dirty="0"/>
          </a:p>
          <a:p>
            <a:pPr marL="990600" lvl="1" indent="-533400">
              <a:buFontTx/>
              <a:buAutoNum type="arabicPeriod" startAt="2"/>
            </a:pPr>
            <a:r>
              <a:rPr lang="en-US" dirty="0" smtClean="0"/>
              <a:t> </a:t>
            </a:r>
            <a:endParaRPr lang="en-US" dirty="0"/>
          </a:p>
          <a:p>
            <a:pPr marL="609600" indent="-609600"/>
            <a:endParaRPr lang="en-US" dirty="0"/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Spermatogenesis</a:t>
            </a:r>
          </a:p>
        </p:txBody>
      </p:sp>
      <p:sp>
        <p:nvSpPr>
          <p:cNvPr id="174085" name="Rectangle 5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sequence of events that produces sperm in the </a:t>
            </a:r>
            <a:r>
              <a:rPr lang="en-US" dirty="0" err="1"/>
              <a:t>seminiferous</a:t>
            </a:r>
            <a:r>
              <a:rPr lang="en-US" dirty="0"/>
              <a:t> tubules of the testes </a:t>
            </a:r>
          </a:p>
          <a:p>
            <a:pPr>
              <a:buFontTx/>
              <a:buNone/>
            </a:pPr>
            <a:endParaRPr lang="en-US" dirty="0"/>
          </a:p>
          <a:p>
            <a:r>
              <a:rPr lang="en-US" dirty="0"/>
              <a:t>Each cell has </a:t>
            </a:r>
            <a:r>
              <a:rPr lang="en-US" dirty="0" smtClean="0"/>
              <a:t>____________________________________ (</a:t>
            </a:r>
            <a:r>
              <a:rPr lang="en-US" dirty="0"/>
              <a:t>one maternal, one paternal) and is said to be </a:t>
            </a:r>
            <a:r>
              <a:rPr lang="en-US" dirty="0" smtClean="0"/>
              <a:t>___________________________________  </a:t>
            </a:r>
            <a:r>
              <a:rPr lang="en-US" dirty="0"/>
              <a:t>(2</a:t>
            </a:r>
            <a:r>
              <a:rPr lang="en-US" i="1" dirty="0"/>
              <a:t>n</a:t>
            </a:r>
            <a:r>
              <a:rPr lang="en-US" dirty="0"/>
              <a:t> chromosomal number)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Spermatogenesis</a:t>
            </a:r>
          </a:p>
        </p:txBody>
      </p:sp>
      <p:sp>
        <p:nvSpPr>
          <p:cNvPr id="319491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554162"/>
            <a:ext cx="8686800" cy="4832990"/>
          </a:xfrm>
        </p:spPr>
        <p:txBody>
          <a:bodyPr>
            <a:normAutofit fontScale="92500"/>
          </a:bodyPr>
          <a:lstStyle/>
          <a:p>
            <a:r>
              <a:rPr lang="en-US" dirty="0"/>
              <a:t>Humans have 23 pairs of homologous chromosomes</a:t>
            </a:r>
          </a:p>
          <a:p>
            <a:endParaRPr lang="en-US" dirty="0" smtClean="0"/>
          </a:p>
          <a:p>
            <a:r>
              <a:rPr lang="en-US" dirty="0" smtClean="0"/>
              <a:t>________________________________________ and </a:t>
            </a:r>
            <a:r>
              <a:rPr lang="en-US" dirty="0"/>
              <a:t>are said to be </a:t>
            </a:r>
            <a:r>
              <a:rPr lang="en-US" dirty="0" smtClean="0"/>
              <a:t>__________________________ (</a:t>
            </a:r>
            <a:r>
              <a:rPr lang="en-US" i="1" dirty="0"/>
              <a:t>n</a:t>
            </a:r>
            <a:r>
              <a:rPr lang="en-US" dirty="0"/>
              <a:t> chromosomal number)</a:t>
            </a:r>
          </a:p>
          <a:p>
            <a:endParaRPr lang="en-US" dirty="0" smtClean="0"/>
          </a:p>
          <a:p>
            <a:r>
              <a:rPr lang="en-US" dirty="0" smtClean="0"/>
              <a:t>Gamete </a:t>
            </a:r>
            <a:r>
              <a:rPr lang="en-US" dirty="0"/>
              <a:t>formation is by </a:t>
            </a:r>
            <a:r>
              <a:rPr lang="en-US" dirty="0" smtClean="0"/>
              <a:t>_______________________________, </a:t>
            </a:r>
            <a:r>
              <a:rPr lang="en-US" dirty="0"/>
              <a:t>in which the number of chromosomes is halved (from 2</a:t>
            </a:r>
            <a:r>
              <a:rPr lang="en-US" i="1" dirty="0"/>
              <a:t>n</a:t>
            </a:r>
            <a:r>
              <a:rPr lang="en-US" dirty="0"/>
              <a:t> to </a:t>
            </a:r>
            <a:r>
              <a:rPr lang="en-US" i="1" dirty="0"/>
              <a:t>n</a:t>
            </a:r>
            <a:r>
              <a:rPr lang="en-US" dirty="0"/>
              <a:t>)</a:t>
            </a:r>
          </a:p>
          <a:p>
            <a:endParaRPr lang="en-US" dirty="0"/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11" name="Text Box 7"/>
          <p:cNvSpPr txBox="1">
            <a:spLocks noChangeArrowheads="1"/>
          </p:cNvSpPr>
          <p:nvPr/>
        </p:nvSpPr>
        <p:spPr bwMode="auto">
          <a:xfrm>
            <a:off x="7315200" y="6507163"/>
            <a:ext cx="1600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1200" b="1">
                <a:solidFill>
                  <a:schemeClr val="accent2"/>
                </a:solidFill>
              </a:rPr>
              <a:t>Figure 27.8b, c</a:t>
            </a:r>
          </a:p>
        </p:txBody>
      </p:sp>
      <p:pic>
        <p:nvPicPr>
          <p:cNvPr id="175112" name="Picture 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85925" y="0"/>
            <a:ext cx="6570663" cy="68580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Meiosis – Interphase</a:t>
            </a:r>
          </a:p>
        </p:txBody>
      </p:sp>
      <p:sp>
        <p:nvSpPr>
          <p:cNvPr id="282627" name="Rectangle 3"/>
          <p:cNvSpPr>
            <a:spLocks noGrp="1" noChangeArrowheads="1"/>
          </p:cNvSpPr>
          <p:nvPr>
            <p:ph idx="1"/>
          </p:nvPr>
        </p:nvSpPr>
        <p:spPr>
          <a:xfrm>
            <a:off x="806450" y="1570038"/>
            <a:ext cx="4119563" cy="5026025"/>
          </a:xfrm>
        </p:spPr>
        <p:txBody>
          <a:bodyPr/>
          <a:lstStyle/>
          <a:p>
            <a:r>
              <a:rPr lang="en-US" dirty="0"/>
              <a:t>Two </a:t>
            </a:r>
            <a:r>
              <a:rPr lang="en-US" dirty="0" smtClean="0"/>
              <a:t>_______________ </a:t>
            </a:r>
            <a:r>
              <a:rPr lang="en-US" dirty="0"/>
              <a:t>divisions halve the number of chromosomes</a:t>
            </a:r>
          </a:p>
          <a:p>
            <a:endParaRPr lang="en-US" dirty="0"/>
          </a:p>
          <a:p>
            <a:r>
              <a:rPr lang="en-US" dirty="0"/>
              <a:t>Chromosomes </a:t>
            </a:r>
            <a:r>
              <a:rPr lang="en-US" dirty="0" smtClean="0"/>
              <a:t>_</a:t>
            </a:r>
            <a:endParaRPr lang="en-US" dirty="0"/>
          </a:p>
        </p:txBody>
      </p:sp>
      <p:sp>
        <p:nvSpPr>
          <p:cNvPr id="282630" name="Text Box 6"/>
          <p:cNvSpPr txBox="1">
            <a:spLocks noChangeArrowheads="1"/>
          </p:cNvSpPr>
          <p:nvPr/>
        </p:nvSpPr>
        <p:spPr bwMode="auto">
          <a:xfrm>
            <a:off x="7315200" y="6507163"/>
            <a:ext cx="1600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1200" b="1">
                <a:solidFill>
                  <a:schemeClr val="accent2"/>
                </a:solidFill>
              </a:rPr>
              <a:t>Figure 27.7.1</a:t>
            </a:r>
          </a:p>
        </p:txBody>
      </p:sp>
      <p:pic>
        <p:nvPicPr>
          <p:cNvPr id="282631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97425" y="1317625"/>
            <a:ext cx="4346575" cy="4383088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768</Words>
  <Application>Microsoft Office PowerPoint</Application>
  <PresentationFormat>On-screen Show (4:3)</PresentationFormat>
  <Paragraphs>196</Paragraphs>
  <Slides>31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Male Sexual Response: Erection</vt:lpstr>
      <vt:lpstr>Male Sexual Response: Erection</vt:lpstr>
      <vt:lpstr>Male Sexual Response</vt:lpstr>
      <vt:lpstr>Ejaculation</vt:lpstr>
      <vt:lpstr>Ejaculation</vt:lpstr>
      <vt:lpstr>Spermatogenesis</vt:lpstr>
      <vt:lpstr>Spermatogenesis</vt:lpstr>
      <vt:lpstr>Slide 8</vt:lpstr>
      <vt:lpstr>Meiosis – Interphase</vt:lpstr>
      <vt:lpstr>Meiosis – Prophase I</vt:lpstr>
      <vt:lpstr>Meiosis – Metaphase I</vt:lpstr>
      <vt:lpstr>Meiosis – Anaphase I</vt:lpstr>
      <vt:lpstr>Meiosis – Telophase I</vt:lpstr>
      <vt:lpstr>Meiosis II</vt:lpstr>
      <vt:lpstr>Brain-Testicular Axis</vt:lpstr>
      <vt:lpstr>Brain-Testicular Axis</vt:lpstr>
      <vt:lpstr>Hormonal Regulation</vt:lpstr>
      <vt:lpstr>Hormonal Regulation</vt:lpstr>
      <vt:lpstr>Testosterone Activity</vt:lpstr>
      <vt:lpstr>Testosterone</vt:lpstr>
      <vt:lpstr>Male Secondary Sex Characteristics</vt:lpstr>
      <vt:lpstr>Male Secondary Sex Characteristics</vt:lpstr>
      <vt:lpstr>Female Reproductive Anatomy</vt:lpstr>
      <vt:lpstr>Female Reproductive Anatomy</vt:lpstr>
      <vt:lpstr>Female Reproductive Anatomy</vt:lpstr>
      <vt:lpstr>The Ovaries</vt:lpstr>
      <vt:lpstr>The Ovaries</vt:lpstr>
      <vt:lpstr>Ovaries</vt:lpstr>
      <vt:lpstr>Ovaries</vt:lpstr>
      <vt:lpstr>Ovaries</vt:lpstr>
      <vt:lpstr>Ovaries</vt:lpstr>
    </vt:vector>
  </TitlesOfParts>
  <Company>ISU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Male Sexual Response: Erection</dc:title>
  <dc:creator>bawargo</dc:creator>
  <cp:lastModifiedBy>bawargo</cp:lastModifiedBy>
  <cp:revision>2</cp:revision>
  <dcterms:created xsi:type="dcterms:W3CDTF">2009-04-15T18:07:08Z</dcterms:created>
  <dcterms:modified xsi:type="dcterms:W3CDTF">2011-04-04T16:26:21Z</dcterms:modified>
</cp:coreProperties>
</file>