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 4/6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E8F2C-D977-4860-936B-11B15C6E4FBD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5A767-DD3B-4CFE-B109-BFE05DF8D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 4/6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65C39-C0FA-4BDA-971C-FEAAA9E20B7B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72BBA-601B-475C-B190-B81C51B9C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Six Material 4/6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172BBA-601B-475C-B190-B81C51B9C7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3104-B644-4257-A612-A757BA525C9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CA7-9E00-4125-A3FC-3BBD701AD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3104-B644-4257-A612-A757BA525C9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CA7-9E00-4125-A3FC-3BBD701AD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3104-B644-4257-A612-A757BA525C9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CA7-9E00-4125-A3FC-3BBD701AD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3104-B644-4257-A612-A757BA525C9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CA7-9E00-4125-A3FC-3BBD701AD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3104-B644-4257-A612-A757BA525C9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CA7-9E00-4125-A3FC-3BBD701AD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3104-B644-4257-A612-A757BA525C9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CA7-9E00-4125-A3FC-3BBD701AD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3104-B644-4257-A612-A757BA525C9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CA7-9E00-4125-A3FC-3BBD701AD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3104-B644-4257-A612-A757BA525C9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CA7-9E00-4125-A3FC-3BBD701AD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3104-B644-4257-A612-A757BA525C9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CA7-9E00-4125-A3FC-3BBD701AD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3104-B644-4257-A612-A757BA525C9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CA7-9E00-4125-A3FC-3BBD701AD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3104-B644-4257-A612-A757BA525C9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CA7-9E00-4125-A3FC-3BBD701AD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53104-B644-4257-A612-A757BA525C9C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1ECA7-9E00-4125-A3FC-3BBD701AD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Ovulation</a:t>
            </a:r>
          </a:p>
        </p:txBody>
      </p:sp>
      <p:sp>
        <p:nvSpPr>
          <p:cNvPr id="24064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76788"/>
          </a:xfrm>
        </p:spPr>
        <p:txBody>
          <a:bodyPr>
            <a:normAutofit/>
          </a:bodyPr>
          <a:lstStyle/>
          <a:p>
            <a:r>
              <a:rPr lang="en-US" dirty="0"/>
              <a:t>Ovulation occurs when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Mittelschmerz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a twinge of </a:t>
            </a:r>
            <a:r>
              <a:rPr lang="en-US" dirty="0" smtClean="0"/>
              <a:t>___________________________ sometimes </a:t>
            </a:r>
            <a:r>
              <a:rPr lang="en-US" dirty="0"/>
              <a:t>felt at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1-2% of ovulations release more than one secondary </a:t>
            </a:r>
            <a:r>
              <a:rPr lang="en-US" dirty="0" err="1"/>
              <a:t>oocyte</a:t>
            </a:r>
            <a:r>
              <a:rPr lang="en-US" dirty="0"/>
              <a:t>, which if fertilized, results in fraternal twins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Menses</a:t>
            </a:r>
          </a:p>
        </p:txBody>
      </p:sp>
      <p:sp>
        <p:nvSpPr>
          <p:cNvPr id="248837" name="Rectangle 5"/>
          <p:cNvSpPr>
            <a:spLocks noGrp="1" noChangeArrowheads="1"/>
          </p:cNvSpPr>
          <p:nvPr>
            <p:ph idx="1"/>
          </p:nvPr>
        </p:nvSpPr>
        <p:spPr>
          <a:xfrm>
            <a:off x="298450" y="1419367"/>
            <a:ext cx="8490708" cy="5043346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If fertilization does </a:t>
            </a:r>
            <a:r>
              <a:rPr lang="en-US" sz="2600" dirty="0" smtClean="0"/>
              <a:t>__________________ occur</a:t>
            </a:r>
            <a:endParaRPr lang="en-US" sz="2600" dirty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/>
              <a:t>deprives the </a:t>
            </a:r>
            <a:r>
              <a:rPr lang="en-US" sz="2400" dirty="0" err="1"/>
              <a:t>endometrium</a:t>
            </a:r>
            <a:r>
              <a:rPr lang="en-US" sz="2400" dirty="0"/>
              <a:t> of hormonal support</a:t>
            </a:r>
          </a:p>
          <a:p>
            <a:endParaRPr lang="en-US" sz="2600" dirty="0" smtClean="0"/>
          </a:p>
          <a:p>
            <a:r>
              <a:rPr lang="en-US" sz="2600" dirty="0" smtClean="0"/>
              <a:t>_________________________________________ spasms </a:t>
            </a:r>
            <a:r>
              <a:rPr lang="en-US" sz="2600" dirty="0"/>
              <a:t>and endometrial cells begin to die as blood flow is </a:t>
            </a:r>
            <a:r>
              <a:rPr lang="en-US" sz="2600" dirty="0" err="1"/>
              <a:t>interupted</a:t>
            </a:r>
            <a:endParaRPr lang="en-US" sz="2600" dirty="0"/>
          </a:p>
          <a:p>
            <a:endParaRPr lang="en-US" sz="2600" dirty="0" smtClean="0"/>
          </a:p>
          <a:p>
            <a:r>
              <a:rPr lang="en-US" sz="2600" dirty="0" smtClean="0"/>
              <a:t>The </a:t>
            </a:r>
            <a:r>
              <a:rPr lang="en-US" sz="2600" dirty="0"/>
              <a:t>functional layer begins to </a:t>
            </a:r>
            <a:r>
              <a:rPr lang="en-US" sz="2600" dirty="0" smtClean="0"/>
              <a:t>_</a:t>
            </a:r>
            <a:endParaRPr lang="en-US" sz="2600" dirty="0"/>
          </a:p>
          <a:p>
            <a:endParaRPr lang="en-US" sz="2600" dirty="0" smtClean="0"/>
          </a:p>
          <a:p>
            <a:r>
              <a:rPr lang="en-US" sz="2600" dirty="0" smtClean="0"/>
              <a:t>Spiral </a:t>
            </a:r>
            <a:r>
              <a:rPr lang="en-US" sz="2600" dirty="0"/>
              <a:t>arteries constrict one final time then suddenly relax and open wide</a:t>
            </a:r>
          </a:p>
          <a:p>
            <a:endParaRPr lang="en-US" sz="2600" dirty="0" smtClean="0"/>
          </a:p>
          <a:p>
            <a:r>
              <a:rPr lang="en-US" sz="2600" dirty="0" smtClean="0"/>
              <a:t>The </a:t>
            </a:r>
            <a:r>
              <a:rPr lang="en-US" sz="2600" dirty="0"/>
              <a:t>rush of blood fragments weakened capillary beds and </a:t>
            </a:r>
            <a:r>
              <a:rPr lang="en-US" sz="2600" dirty="0" smtClean="0"/>
              <a:t>_</a:t>
            </a:r>
            <a:endParaRPr lang="en-US" sz="26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890" name="Picture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9810" y="472506"/>
            <a:ext cx="6598904" cy="600655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/>
              <a:t>Extrauterine Effects of Estrogens and Progesterone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idx="1"/>
          </p:nvPr>
        </p:nvSpPr>
        <p:spPr>
          <a:xfrm>
            <a:off x="298450" y="1333500"/>
            <a:ext cx="8270875" cy="50561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Estrogen levels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Promote </a:t>
            </a:r>
            <a:r>
              <a:rPr lang="en-US" dirty="0" err="1"/>
              <a:t>oogenesis</a:t>
            </a:r>
            <a:r>
              <a:rPr lang="en-US" dirty="0"/>
              <a:t> and follicle growth in the ovary</a:t>
            </a:r>
          </a:p>
          <a:p>
            <a:pPr>
              <a:lnSpc>
                <a:spcPct val="90000"/>
              </a:lnSpc>
            </a:pPr>
            <a:r>
              <a:rPr lang="en-US" dirty="0"/>
              <a:t>Exert </a:t>
            </a:r>
            <a:r>
              <a:rPr lang="en-US" dirty="0" smtClean="0"/>
              <a:t>_________________________________ on </a:t>
            </a:r>
            <a:r>
              <a:rPr lang="en-US" dirty="0"/>
              <a:t>the female reproductive tract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Uterine tubes, uterus, and vagina grow larger and become functional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Uterine tubes and uterus exhibit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Vaginal </a:t>
            </a:r>
            <a:r>
              <a:rPr lang="en-US" dirty="0"/>
              <a:t>mucosa thickens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Estrogen-Induced Secondary Sex Characteristics</a:t>
            </a:r>
          </a:p>
        </p:txBody>
      </p:sp>
      <p:sp>
        <p:nvSpPr>
          <p:cNvPr id="252935" name="Rectangle 7"/>
          <p:cNvSpPr>
            <a:spLocks noGrp="1" noChangeArrowheads="1"/>
          </p:cNvSpPr>
          <p:nvPr>
            <p:ph idx="1"/>
          </p:nvPr>
        </p:nvSpPr>
        <p:spPr>
          <a:xfrm>
            <a:off x="298450" y="1637730"/>
            <a:ext cx="8531651" cy="47138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Growth of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Increased </a:t>
            </a:r>
            <a:r>
              <a:rPr lang="en-US" dirty="0"/>
              <a:t>deposition of </a:t>
            </a:r>
            <a:r>
              <a:rPr lang="en-US" dirty="0" smtClean="0"/>
              <a:t>_____________________________________, </a:t>
            </a:r>
            <a:r>
              <a:rPr lang="en-US" dirty="0"/>
              <a:t>especially in the hips and breasts</a:t>
            </a:r>
          </a:p>
          <a:p>
            <a:endParaRPr lang="en-US" dirty="0" smtClean="0"/>
          </a:p>
          <a:p>
            <a:r>
              <a:rPr lang="en-US" dirty="0" smtClean="0"/>
              <a:t>Widening </a:t>
            </a:r>
            <a:r>
              <a:rPr lang="en-US" dirty="0"/>
              <a:t>and lightening of the pelvis</a:t>
            </a:r>
          </a:p>
          <a:p>
            <a:endParaRPr lang="en-US" dirty="0" smtClean="0"/>
          </a:p>
          <a:p>
            <a:r>
              <a:rPr lang="en-US" dirty="0" smtClean="0"/>
              <a:t>Growth </a:t>
            </a:r>
            <a:r>
              <a:rPr lang="en-US" dirty="0"/>
              <a:t>of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Female Sexual response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_________________________________ nerve </a:t>
            </a:r>
            <a:r>
              <a:rPr lang="en-US" dirty="0">
                <a:cs typeface="Times New Roman" pitchFamily="18" charset="0"/>
              </a:rPr>
              <a:t>impulses cause arteries of erectile tissues to dilate</a:t>
            </a:r>
          </a:p>
          <a:p>
            <a:pPr lvl="1"/>
            <a:r>
              <a:rPr lang="en-US" dirty="0">
                <a:cs typeface="Times New Roman" pitchFamily="18" charset="0"/>
              </a:rPr>
              <a:t>Blood flow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erectile tissues swell </a:t>
            </a:r>
          </a:p>
          <a:p>
            <a:pPr lvl="1"/>
            <a:r>
              <a:rPr lang="en-US" dirty="0">
                <a:cs typeface="Times New Roman" pitchFamily="18" charset="0"/>
              </a:rPr>
              <a:t>Vagina begins to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Female Sexual Response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parasympathetic impulses stimulate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________________________________________ to </a:t>
            </a:r>
            <a:r>
              <a:rPr lang="en-US" dirty="0">
                <a:cs typeface="Times New Roman" pitchFamily="18" charset="0"/>
              </a:rPr>
              <a:t>secrete </a:t>
            </a:r>
            <a:r>
              <a:rPr lang="en-US" dirty="0" smtClean="0">
                <a:cs typeface="Times New Roman" pitchFamily="18" charset="0"/>
              </a:rPr>
              <a:t>_______________________________ into </a:t>
            </a:r>
            <a:r>
              <a:rPr lang="en-US" dirty="0">
                <a:cs typeface="Times New Roman" pitchFamily="18" charset="0"/>
              </a:rPr>
              <a:t>the vestibule.  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serves to moisten and lubricate the tissues,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prevent </a:t>
            </a:r>
            <a:r>
              <a:rPr lang="en-US" dirty="0">
                <a:cs typeface="Times New Roman" pitchFamily="18" charset="0"/>
              </a:rPr>
              <a:t>irritation of tissues and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Female orgasm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cs typeface="Times New Roman" pitchFamily="18" charset="0"/>
              </a:rPr>
              <a:t>The culmination of stimulation is </a:t>
            </a:r>
            <a:r>
              <a:rPr lang="en-US" sz="2600" dirty="0" smtClean="0">
                <a:cs typeface="Times New Roman" pitchFamily="18" charset="0"/>
              </a:rPr>
              <a:t>_</a:t>
            </a:r>
            <a:endParaRPr lang="en-US" sz="26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cs typeface="Times New Roman" pitchFamily="18" charset="0"/>
              </a:rPr>
              <a:t>the </a:t>
            </a:r>
            <a:r>
              <a:rPr lang="en-US" sz="2600" dirty="0" smtClean="0">
                <a:cs typeface="Times New Roman" pitchFamily="18" charset="0"/>
              </a:rPr>
              <a:t>____________________________________________________________________________________________ resulting </a:t>
            </a:r>
            <a:r>
              <a:rPr lang="en-US" sz="2600" dirty="0">
                <a:cs typeface="Times New Roman" pitchFamily="18" charset="0"/>
              </a:rPr>
              <a:t>in an increased friction.  </a:t>
            </a:r>
          </a:p>
          <a:p>
            <a:pPr>
              <a:lnSpc>
                <a:spcPct val="90000"/>
              </a:lnSpc>
            </a:pPr>
            <a:endParaRPr lang="en-US" sz="26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cs typeface="Times New Roman" pitchFamily="18" charset="0"/>
              </a:rPr>
              <a:t>Orgasm initiates a series of reflexes in which the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muscles of the perineum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 walls of the uterus and fallopian tubes </a:t>
            </a:r>
            <a:r>
              <a:rPr lang="en-US" sz="2400" dirty="0" smtClean="0">
                <a:cs typeface="Times New Roman" pitchFamily="18" charset="0"/>
              </a:rPr>
              <a:t>_</a:t>
            </a: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cs typeface="Times New Roman" pitchFamily="18" charset="0"/>
              </a:rPr>
              <a:t>The contractions help to </a:t>
            </a:r>
            <a:r>
              <a:rPr lang="en-US" sz="2600" dirty="0" smtClean="0">
                <a:cs typeface="Times New Roman" pitchFamily="18" charset="0"/>
              </a:rPr>
              <a:t>_____________________________________________ towards </a:t>
            </a:r>
            <a:r>
              <a:rPr lang="en-US" sz="2600" dirty="0">
                <a:cs typeface="Times New Roman" pitchFamily="18" charset="0"/>
              </a:rPr>
              <a:t>the uterine tubes.  </a:t>
            </a:r>
            <a:endParaRPr lang="en-US" sz="26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Female Sexual Response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Females do not have a </a:t>
            </a:r>
            <a:r>
              <a:rPr lang="en-US" dirty="0" smtClean="0"/>
              <a:t>____________________________________ after </a:t>
            </a:r>
            <a:r>
              <a:rPr lang="en-US" dirty="0"/>
              <a:t>orgasm and can experience multiple orgasms in a single sexual experience</a:t>
            </a:r>
          </a:p>
          <a:p>
            <a:endParaRPr lang="en-US" dirty="0"/>
          </a:p>
          <a:p>
            <a:r>
              <a:rPr lang="en-US" dirty="0"/>
              <a:t>Orgasm is </a:t>
            </a:r>
            <a:r>
              <a:rPr lang="en-US" dirty="0" smtClean="0"/>
              <a:t>_____________________________ for </a:t>
            </a:r>
            <a:r>
              <a:rPr lang="en-US" dirty="0"/>
              <a:t>conception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8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Sexually Transmitted Diseases: Gonorrhea</a:t>
            </a:r>
          </a:p>
        </p:txBody>
      </p:sp>
      <p:sp>
        <p:nvSpPr>
          <p:cNvPr id="254981" name="Rectangle 5"/>
          <p:cNvSpPr>
            <a:spLocks noGrp="1" noChangeArrowheads="1"/>
          </p:cNvSpPr>
          <p:nvPr>
            <p:ph idx="1"/>
          </p:nvPr>
        </p:nvSpPr>
        <p:spPr>
          <a:xfrm>
            <a:off x="298450" y="1419366"/>
            <a:ext cx="8477060" cy="51042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/>
              <a:t>Bacterial infection caused by </a:t>
            </a:r>
            <a:r>
              <a:rPr lang="en-US" sz="2600" i="1" dirty="0" err="1"/>
              <a:t>Neisseria</a:t>
            </a:r>
            <a:r>
              <a:rPr lang="en-US" sz="2600" i="1" dirty="0"/>
              <a:t> </a:t>
            </a:r>
            <a:r>
              <a:rPr lang="en-US" sz="2600" i="1" dirty="0" err="1"/>
              <a:t>gonorrhoeae</a:t>
            </a:r>
            <a:r>
              <a:rPr lang="en-US" sz="2600" dirty="0"/>
              <a:t>, 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spread by contact with </a:t>
            </a:r>
            <a:r>
              <a:rPr lang="en-US" sz="2600" dirty="0" smtClean="0"/>
              <a:t>_</a:t>
            </a:r>
            <a:endParaRPr lang="en-US" sz="2600" dirty="0"/>
          </a:p>
          <a:p>
            <a:pPr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Signs </a:t>
            </a:r>
            <a:r>
              <a:rPr lang="en-US" sz="2600" dirty="0"/>
              <a:t>and symptoms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In males </a:t>
            </a:r>
          </a:p>
          <a:p>
            <a:pPr lvl="2">
              <a:lnSpc>
                <a:spcPct val="8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___________________________________________, </a:t>
            </a:r>
            <a:r>
              <a:rPr lang="en-US" sz="2400" dirty="0"/>
              <a:t>discharge of pus from the penis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In females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400" dirty="0"/>
              <a:t>abdominal discomfort, vaginal discharge, abnormal uterine bleeding</a:t>
            </a:r>
          </a:p>
          <a:p>
            <a:pPr lvl="3">
              <a:lnSpc>
                <a:spcPct val="80000"/>
              </a:lnSpc>
            </a:pPr>
            <a:r>
              <a:rPr lang="en-US" sz="2400" dirty="0"/>
              <a:t>Often mild symptoms are </a:t>
            </a:r>
            <a:r>
              <a:rPr lang="en-US" sz="2400" dirty="0" smtClean="0"/>
              <a:t>_________________________________________ or </a:t>
            </a:r>
            <a:r>
              <a:rPr lang="en-US" sz="2400" dirty="0" err="1"/>
              <a:t>vaginosis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STD: </a:t>
            </a:r>
            <a:r>
              <a:rPr lang="en-US" dirty="0"/>
              <a:t>Gonorrhea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446662"/>
            <a:ext cx="8270875" cy="4884287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Left untreated, can result in </a:t>
            </a:r>
          </a:p>
          <a:p>
            <a:pPr lvl="2"/>
            <a:r>
              <a:rPr lang="en-US" dirty="0"/>
              <a:t>pelvic inflammatory disease in women</a:t>
            </a:r>
          </a:p>
          <a:p>
            <a:pPr lvl="3"/>
            <a:r>
              <a:rPr lang="en-US" dirty="0"/>
              <a:t>May damage fallopian tubes and result in ectopic pregnancies or infertility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According to the CDC:</a:t>
            </a:r>
          </a:p>
          <a:p>
            <a:pPr lvl="1"/>
            <a:r>
              <a:rPr lang="en-US" dirty="0"/>
              <a:t>In the United States, the highest reported rates of infection are among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Luteal Phase</a:t>
            </a:r>
          </a:p>
        </p:txBody>
      </p:sp>
      <p:sp>
        <p:nvSpPr>
          <p:cNvPr id="241669" name="Rectangle 5"/>
          <p:cNvSpPr>
            <a:spLocks noGrp="1" noChangeArrowheads="1"/>
          </p:cNvSpPr>
          <p:nvPr>
            <p:ph idx="1"/>
          </p:nvPr>
        </p:nvSpPr>
        <p:spPr>
          <a:xfrm>
            <a:off x="298450" y="1481138"/>
            <a:ext cx="8270875" cy="5173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After ovulation,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ruptured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forms the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corpus </a:t>
            </a:r>
            <a:r>
              <a:rPr lang="en-US" dirty="0" err="1"/>
              <a:t>luteum</a:t>
            </a:r>
            <a:r>
              <a:rPr lang="en-US" dirty="0"/>
              <a:t> secretes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STD: </a:t>
            </a:r>
            <a:r>
              <a:rPr lang="en-US" dirty="0"/>
              <a:t>Gonorrhea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Prevention</a:t>
            </a:r>
          </a:p>
          <a:p>
            <a:pPr lvl="1"/>
            <a:r>
              <a:rPr lang="en-US" dirty="0"/>
              <a:t>Abstinence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_________________________________________ reduces </a:t>
            </a:r>
            <a:r>
              <a:rPr lang="en-US" dirty="0"/>
              <a:t>transmission</a:t>
            </a:r>
          </a:p>
          <a:p>
            <a:r>
              <a:rPr lang="en-US" dirty="0"/>
              <a:t>Treatment: </a:t>
            </a:r>
          </a:p>
          <a:p>
            <a:pPr lvl="1"/>
            <a:r>
              <a:rPr lang="en-US" dirty="0"/>
              <a:t>antibiotics, but resistant strains are becoming more prevalent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6073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STD: </a:t>
            </a:r>
            <a:r>
              <a:rPr lang="en-US" dirty="0"/>
              <a:t>Syphilis</a:t>
            </a:r>
          </a:p>
        </p:txBody>
      </p:sp>
      <p:sp>
        <p:nvSpPr>
          <p:cNvPr id="256005" name="Rectangle 5"/>
          <p:cNvSpPr>
            <a:spLocks noGrp="1" noChangeArrowheads="1"/>
          </p:cNvSpPr>
          <p:nvPr>
            <p:ph idx="1"/>
          </p:nvPr>
        </p:nvSpPr>
        <p:spPr>
          <a:xfrm>
            <a:off x="298450" y="1600200"/>
            <a:ext cx="8159750" cy="4433887"/>
          </a:xfrm>
        </p:spPr>
        <p:txBody>
          <a:bodyPr/>
          <a:lstStyle/>
          <a:p>
            <a:r>
              <a:rPr lang="en-US" sz="2600" dirty="0"/>
              <a:t>Bacterial infection from </a:t>
            </a:r>
            <a:r>
              <a:rPr lang="en-US" sz="2600" i="1" dirty="0" err="1"/>
              <a:t>Treponema</a:t>
            </a:r>
            <a:r>
              <a:rPr lang="en-US" sz="2600" i="1" dirty="0"/>
              <a:t> </a:t>
            </a:r>
            <a:r>
              <a:rPr lang="en-US" sz="2600" i="1" dirty="0" err="1"/>
              <a:t>pallidum</a:t>
            </a:r>
            <a:r>
              <a:rPr lang="en-US" sz="2600" dirty="0"/>
              <a:t> </a:t>
            </a:r>
          </a:p>
          <a:p>
            <a:r>
              <a:rPr lang="en-US" sz="2600" dirty="0"/>
              <a:t>transmitted sexually or </a:t>
            </a:r>
            <a:r>
              <a:rPr lang="en-US" sz="2600" dirty="0" smtClean="0"/>
              <a:t>_</a:t>
            </a:r>
            <a:endParaRPr lang="en-US" sz="2600" dirty="0"/>
          </a:p>
          <a:p>
            <a:r>
              <a:rPr lang="en-US" sz="2600" dirty="0" smtClean="0"/>
              <a:t>“_____________________________” </a:t>
            </a:r>
            <a:r>
              <a:rPr lang="en-US" sz="2600" dirty="0"/>
              <a:t>because signs and symptoms coincide with other disorders</a:t>
            </a:r>
          </a:p>
          <a:p>
            <a:r>
              <a:rPr lang="en-US" sz="2600" dirty="0"/>
              <a:t>Primary stage:  </a:t>
            </a:r>
          </a:p>
          <a:p>
            <a:pPr lvl="1"/>
            <a:r>
              <a:rPr lang="en-US" sz="2400" dirty="0"/>
              <a:t>A </a:t>
            </a:r>
            <a:r>
              <a:rPr lang="en-US" sz="2400" dirty="0" smtClean="0"/>
              <a:t>________________________________ appears </a:t>
            </a:r>
            <a:r>
              <a:rPr lang="en-US" sz="2400" dirty="0"/>
              <a:t>at the site of infection and disappears in a few weeks</a:t>
            </a:r>
          </a:p>
          <a:p>
            <a:endParaRPr lang="en-US" sz="2600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en-US" dirty="0" smtClean="0"/>
              <a:t>TD</a:t>
            </a:r>
            <a:r>
              <a:rPr lang="en-US" dirty="0" smtClean="0"/>
              <a:t>: </a:t>
            </a:r>
            <a:r>
              <a:rPr lang="en-US" dirty="0"/>
              <a:t>Syphilis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73304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time between infection and the start of the first symptom </a:t>
            </a:r>
          </a:p>
          <a:p>
            <a:pPr lvl="1"/>
            <a:r>
              <a:rPr lang="en-US" sz="2400" dirty="0"/>
              <a:t> from </a:t>
            </a:r>
            <a:r>
              <a:rPr lang="en-US" sz="2400" dirty="0" smtClean="0"/>
              <a:t>____________________________________ (</a:t>
            </a:r>
            <a:r>
              <a:rPr lang="en-US" sz="2400" dirty="0"/>
              <a:t>average 21 days). </a:t>
            </a:r>
          </a:p>
          <a:p>
            <a:pPr lvl="1"/>
            <a:r>
              <a:rPr lang="en-US" sz="2400" dirty="0"/>
              <a:t>The chancre is usually </a:t>
            </a:r>
            <a:r>
              <a:rPr lang="en-US" sz="2400" dirty="0" smtClean="0"/>
              <a:t>___________________________________________, </a:t>
            </a:r>
            <a:r>
              <a:rPr lang="en-US" sz="2400" dirty="0"/>
              <a:t>and painless. </a:t>
            </a:r>
          </a:p>
          <a:p>
            <a:pPr lvl="1"/>
            <a:r>
              <a:rPr lang="en-US" sz="2400" dirty="0"/>
              <a:t>It appears at the spot where syphilis entered the body. </a:t>
            </a:r>
          </a:p>
          <a:p>
            <a:pPr lvl="1"/>
            <a:r>
              <a:rPr lang="en-US" sz="2400" dirty="0"/>
              <a:t>The chancre </a:t>
            </a:r>
            <a:r>
              <a:rPr lang="en-US" sz="2400" dirty="0" smtClean="0"/>
              <a:t>_______________________________________, </a:t>
            </a:r>
            <a:r>
              <a:rPr lang="en-US" sz="2400" dirty="0"/>
              <a:t>and it </a:t>
            </a:r>
            <a:r>
              <a:rPr lang="en-US" sz="2400" dirty="0" smtClean="0"/>
              <a:t>_______________________________________________. </a:t>
            </a:r>
            <a:r>
              <a:rPr lang="en-US" sz="2400" dirty="0"/>
              <a:t>However, if adequate treatment is not administered, the infection progresses to the secondary stage. 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STD: </a:t>
            </a:r>
            <a:r>
              <a:rPr lang="en-US" dirty="0"/>
              <a:t>Syphilis</a:t>
            </a:r>
          </a:p>
        </p:txBody>
      </p:sp>
      <p:sp>
        <p:nvSpPr>
          <p:cNvPr id="25702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 smtClean="0"/>
              <a:t>__________________________________________ shows </a:t>
            </a:r>
            <a:r>
              <a:rPr lang="en-US" sz="2600" dirty="0"/>
              <a:t>signs of pink skin rash, fever, and joint pain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Other symptoms include swollen lymph glands, sore throat, patchy hair loss, headaches, weight loss, muscle aches, and fatigue.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600" dirty="0"/>
              <a:t>A </a:t>
            </a:r>
            <a:r>
              <a:rPr lang="en-US" sz="2600" dirty="0" smtClean="0"/>
              <a:t>______________________________ period </a:t>
            </a:r>
            <a:r>
              <a:rPr lang="en-US" sz="2600" dirty="0"/>
              <a:t>follows, which may progress to tertiary syphilis characterized by </a:t>
            </a:r>
            <a:r>
              <a:rPr lang="en-US" sz="2600" dirty="0" err="1"/>
              <a:t>gummas</a:t>
            </a:r>
            <a:r>
              <a:rPr lang="en-US" sz="2600" dirty="0"/>
              <a:t> (lesions of the CNS, blood vessels, bones, and skin)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difficulty coordinating muscle movements, paralysis, numbness, gradual blindness, and dementia. 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Treatment: </a:t>
            </a:r>
            <a:r>
              <a:rPr lang="en-US" sz="2600" dirty="0" smtClean="0"/>
              <a:t> </a:t>
            </a:r>
            <a:endParaRPr lang="en-US" sz="2600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STD: </a:t>
            </a:r>
            <a:r>
              <a:rPr lang="en-US" dirty="0"/>
              <a:t>Chlamydia</a:t>
            </a:r>
          </a:p>
        </p:txBody>
      </p:sp>
      <p:sp>
        <p:nvSpPr>
          <p:cNvPr id="258053" name="Rectangle 5"/>
          <p:cNvSpPr>
            <a:spLocks noGrp="1" noChangeArrowheads="1"/>
          </p:cNvSpPr>
          <p:nvPr>
            <p:ph idx="1"/>
          </p:nvPr>
        </p:nvSpPr>
        <p:spPr>
          <a:xfrm>
            <a:off x="298450" y="1351128"/>
            <a:ext cx="8270875" cy="505284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100" dirty="0"/>
              <a:t>Most common STD in the U.S.</a:t>
            </a:r>
          </a:p>
          <a:p>
            <a:pPr>
              <a:lnSpc>
                <a:spcPct val="80000"/>
              </a:lnSpc>
            </a:pPr>
            <a:r>
              <a:rPr lang="en-US" sz="2100" dirty="0"/>
              <a:t>Bacteria:  </a:t>
            </a:r>
            <a:r>
              <a:rPr lang="en-US" sz="2100" i="1" dirty="0"/>
              <a:t>Chlamydia </a:t>
            </a:r>
            <a:r>
              <a:rPr lang="en-US" sz="2100" i="1" dirty="0" err="1"/>
              <a:t>trachomatis</a:t>
            </a:r>
            <a:r>
              <a:rPr lang="en-US" sz="2100" dirty="0"/>
              <a:t> 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Symptoms include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penile and vaginal discharges;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abdominal, rectal, or testicular pain;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irregular menses</a:t>
            </a:r>
          </a:p>
          <a:p>
            <a:pPr>
              <a:lnSpc>
                <a:spcPct val="80000"/>
              </a:lnSpc>
            </a:pPr>
            <a:endParaRPr lang="en-US" sz="2100" dirty="0" smtClean="0"/>
          </a:p>
          <a:p>
            <a:pPr>
              <a:lnSpc>
                <a:spcPct val="80000"/>
              </a:lnSpc>
            </a:pPr>
            <a:r>
              <a:rPr lang="en-US" sz="2100" dirty="0" smtClean="0"/>
              <a:t>Can </a:t>
            </a:r>
            <a:r>
              <a:rPr lang="en-US" sz="2100" dirty="0"/>
              <a:t>cause </a:t>
            </a:r>
            <a:r>
              <a:rPr lang="en-US" sz="2100" dirty="0" smtClean="0"/>
              <a:t>_____________________________________________ and </a:t>
            </a:r>
            <a:r>
              <a:rPr lang="en-US" sz="2100" dirty="0"/>
              <a:t>urinary tract infections in men, and sterility in women</a:t>
            </a:r>
          </a:p>
          <a:p>
            <a:pPr>
              <a:lnSpc>
                <a:spcPct val="80000"/>
              </a:lnSpc>
            </a:pPr>
            <a:endParaRPr lang="en-US" sz="2100" dirty="0" smtClean="0"/>
          </a:p>
          <a:p>
            <a:pPr>
              <a:lnSpc>
                <a:spcPct val="80000"/>
              </a:lnSpc>
            </a:pPr>
            <a:r>
              <a:rPr lang="en-US" sz="2100" dirty="0" smtClean="0"/>
              <a:t>“___________________________________________" </a:t>
            </a:r>
            <a:r>
              <a:rPr lang="en-US" sz="2100" dirty="0"/>
              <a:t>disease because about three quarters of infected women and about half of infected men have no symptoms </a:t>
            </a:r>
          </a:p>
          <a:p>
            <a:pPr>
              <a:lnSpc>
                <a:spcPct val="80000"/>
              </a:lnSpc>
            </a:pPr>
            <a:r>
              <a:rPr lang="en-US" sz="2100" dirty="0"/>
              <a:t>Prevention:  abstinence, latex condoms reduce risk</a:t>
            </a:r>
          </a:p>
          <a:p>
            <a:pPr>
              <a:lnSpc>
                <a:spcPct val="80000"/>
              </a:lnSpc>
            </a:pPr>
            <a:r>
              <a:rPr lang="en-US" sz="2100" dirty="0"/>
              <a:t>Treatment is with tetracycline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0938" y="4133850"/>
            <a:ext cx="4183062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907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STD: </a:t>
            </a:r>
            <a:r>
              <a:rPr lang="en-US" sz="2600" dirty="0"/>
              <a:t>Viral Infections</a:t>
            </a:r>
          </a:p>
        </p:txBody>
      </p:sp>
      <p:sp>
        <p:nvSpPr>
          <p:cNvPr id="259077" name="Rectangle 5"/>
          <p:cNvSpPr>
            <a:spLocks noGrp="1" noChangeArrowheads="1"/>
          </p:cNvSpPr>
          <p:nvPr>
            <p:ph idx="1"/>
          </p:nvPr>
        </p:nvSpPr>
        <p:spPr>
          <a:xfrm>
            <a:off x="298450" y="1295400"/>
            <a:ext cx="8270875" cy="50561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human </a:t>
            </a:r>
            <a:r>
              <a:rPr lang="en-US" dirty="0" err="1"/>
              <a:t>papillomaviruses</a:t>
            </a:r>
            <a:r>
              <a:rPr lang="en-US" dirty="0"/>
              <a:t> (HPV)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Low risk varieties can cause </a:t>
            </a:r>
            <a:r>
              <a:rPr lang="en-US" dirty="0" smtClean="0"/>
              <a:t>________________________________________ and </a:t>
            </a:r>
            <a:r>
              <a:rPr lang="en-US" dirty="0"/>
              <a:t>abnormal Pap smears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High risk varieties can increase the risk of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Transmitted </a:t>
            </a:r>
            <a:r>
              <a:rPr lang="en-US" dirty="0"/>
              <a:t>through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Condoms </a:t>
            </a:r>
            <a:r>
              <a:rPr lang="en-US" dirty="0"/>
              <a:t>do not prevent </a:t>
            </a:r>
            <a:br>
              <a:rPr lang="en-US" dirty="0"/>
            </a:br>
            <a:r>
              <a:rPr lang="en-US" dirty="0"/>
              <a:t>transmission of HPV, but </a:t>
            </a:r>
            <a:br>
              <a:rPr lang="en-US" dirty="0"/>
            </a:br>
            <a:r>
              <a:rPr lang="en-US" dirty="0"/>
              <a:t>have been show to reduce </a:t>
            </a:r>
            <a:br>
              <a:rPr lang="en-US" dirty="0"/>
            </a:br>
            <a:r>
              <a:rPr lang="en-US" dirty="0"/>
              <a:t>rates of cervical cancer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1938"/>
            <a:ext cx="5483225" cy="609600"/>
          </a:xfrm>
        </p:spPr>
        <p:txBody>
          <a:bodyPr>
            <a:normAutofit fontScale="90000"/>
          </a:bodyPr>
          <a:lstStyle/>
          <a:p>
            <a:r>
              <a:rPr lang="en-US" sz="2400"/>
              <a:t>Sexually Transmitted Diseases: Viral Infections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38250"/>
            <a:ext cx="8188325" cy="5297488"/>
          </a:xfrm>
        </p:spPr>
        <p:txBody>
          <a:bodyPr/>
          <a:lstStyle/>
          <a:p>
            <a:r>
              <a:rPr lang="en-US" sz="2600" dirty="0"/>
              <a:t>Genital </a:t>
            </a:r>
            <a:r>
              <a:rPr lang="en-US" sz="2600" dirty="0" smtClean="0"/>
              <a:t>herpes</a:t>
            </a:r>
          </a:p>
          <a:p>
            <a:pPr>
              <a:buNone/>
            </a:pPr>
            <a:endParaRPr lang="en-US" sz="2600" dirty="0"/>
          </a:p>
          <a:p>
            <a:pPr lvl="1"/>
            <a:r>
              <a:rPr lang="en-US" sz="2400" dirty="0"/>
              <a:t>caused by Herpes Simplex Virus (HSV)   </a:t>
            </a:r>
          </a:p>
          <a:p>
            <a:pPr lvl="1"/>
            <a:r>
              <a:rPr lang="en-US" sz="2400" dirty="0"/>
              <a:t>Herpetic lesions appear as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/>
            <a:r>
              <a:rPr lang="en-US" sz="2400" dirty="0"/>
              <a:t>characterized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/>
            <a:r>
              <a:rPr lang="en-US" sz="2400" dirty="0"/>
              <a:t>Can be passed to partner when sores are present OR absent</a:t>
            </a:r>
          </a:p>
          <a:p>
            <a:pPr lvl="1"/>
            <a:r>
              <a:rPr lang="en-US" sz="2400" dirty="0"/>
              <a:t>Congenital herpes can cause malformations of a fetus</a:t>
            </a:r>
          </a:p>
          <a:p>
            <a:pPr lvl="1"/>
            <a:r>
              <a:rPr lang="en-US" sz="2400" dirty="0"/>
              <a:t>Has been implicated with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/>
            <a:r>
              <a:rPr lang="en-US" sz="2400" dirty="0"/>
              <a:t>Treatment: acyclovir and other antiviral drugs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 Smears</a:t>
            </a:r>
          </a:p>
        </p:txBody>
      </p:sp>
      <p:sp>
        <p:nvSpPr>
          <p:cNvPr id="290819" name="AutoShape 3"/>
          <p:cNvSpPr>
            <a:spLocks noGrp="1" noChangeAspect="1" noChangeArrowheads="1"/>
          </p:cNvSpPr>
          <p:nvPr>
            <p:ph idx="1"/>
          </p:nvPr>
        </p:nvSpPr>
        <p:spPr>
          <a:xfrm>
            <a:off x="304800" y="1554162"/>
            <a:ext cx="8686800" cy="4819342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Named </a:t>
            </a:r>
            <a:r>
              <a:rPr lang="en-US" sz="2600" dirty="0"/>
              <a:t>for Dr. </a:t>
            </a:r>
            <a:r>
              <a:rPr lang="en-US" sz="2600" dirty="0" err="1"/>
              <a:t>Papanicolaou</a:t>
            </a:r>
            <a:r>
              <a:rPr lang="en-US" sz="2600" dirty="0"/>
              <a:t> </a:t>
            </a:r>
          </a:p>
          <a:p>
            <a:endParaRPr lang="en-US" sz="2600" dirty="0" smtClean="0"/>
          </a:p>
          <a:p>
            <a:r>
              <a:rPr lang="en-US" sz="2600" dirty="0" smtClean="0"/>
              <a:t>_____________________________________________________taken</a:t>
            </a:r>
            <a:r>
              <a:rPr lang="en-US" sz="2600" dirty="0"/>
              <a:t> </a:t>
            </a:r>
            <a:r>
              <a:rPr lang="en-US" sz="2600" dirty="0" smtClean="0"/>
              <a:t>from </a:t>
            </a:r>
            <a:r>
              <a:rPr lang="en-US" sz="2600" dirty="0"/>
              <a:t>external </a:t>
            </a:r>
            <a:r>
              <a:rPr lang="en-US" sz="2600" dirty="0" err="1"/>
              <a:t>os</a:t>
            </a:r>
            <a:r>
              <a:rPr lang="en-US" sz="2600" dirty="0"/>
              <a:t> and surrounding tissues for evaluation</a:t>
            </a:r>
          </a:p>
          <a:p>
            <a:endParaRPr lang="en-US" sz="2600" dirty="0" smtClean="0"/>
          </a:p>
          <a:p>
            <a:r>
              <a:rPr lang="en-US" sz="2600" dirty="0" smtClean="0"/>
              <a:t>Samples </a:t>
            </a:r>
            <a:r>
              <a:rPr lang="en-US" sz="2600" dirty="0"/>
              <a:t>taken from the </a:t>
            </a:r>
            <a:r>
              <a:rPr lang="en-US" sz="2600" dirty="0" err="1"/>
              <a:t>Squamo</a:t>
            </a:r>
            <a:r>
              <a:rPr lang="en-US" sz="2600" dirty="0"/>
              <a:t>-columnar Junction. </a:t>
            </a:r>
          </a:p>
          <a:p>
            <a:endParaRPr lang="en-US" sz="2600" dirty="0" smtClean="0"/>
          </a:p>
          <a:p>
            <a:r>
              <a:rPr lang="en-US" sz="2600" dirty="0" smtClean="0"/>
              <a:t>circular </a:t>
            </a:r>
            <a:r>
              <a:rPr lang="en-US" sz="2600" dirty="0"/>
              <a:t>area right at the opening of the cervix where the pink, smooth skin of the cervix meets the fiery-red, fragile, mucous-producing lining of the cervical canal. </a:t>
            </a:r>
          </a:p>
          <a:p>
            <a:r>
              <a:rPr lang="en-US" sz="2600" dirty="0"/>
              <a:t>If there is a problem with cancer or precancerous changes, it is this area that is most likely to be effected. This area of </a:t>
            </a:r>
            <a:r>
              <a:rPr lang="en-US" sz="2600" dirty="0" smtClean="0"/>
              <a:t>_______________________________________________ is </a:t>
            </a:r>
            <a:r>
              <a:rPr lang="en-US" sz="2600" dirty="0"/>
              <a:t>also known as the </a:t>
            </a:r>
            <a:r>
              <a:rPr lang="en-US" sz="2600" dirty="0" smtClean="0"/>
              <a:t>_</a:t>
            </a:r>
            <a:endParaRPr lang="en-US" sz="2600" dirty="0"/>
          </a:p>
        </p:txBody>
      </p:sp>
      <p:pic>
        <p:nvPicPr>
          <p:cNvPr id="2908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5959" y="0"/>
            <a:ext cx="3098042" cy="2585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Pelvic Inflammatory Disease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General term for infection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Often </a:t>
            </a:r>
            <a:r>
              <a:rPr lang="en-US" dirty="0"/>
              <a:t>stemming from sexually transmitted diseases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Can damage uterus, fallopian tubes, and ovaries resulting in </a:t>
            </a:r>
            <a:r>
              <a:rPr lang="en-US" dirty="0" smtClean="0"/>
              <a:t>________________________________________, </a:t>
            </a:r>
            <a:r>
              <a:rPr lang="en-US" dirty="0"/>
              <a:t>abscesses, and chronic pain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Pelvic Inflammatory Disease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296536"/>
            <a:ext cx="8531651" cy="514395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Risk factors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alters vaginal environment and allows bacteria to thrive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Forces bacteria through cervical canal</a:t>
            </a:r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Symptoms</a:t>
            </a:r>
            <a:r>
              <a:rPr lang="en-US" sz="2600" dirty="0"/>
              <a:t>:  most commonly include </a:t>
            </a:r>
            <a:r>
              <a:rPr lang="en-US" sz="2600" dirty="0" smtClean="0"/>
              <a:t>_. 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fever, unusual vaginal discharge that may have a foul odor,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painful intercourse, painful urination, irregular menstrual bleeding, and pain in the right upper abdomen (rare).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Luteal Phase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pregnancy does not occur: </a:t>
            </a:r>
          </a:p>
          <a:p>
            <a:pPr lvl="1"/>
            <a:r>
              <a:rPr lang="en-US" dirty="0"/>
              <a:t>the corpus </a:t>
            </a:r>
            <a:r>
              <a:rPr lang="en-US" dirty="0" err="1"/>
              <a:t>luteum</a:t>
            </a:r>
            <a:r>
              <a:rPr lang="en-US" dirty="0"/>
              <a:t> degenerates in 10 days, leaving a scar </a:t>
            </a:r>
          </a:p>
          <a:p>
            <a:pPr lvl="2"/>
            <a:r>
              <a:rPr lang="en-US" sz="2800" dirty="0" smtClean="0"/>
              <a:t> </a:t>
            </a:r>
            <a:endParaRPr lang="en-US" sz="2800" dirty="0"/>
          </a:p>
          <a:p>
            <a:endParaRPr lang="en-US" sz="2400" dirty="0"/>
          </a:p>
          <a:p>
            <a:r>
              <a:rPr lang="en-US" dirty="0"/>
              <a:t>If pregnancy does occur</a:t>
            </a:r>
          </a:p>
          <a:p>
            <a:pPr lvl="1"/>
            <a:r>
              <a:rPr lang="en-US" dirty="0"/>
              <a:t>the corpus </a:t>
            </a:r>
            <a:r>
              <a:rPr lang="en-US" dirty="0" err="1"/>
              <a:t>luteum</a:t>
            </a:r>
            <a:r>
              <a:rPr lang="en-US" dirty="0"/>
              <a:t> produces hormones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at about 3 months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Endometriosis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87606"/>
            <a:ext cx="8686800" cy="503602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200" dirty="0"/>
              <a:t>Endometrial tissue normally found within the uterus is located within the pelvic cavity, commonly on ovaries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Fallopian tubes, uterine ligaments, intestines, bladder, vagina, cervix</a:t>
            </a:r>
          </a:p>
          <a:p>
            <a:pPr>
              <a:lnSpc>
                <a:spcPct val="80000"/>
              </a:lnSpc>
            </a:pPr>
            <a:r>
              <a:rPr lang="en-US" sz="2100" dirty="0" err="1" smtClean="0"/>
              <a:t>Symtpoms</a:t>
            </a:r>
            <a:r>
              <a:rPr lang="en-US" sz="2100" dirty="0"/>
              <a:t>: </a:t>
            </a:r>
          </a:p>
          <a:p>
            <a:pPr>
              <a:lnSpc>
                <a:spcPct val="80000"/>
              </a:lnSpc>
            </a:pPr>
            <a:endParaRPr lang="en-US" sz="1900" dirty="0" smtClean="0"/>
          </a:p>
          <a:p>
            <a:pPr>
              <a:lnSpc>
                <a:spcPct val="80000"/>
              </a:lnSpc>
            </a:pPr>
            <a:r>
              <a:rPr lang="en-US" sz="1900" dirty="0" smtClean="0"/>
              <a:t> </a:t>
            </a:r>
            <a:endParaRPr lang="en-US" sz="1900" dirty="0"/>
          </a:p>
          <a:p>
            <a:pPr>
              <a:lnSpc>
                <a:spcPct val="80000"/>
              </a:lnSpc>
            </a:pPr>
            <a:endParaRPr lang="en-US" sz="1900" dirty="0" smtClean="0"/>
          </a:p>
          <a:p>
            <a:pPr>
              <a:lnSpc>
                <a:spcPct val="80000"/>
              </a:lnSpc>
            </a:pPr>
            <a:r>
              <a:rPr lang="en-US" sz="1900" dirty="0" smtClean="0"/>
              <a:t>pain </a:t>
            </a:r>
            <a:r>
              <a:rPr lang="en-US" sz="1900" dirty="0"/>
              <a:t>during or after sexual activity</a:t>
            </a:r>
          </a:p>
          <a:p>
            <a:pPr>
              <a:lnSpc>
                <a:spcPct val="80000"/>
              </a:lnSpc>
            </a:pPr>
            <a:endParaRPr lang="en-US" sz="1900" dirty="0" smtClean="0"/>
          </a:p>
          <a:p>
            <a:pPr>
              <a:lnSpc>
                <a:spcPct val="80000"/>
              </a:lnSpc>
            </a:pPr>
            <a:r>
              <a:rPr lang="en-US" sz="1900" dirty="0" smtClean="0"/>
              <a:t>Infertility</a:t>
            </a:r>
            <a:endParaRPr lang="en-US" sz="1900" dirty="0"/>
          </a:p>
          <a:p>
            <a:pPr>
              <a:lnSpc>
                <a:spcPct val="80000"/>
              </a:lnSpc>
            </a:pPr>
            <a:endParaRPr lang="en-US" sz="1900" dirty="0" smtClean="0"/>
          </a:p>
          <a:p>
            <a:pPr>
              <a:lnSpc>
                <a:spcPct val="80000"/>
              </a:lnSpc>
            </a:pPr>
            <a:r>
              <a:rPr lang="en-US" sz="1900" dirty="0" smtClean="0"/>
              <a:t> </a:t>
            </a:r>
            <a:endParaRPr lang="en-US" sz="1900" dirty="0"/>
          </a:p>
          <a:p>
            <a:pPr>
              <a:lnSpc>
                <a:spcPct val="80000"/>
              </a:lnSpc>
            </a:pPr>
            <a:endParaRPr lang="en-US" sz="21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Other </a:t>
            </a:r>
            <a:r>
              <a:rPr lang="en-US" sz="2600" dirty="0"/>
              <a:t>symptoms may include fatigue; painful bowel movements with periods; </a:t>
            </a:r>
            <a:r>
              <a:rPr lang="en-US" sz="2600" dirty="0" smtClean="0"/>
              <a:t>_______________________________________; </a:t>
            </a:r>
            <a:r>
              <a:rPr lang="en-US" sz="2600" dirty="0"/>
              <a:t>diarrhea and/or constipation and other intestinal upset with some periods. </a:t>
            </a:r>
          </a:p>
          <a:p>
            <a:pPr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Some </a:t>
            </a:r>
            <a:r>
              <a:rPr lang="en-US" sz="2600" dirty="0"/>
              <a:t>women with endometriosis have no symptoms. Infertility affects about 30-40% of women with endometriosis and is a common result with progression of the disease.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Establishing the Ovarian Cycle</a:t>
            </a:r>
          </a:p>
        </p:txBody>
      </p:sp>
      <p:sp>
        <p:nvSpPr>
          <p:cNvPr id="24269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78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During childhood,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ovaries grow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secrete small amounts of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inhibit the hypothalamic release of </a:t>
            </a:r>
            <a:r>
              <a:rPr lang="en-US" sz="2400" dirty="0" err="1"/>
              <a:t>GnRH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As puberty nears, 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GnRH</a:t>
            </a:r>
            <a:r>
              <a:rPr lang="en-US" sz="2400" dirty="0"/>
              <a:t> is released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These events continue until an adult cyclic pattern is achieved and menarche occurs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/>
              <a:t>Hormonal Interactions During the Ovarian Cycle</a:t>
            </a:r>
          </a:p>
        </p:txBody>
      </p:sp>
      <p:sp>
        <p:nvSpPr>
          <p:cNvPr id="243717" name="Rectangle 5"/>
          <p:cNvSpPr>
            <a:spLocks noGrp="1" noChangeArrowheads="1"/>
          </p:cNvSpPr>
          <p:nvPr>
            <p:ph idx="1"/>
          </p:nvPr>
        </p:nvSpPr>
        <p:spPr>
          <a:xfrm>
            <a:off x="298450" y="1320800"/>
            <a:ext cx="8270875" cy="52451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Day 1 </a:t>
            </a:r>
          </a:p>
          <a:p>
            <a:pPr lvl="1"/>
            <a:r>
              <a:rPr lang="en-US" dirty="0" err="1"/>
              <a:t>GnRH</a:t>
            </a:r>
            <a:r>
              <a:rPr lang="en-US" dirty="0"/>
              <a:t> from </a:t>
            </a:r>
            <a:r>
              <a:rPr lang="en-US" dirty="0" smtClean="0"/>
              <a:t>______________________________ </a:t>
            </a:r>
            <a:r>
              <a:rPr lang="en-US" dirty="0"/>
              <a:t>stimulates the release of </a:t>
            </a:r>
            <a:r>
              <a:rPr lang="en-US" dirty="0" smtClean="0"/>
              <a:t>_____________________________________ from </a:t>
            </a:r>
            <a:r>
              <a:rPr lang="en-US" dirty="0"/>
              <a:t>anterior pituitary</a:t>
            </a:r>
          </a:p>
          <a:p>
            <a:r>
              <a:rPr lang="en-US" dirty="0"/>
              <a:t>Over the next several days, FSH and LH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 </a:t>
            </a:r>
            <a:r>
              <a:rPr lang="en-US" dirty="0"/>
              <a:t>the follicle matures, it begins to produce and release estrogen </a:t>
            </a:r>
          </a:p>
          <a:p>
            <a:r>
              <a:rPr lang="en-US" dirty="0"/>
              <a:t>Rising estrogen levels: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/>
              <a:t>Hormonal Interactions During the Ovarian Cycle</a:t>
            </a:r>
          </a:p>
        </p:txBody>
      </p:sp>
      <p:sp>
        <p:nvSpPr>
          <p:cNvPr id="281605" name="Rectangle 5"/>
          <p:cNvSpPr>
            <a:spLocks noGrp="1" noChangeArrowheads="1"/>
          </p:cNvSpPr>
          <p:nvPr>
            <p:ph idx="1"/>
          </p:nvPr>
        </p:nvSpPr>
        <p:spPr>
          <a:xfrm>
            <a:off x="298450" y="1316038"/>
            <a:ext cx="8270875" cy="4637087"/>
          </a:xfrm>
        </p:spPr>
        <p:txBody>
          <a:bodyPr/>
          <a:lstStyle/>
          <a:p>
            <a:r>
              <a:rPr lang="en-US" dirty="0"/>
              <a:t>Estrogen levels increase </a:t>
            </a:r>
          </a:p>
          <a:p>
            <a:endParaRPr lang="en-US" dirty="0"/>
          </a:p>
          <a:p>
            <a:r>
              <a:rPr lang="en-US" dirty="0"/>
              <a:t>high estrogen levels have a </a:t>
            </a:r>
            <a:r>
              <a:rPr lang="en-US" dirty="0" smtClean="0"/>
              <a:t>___________________________________________________________________________, </a:t>
            </a:r>
            <a:r>
              <a:rPr lang="en-US" dirty="0"/>
              <a:t>causing a sudden surge of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/>
              <a:t>Hormonal Interactions During the Ovarian Cycle</a:t>
            </a:r>
          </a:p>
        </p:txBody>
      </p:sp>
      <p:sp>
        <p:nvSpPr>
          <p:cNvPr id="244741" name="Rectangle 5"/>
          <p:cNvSpPr>
            <a:spLocks noGrp="1" noChangeArrowheads="1"/>
          </p:cNvSpPr>
          <p:nvPr>
            <p:ph idx="1"/>
          </p:nvPr>
        </p:nvSpPr>
        <p:spPr>
          <a:xfrm>
            <a:off x="298450" y="1320800"/>
            <a:ext cx="8270875" cy="5056188"/>
          </a:xfrm>
        </p:spPr>
        <p:txBody>
          <a:bodyPr/>
          <a:lstStyle/>
          <a:p>
            <a:r>
              <a:rPr lang="en-US" dirty="0"/>
              <a:t>The LH spike stimulates the primary </a:t>
            </a:r>
            <a:r>
              <a:rPr lang="en-US" dirty="0" err="1"/>
              <a:t>oocyte</a:t>
            </a:r>
            <a:r>
              <a:rPr lang="en-US" dirty="0"/>
              <a:t> to complete meiosis I, and the secondary </a:t>
            </a:r>
            <a:r>
              <a:rPr lang="en-US" dirty="0" err="1"/>
              <a:t>oocyte</a:t>
            </a:r>
            <a:r>
              <a:rPr lang="en-US" dirty="0"/>
              <a:t> continues on to metaphase II</a:t>
            </a:r>
          </a:p>
          <a:p>
            <a:endParaRPr lang="en-US" dirty="0" smtClean="0"/>
          </a:p>
          <a:p>
            <a:r>
              <a:rPr lang="en-US" dirty="0" smtClean="0"/>
              <a:t>Day </a:t>
            </a:r>
            <a:r>
              <a:rPr lang="en-US" dirty="0"/>
              <a:t>14 –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Hormonal Interactions </a:t>
            </a:r>
            <a:r>
              <a:rPr lang="en-US" sz="2400" dirty="0" smtClean="0"/>
              <a:t>&amp; </a:t>
            </a:r>
            <a:r>
              <a:rPr lang="en-US" sz="2400" dirty="0"/>
              <a:t>the Ovarian Cycle</a:t>
            </a:r>
          </a:p>
        </p:txBody>
      </p:sp>
      <p:sp>
        <p:nvSpPr>
          <p:cNvPr id="245765" name="Rectangle 5"/>
          <p:cNvSpPr>
            <a:spLocks noGrp="1" noChangeArrowheads="1"/>
          </p:cNvSpPr>
          <p:nvPr>
            <p:ph idx="1"/>
          </p:nvPr>
        </p:nvSpPr>
        <p:spPr>
          <a:xfrm>
            <a:off x="298450" y="1320800"/>
            <a:ext cx="8270875" cy="50561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LH transforms the ruptured follicle into a </a:t>
            </a:r>
            <a:r>
              <a:rPr lang="en-US" dirty="0" smtClean="0"/>
              <a:t>_</a:t>
            </a:r>
          </a:p>
          <a:p>
            <a:pPr lvl="1"/>
            <a:r>
              <a:rPr lang="en-US" dirty="0" smtClean="0"/>
              <a:t>produces </a:t>
            </a:r>
            <a:r>
              <a:rPr lang="en-US" dirty="0" err="1"/>
              <a:t>inhibin</a:t>
            </a:r>
            <a:r>
              <a:rPr lang="en-US" dirty="0"/>
              <a:t>, progesterone, and estrogen </a:t>
            </a:r>
          </a:p>
          <a:p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hormones shut off </a:t>
            </a:r>
            <a:r>
              <a:rPr lang="en-US" dirty="0" smtClean="0"/>
              <a:t>______________________________________ release </a:t>
            </a:r>
            <a:r>
              <a:rPr lang="en-US" dirty="0"/>
              <a:t>and declining LH ends </a:t>
            </a:r>
            <a:r>
              <a:rPr lang="en-US" dirty="0" err="1"/>
              <a:t>luteal</a:t>
            </a:r>
            <a:r>
              <a:rPr lang="en-US" dirty="0"/>
              <a:t> activity</a:t>
            </a:r>
          </a:p>
          <a:p>
            <a:endParaRPr lang="en-US" dirty="0" smtClean="0"/>
          </a:p>
          <a:p>
            <a:r>
              <a:rPr lang="en-US" dirty="0" smtClean="0"/>
              <a:t>Days </a:t>
            </a:r>
            <a:r>
              <a:rPr lang="en-US" dirty="0"/>
              <a:t>26-28 – decline of the ovarian hormones </a:t>
            </a:r>
          </a:p>
          <a:p>
            <a:pPr lvl="1"/>
            <a:r>
              <a:rPr lang="en-US" dirty="0"/>
              <a:t>Ends the blockade of FSH and LH</a:t>
            </a:r>
          </a:p>
          <a:p>
            <a:pPr lvl="1"/>
            <a:r>
              <a:rPr lang="en-US" dirty="0"/>
              <a:t>The cycle starts anew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Uterine (Menstrual) Cycle</a:t>
            </a:r>
          </a:p>
        </p:txBody>
      </p:sp>
      <p:sp>
        <p:nvSpPr>
          <p:cNvPr id="247813" name="Rectangle 5"/>
          <p:cNvSpPr>
            <a:spLocks noGrp="1" noChangeArrowheads="1"/>
          </p:cNvSpPr>
          <p:nvPr>
            <p:ph idx="1"/>
          </p:nvPr>
        </p:nvSpPr>
        <p:spPr>
          <a:xfrm>
            <a:off x="298450" y="1310185"/>
            <a:ext cx="8270875" cy="522872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Series of cyclic changes that the uterine </a:t>
            </a:r>
            <a:r>
              <a:rPr lang="en-US" sz="2600" dirty="0" err="1"/>
              <a:t>endometrium</a:t>
            </a:r>
            <a:r>
              <a:rPr lang="en-US" sz="2600" dirty="0"/>
              <a:t> goes through each month in response to ovarian hormones in the blood</a:t>
            </a:r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 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__________________________________________________– </a:t>
            </a:r>
            <a:r>
              <a:rPr lang="en-US" sz="2400" dirty="0"/>
              <a:t>uterus sheds all but the deepest part of the </a:t>
            </a:r>
            <a:r>
              <a:rPr lang="en-US" sz="2400" dirty="0" err="1"/>
              <a:t>endometrium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Days </a:t>
            </a:r>
            <a:r>
              <a:rPr lang="en-US" sz="2600" dirty="0"/>
              <a:t>6-14: 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_________________________________________________ </a:t>
            </a:r>
            <a:r>
              <a:rPr lang="en-US" sz="2400" dirty="0"/>
              <a:t>(</a:t>
            </a:r>
            <a:r>
              <a:rPr lang="en-US" sz="2400" dirty="0" err="1"/>
              <a:t>preovulatory</a:t>
            </a:r>
            <a:r>
              <a:rPr lang="en-US" sz="2400" dirty="0"/>
              <a:t>) phase – </a:t>
            </a:r>
            <a:r>
              <a:rPr lang="en-US" sz="2400" dirty="0" err="1"/>
              <a:t>endometrium</a:t>
            </a:r>
            <a:r>
              <a:rPr lang="en-US" sz="2400" dirty="0"/>
              <a:t> rebuilds itself</a:t>
            </a:r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Days </a:t>
            </a:r>
            <a:r>
              <a:rPr lang="en-US" sz="2600" dirty="0"/>
              <a:t>15-28:  	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__________________________________________________ (</a:t>
            </a:r>
            <a:r>
              <a:rPr lang="en-US" sz="2400" dirty="0"/>
              <a:t>postovulatory) phase – </a:t>
            </a:r>
            <a:r>
              <a:rPr lang="en-US" sz="2400" dirty="0" err="1"/>
              <a:t>endometrium</a:t>
            </a:r>
            <a:r>
              <a:rPr lang="en-US" sz="2400" dirty="0"/>
              <a:t> prepares for implantation of the embryo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1328</Words>
  <Application>Microsoft Office PowerPoint</Application>
  <PresentationFormat>On-screen Show (4:3)</PresentationFormat>
  <Paragraphs>243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Ovulation</vt:lpstr>
      <vt:lpstr>Luteal Phase</vt:lpstr>
      <vt:lpstr>Luteal Phase</vt:lpstr>
      <vt:lpstr>Establishing the Ovarian Cycle</vt:lpstr>
      <vt:lpstr>Hormonal Interactions During the Ovarian Cycle</vt:lpstr>
      <vt:lpstr>Hormonal Interactions During the Ovarian Cycle</vt:lpstr>
      <vt:lpstr>Hormonal Interactions During the Ovarian Cycle</vt:lpstr>
      <vt:lpstr>Hormonal Interactions &amp; the Ovarian Cycle</vt:lpstr>
      <vt:lpstr>Uterine (Menstrual) Cycle</vt:lpstr>
      <vt:lpstr>Menses</vt:lpstr>
      <vt:lpstr>Slide 11</vt:lpstr>
      <vt:lpstr>Extrauterine Effects of Estrogens and Progesterone</vt:lpstr>
      <vt:lpstr>Estrogen-Induced Secondary Sex Characteristics</vt:lpstr>
      <vt:lpstr>Female Sexual response</vt:lpstr>
      <vt:lpstr>Female Sexual Response</vt:lpstr>
      <vt:lpstr>Female orgasm</vt:lpstr>
      <vt:lpstr>Female Sexual Response</vt:lpstr>
      <vt:lpstr>Sexually Transmitted Diseases: Gonorrhea</vt:lpstr>
      <vt:lpstr>STD: Gonorrhea</vt:lpstr>
      <vt:lpstr>STD: Gonorrhea</vt:lpstr>
      <vt:lpstr>STD: Syphilis</vt:lpstr>
      <vt:lpstr>STD: Syphilis</vt:lpstr>
      <vt:lpstr>STD: Syphilis</vt:lpstr>
      <vt:lpstr>STD: Chlamydia</vt:lpstr>
      <vt:lpstr>STD: Viral Infections</vt:lpstr>
      <vt:lpstr>Sexually Transmitted Diseases: Viral Infections</vt:lpstr>
      <vt:lpstr>Pap Smears</vt:lpstr>
      <vt:lpstr>Pelvic Inflammatory Disease</vt:lpstr>
      <vt:lpstr>Pelvic Inflammatory Disease</vt:lpstr>
      <vt:lpstr>Endometriosis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Ovulation</dc:title>
  <dc:creator>bawargo</dc:creator>
  <cp:lastModifiedBy>bawargo</cp:lastModifiedBy>
  <cp:revision>2</cp:revision>
  <dcterms:created xsi:type="dcterms:W3CDTF">2009-04-15T18:09:54Z</dcterms:created>
  <dcterms:modified xsi:type="dcterms:W3CDTF">2011-04-04T16:32:25Z</dcterms:modified>
</cp:coreProperties>
</file>