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5/6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645E-38CA-484E-B7B0-D519BC75967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C0A88-4F5B-40F8-9324-AF42E85C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5/6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FE13A-A897-4417-B1EC-C1D3BA22DB70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6775-54EA-49C3-9649-A750A7BB8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6775-54EA-49C3-9649-A750A7BB8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 5/6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Six Material 5/6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86775-54EA-49C3-9649-A750A7BB88B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0167C-B808-4C4B-B536-EC2A10F74D0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25D3-F693-4FF6-803D-E895738F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PMS:  pre Menstrual syndrome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73958"/>
            <a:ext cx="8395174" cy="49677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symptoms usually </a:t>
            </a:r>
            <a:r>
              <a:rPr lang="en-US" sz="2600" dirty="0" smtClean="0"/>
              <a:t>_</a:t>
            </a: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Symptoms </a:t>
            </a:r>
            <a:r>
              <a:rPr lang="en-US" sz="2600" dirty="0"/>
              <a:t>usually stop when menstruation begins, or shortly thereafter. 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exact </a:t>
            </a:r>
            <a:r>
              <a:rPr lang="en-US" sz="2600" dirty="0"/>
              <a:t>cause of PMS has not been identified 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estimated </a:t>
            </a:r>
            <a:r>
              <a:rPr lang="en-US" sz="2600" dirty="0"/>
              <a:t>to affect up </a:t>
            </a:r>
            <a:r>
              <a:rPr lang="en-US" sz="2600" dirty="0" smtClean="0"/>
              <a:t>_____________________________ during </a:t>
            </a:r>
            <a:r>
              <a:rPr lang="en-US" sz="2600" dirty="0"/>
              <a:t>their childbearing years 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Symptoms</a:t>
            </a:r>
            <a:r>
              <a:rPr lang="en-US" sz="2600" dirty="0"/>
              <a:t>: 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headache, ankle swelling, back ache, abdominal cramps, abdominal pain, breast tenderness, weight gain, cold sores, acne flare-ups, nausea, constipation/diarrhea, food cravings, irritable, clumsy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Egg to Embryo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dirty="0" err="1">
                <a:solidFill>
                  <a:srgbClr val="000000"/>
                </a:solidFill>
              </a:rPr>
              <a:t>Preembryo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dirty="0" err="1">
                <a:solidFill>
                  <a:srgbClr val="000000"/>
                </a:solidFill>
              </a:rPr>
              <a:t>conceptus</a:t>
            </a:r>
            <a:r>
              <a:rPr lang="en-US" dirty="0">
                <a:solidFill>
                  <a:srgbClr val="000000"/>
                </a:solidFill>
              </a:rPr>
              <a:t> from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</a:rPr>
              <a:t>Embryo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dirty="0" err="1">
                <a:solidFill>
                  <a:srgbClr val="000000"/>
                </a:solidFill>
              </a:rPr>
              <a:t>conceptus</a:t>
            </a:r>
            <a:r>
              <a:rPr lang="en-US" dirty="0">
                <a:solidFill>
                  <a:srgbClr val="000000"/>
                </a:solidFill>
              </a:rPr>
              <a:t> during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</a:rPr>
              <a:t>Fetus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dirty="0" err="1">
                <a:solidFill>
                  <a:srgbClr val="000000"/>
                </a:solidFill>
              </a:rPr>
              <a:t>conceptus</a:t>
            </a:r>
            <a:r>
              <a:rPr lang="en-US" dirty="0">
                <a:solidFill>
                  <a:srgbClr val="000000"/>
                </a:solidFill>
              </a:rPr>
              <a:t>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Accomplishing Fertilization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err="1">
                <a:solidFill>
                  <a:srgbClr val="000000"/>
                </a:solidFill>
              </a:rPr>
              <a:t>oocyte</a:t>
            </a:r>
            <a:r>
              <a:rPr lang="en-US" dirty="0">
                <a:solidFill>
                  <a:srgbClr val="000000"/>
                </a:solidFill>
              </a:rPr>
              <a:t> is viable for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Sperm is viable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For fertilization to occur, coitus must occur no more than: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Three days before ovulation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24 hours after ovulation</a:t>
            </a:r>
          </a:p>
          <a:p>
            <a:r>
              <a:rPr lang="en-US" dirty="0">
                <a:solidFill>
                  <a:srgbClr val="000000"/>
                </a:solidFill>
              </a:rPr>
              <a:t>Fertilization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when a sperm fuses with an egg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Sperm Transport and Capacitation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378424"/>
            <a:ext cx="8270875" cy="528431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Fates of ejaculated sperm:</a:t>
            </a:r>
          </a:p>
          <a:p>
            <a:pPr lvl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Leak </a:t>
            </a:r>
            <a:r>
              <a:rPr lang="en-US" sz="2800" dirty="0"/>
              <a:t>out of the vagina immediately after deposition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Fail to make it through the cervix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Dispersed in the uterine cavity or destroyed by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Reach the uterine tubes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Sperm </a:t>
            </a:r>
            <a:r>
              <a:rPr lang="en-US" dirty="0"/>
              <a:t>must undergo </a:t>
            </a:r>
            <a:r>
              <a:rPr lang="en-US" dirty="0" smtClean="0"/>
              <a:t>________________________________ before </a:t>
            </a:r>
            <a:r>
              <a:rPr lang="en-US" dirty="0"/>
              <a:t>they can penetrate the </a:t>
            </a:r>
            <a:r>
              <a:rPr lang="en-US" dirty="0" err="1"/>
              <a:t>oocyte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Acrosomal Reaction and Sperm Penetration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An ovulated </a:t>
            </a:r>
            <a:r>
              <a:rPr lang="en-US" dirty="0" err="1">
                <a:solidFill>
                  <a:srgbClr val="000000"/>
                </a:solidFill>
              </a:rPr>
              <a:t>oocyte</a:t>
            </a:r>
            <a:r>
              <a:rPr lang="en-US" dirty="0">
                <a:solidFill>
                  <a:srgbClr val="000000"/>
                </a:solidFill>
              </a:rPr>
              <a:t> is encapsulated by: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Extracellular matrix</a:t>
            </a:r>
          </a:p>
          <a:p>
            <a:r>
              <a:rPr lang="en-US" dirty="0">
                <a:solidFill>
                  <a:srgbClr val="000000"/>
                </a:solidFill>
              </a:rPr>
              <a:t>Sperm binds to the </a:t>
            </a:r>
            <a:r>
              <a:rPr lang="en-US" dirty="0" err="1">
                <a:solidFill>
                  <a:srgbClr val="000000"/>
                </a:solidFill>
              </a:rPr>
              <a:t>zona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pellucida</a:t>
            </a:r>
            <a:r>
              <a:rPr lang="en-US" dirty="0">
                <a:solidFill>
                  <a:srgbClr val="000000"/>
                </a:solidFill>
              </a:rPr>
              <a:t> and undergoes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 are </a:t>
            </a:r>
            <a:r>
              <a:rPr lang="en-US" dirty="0">
                <a:solidFill>
                  <a:srgbClr val="000000"/>
                </a:solidFill>
              </a:rPr>
              <a:t>released near the </a:t>
            </a:r>
            <a:r>
              <a:rPr lang="en-US" dirty="0" err="1">
                <a:solidFill>
                  <a:srgbClr val="000000"/>
                </a:solidFill>
              </a:rPr>
              <a:t>oocyte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Hundreds of </a:t>
            </a:r>
            <a:r>
              <a:rPr lang="en-US" dirty="0" err="1">
                <a:solidFill>
                  <a:srgbClr val="000000"/>
                </a:solidFill>
              </a:rPr>
              <a:t>acrosomes</a:t>
            </a:r>
            <a:r>
              <a:rPr lang="en-US" dirty="0">
                <a:solidFill>
                  <a:srgbClr val="000000"/>
                </a:solidFill>
              </a:rPr>
              <a:t> release their enzymes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168275" y="0"/>
            <a:ext cx="8975725" cy="349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58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7563" y="0"/>
            <a:ext cx="7507287" cy="65611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Completion of Meiosis II and Fertilization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Upon entry of sperm, the secondary </a:t>
            </a:r>
            <a:r>
              <a:rPr lang="en-US" dirty="0" err="1"/>
              <a:t>oocyte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Casts out the second polar body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ovum nucleus swells, and the two nuclei approach each other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fully swollen, the two nuclei are called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Fertilization 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Preembryonic Development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first cleavage produces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16 or more cell stage (72 hours old)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By the fourth or fifth day the </a:t>
            </a:r>
            <a:r>
              <a:rPr lang="en-US" dirty="0" err="1">
                <a:solidFill>
                  <a:srgbClr val="000000"/>
                </a:solidFill>
              </a:rPr>
              <a:t>preembryo</a:t>
            </a:r>
            <a:r>
              <a:rPr lang="en-US" dirty="0">
                <a:solidFill>
                  <a:srgbClr val="000000"/>
                </a:solidFill>
              </a:rPr>
              <a:t> consists of 100 or so cells (</a:t>
            </a:r>
            <a:r>
              <a:rPr lang="en-US" dirty="0" err="1">
                <a:solidFill>
                  <a:srgbClr val="000000"/>
                </a:solidFill>
              </a:rPr>
              <a:t>blastocyst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Preembryonic Development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 fluid-filled hollow sphere composed of: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single layer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Trophoblasts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take part 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inner cell mass becomes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Implantation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Begins </a:t>
            </a:r>
            <a:r>
              <a:rPr lang="en-US" sz="2600" dirty="0" smtClean="0">
                <a:solidFill>
                  <a:srgbClr val="000000"/>
                </a:solidFill>
              </a:rPr>
              <a:t>______________________________________ when </a:t>
            </a:r>
            <a:r>
              <a:rPr lang="en-US" sz="2600" dirty="0">
                <a:solidFill>
                  <a:srgbClr val="000000"/>
                </a:solidFill>
              </a:rPr>
              <a:t>the </a:t>
            </a:r>
            <a:r>
              <a:rPr lang="en-US" sz="2600" dirty="0" err="1">
                <a:solidFill>
                  <a:srgbClr val="000000"/>
                </a:solidFill>
              </a:rPr>
              <a:t>trophoblasts</a:t>
            </a:r>
            <a:r>
              <a:rPr lang="en-US" sz="2600" dirty="0">
                <a:solidFill>
                  <a:srgbClr val="000000"/>
                </a:solidFill>
              </a:rPr>
              <a:t> adhere to a properly prepared </a:t>
            </a:r>
            <a:r>
              <a:rPr lang="en-US" sz="2600" dirty="0" err="1">
                <a:solidFill>
                  <a:srgbClr val="000000"/>
                </a:solidFill>
              </a:rPr>
              <a:t>endometrium</a:t>
            </a:r>
            <a:endParaRPr lang="en-US" sz="26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The </a:t>
            </a:r>
            <a:r>
              <a:rPr lang="en-US" sz="2600" dirty="0" err="1">
                <a:solidFill>
                  <a:srgbClr val="000000"/>
                </a:solidFill>
              </a:rPr>
              <a:t>trophoblasts</a:t>
            </a:r>
            <a:r>
              <a:rPr lang="en-US" sz="2600" dirty="0">
                <a:solidFill>
                  <a:srgbClr val="000000"/>
                </a:solidFill>
              </a:rPr>
              <a:t> then proliferate and form </a:t>
            </a:r>
            <a:r>
              <a:rPr lang="en-US" sz="2600" dirty="0" smtClean="0">
                <a:solidFill>
                  <a:srgbClr val="000000"/>
                </a:solidFill>
              </a:rPr>
              <a:t>_</a:t>
            </a:r>
            <a:endParaRPr lang="en-US" sz="2600" dirty="0">
              <a:solidFill>
                <a:srgbClr val="000000"/>
              </a:solidFill>
            </a:endParaRP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Cytotrophoblast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</a:rPr>
              <a:t>cells of the inner layer that retain their cell boundaries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Syncytiotrophoblast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400" dirty="0">
                <a:solidFill>
                  <a:srgbClr val="000000"/>
                </a:solidFill>
              </a:rPr>
              <a:t>cells in the outer layer that lose their plasma membranes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Implantation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implanted </a:t>
            </a:r>
            <a:r>
              <a:rPr lang="en-US" dirty="0" err="1">
                <a:solidFill>
                  <a:srgbClr val="000000"/>
                </a:solidFill>
              </a:rPr>
              <a:t>blastocyst</a:t>
            </a:r>
            <a:r>
              <a:rPr lang="en-US" dirty="0">
                <a:solidFill>
                  <a:srgbClr val="000000"/>
                </a:solidFill>
              </a:rPr>
              <a:t> is covered over by endometrial cells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Implantation is completed by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Dysmenorrhea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 </a:t>
            </a: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Begins </a:t>
            </a:r>
            <a:r>
              <a:rPr lang="en-US" sz="2600" dirty="0"/>
              <a:t>a day or so before </a:t>
            </a:r>
            <a:r>
              <a:rPr lang="en-US" sz="2600" dirty="0" smtClean="0"/>
              <a:t>menstruation </a:t>
            </a:r>
            <a:r>
              <a:rPr lang="en-US" sz="2600" dirty="0"/>
              <a:t>and ends when the bleeding stops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May </a:t>
            </a:r>
            <a:r>
              <a:rPr lang="en-US" sz="2600" dirty="0"/>
              <a:t>be related to </a:t>
            </a:r>
            <a:r>
              <a:rPr lang="en-US" sz="2600" dirty="0" smtClean="0"/>
              <a:t>_</a:t>
            </a: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Primary </a:t>
            </a:r>
            <a:r>
              <a:rPr lang="en-US" sz="2600" dirty="0" err="1"/>
              <a:t>dysmenorrhea</a:t>
            </a:r>
            <a:r>
              <a:rPr lang="en-US" sz="2600" dirty="0"/>
              <a:t>: 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occurs in “healthy” women.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not related to any specific problems with the uterus or other pelvic organs.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Secondary </a:t>
            </a:r>
            <a:r>
              <a:rPr lang="en-US" sz="2600" dirty="0" err="1"/>
              <a:t>dysmenorrhea</a:t>
            </a:r>
            <a:r>
              <a:rPr lang="en-US" sz="2600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caused by </a:t>
            </a:r>
            <a:r>
              <a:rPr lang="en-US" sz="2400" dirty="0" smtClean="0"/>
              <a:t>_______________________________________  </a:t>
            </a:r>
            <a:r>
              <a:rPr lang="en-US" sz="2400" dirty="0"/>
              <a:t>or structural abnormality either within or outside the uterus 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Implantation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977900"/>
            <a:ext cx="8674100" cy="5880100"/>
          </a:xfrm>
        </p:spPr>
        <p:txBody>
          <a:bodyPr/>
          <a:lstStyle/>
          <a:p>
            <a:r>
              <a:rPr lang="en-US" sz="2600" dirty="0"/>
              <a:t>Viability of the corpus </a:t>
            </a:r>
            <a:r>
              <a:rPr lang="en-US" sz="2600" dirty="0" err="1"/>
              <a:t>luteum</a:t>
            </a:r>
            <a:r>
              <a:rPr lang="en-US" sz="2600" dirty="0"/>
              <a:t> is maintained by human chorionic </a:t>
            </a:r>
            <a:r>
              <a:rPr lang="en-US" sz="2600" dirty="0" err="1"/>
              <a:t>gonadotropin</a:t>
            </a:r>
            <a:r>
              <a:rPr lang="en-US" sz="2600" dirty="0"/>
              <a:t> </a:t>
            </a:r>
            <a:r>
              <a:rPr lang="en-US" sz="2600" dirty="0" smtClean="0"/>
              <a:t>(_______________) </a:t>
            </a:r>
            <a:r>
              <a:rPr lang="en-US" sz="2600" dirty="0"/>
              <a:t>secreted by the </a:t>
            </a:r>
            <a:r>
              <a:rPr lang="en-US" sz="2600" dirty="0" smtClean="0"/>
              <a:t>_</a:t>
            </a:r>
            <a:endParaRPr lang="en-US" sz="2600" dirty="0"/>
          </a:p>
          <a:p>
            <a:r>
              <a:rPr lang="en-US" sz="2600" dirty="0" err="1"/>
              <a:t>hCG</a:t>
            </a:r>
            <a:r>
              <a:rPr lang="en-US" sz="2600" dirty="0"/>
              <a:t> prompts the corpus </a:t>
            </a:r>
            <a:r>
              <a:rPr lang="en-US" sz="2600" dirty="0" err="1"/>
              <a:t>luteum</a:t>
            </a:r>
            <a:r>
              <a:rPr lang="en-US" sz="2600" dirty="0"/>
              <a:t> to continue to secrete progesterone and estrogen</a:t>
            </a:r>
          </a:p>
          <a:p>
            <a:r>
              <a:rPr lang="en-US" sz="2600" dirty="0" err="1"/>
              <a:t>Chorion</a:t>
            </a:r>
            <a:r>
              <a:rPr lang="en-US" sz="2600" dirty="0"/>
              <a:t> </a:t>
            </a:r>
          </a:p>
          <a:p>
            <a:pPr marL="631825" lvl="1"/>
            <a:r>
              <a:rPr lang="en-US" sz="2400" dirty="0"/>
              <a:t>developed from </a:t>
            </a:r>
            <a:r>
              <a:rPr lang="en-US" sz="2400" dirty="0" err="1"/>
              <a:t>trophoblasts</a:t>
            </a:r>
            <a:r>
              <a:rPr lang="en-US" sz="2400" dirty="0"/>
              <a:t> after implantation, continues this hormonal stimulus</a:t>
            </a:r>
          </a:p>
          <a:p>
            <a:r>
              <a:rPr lang="en-US" sz="2600" dirty="0"/>
              <a:t>Between the second and third month, the placenta: </a:t>
            </a:r>
          </a:p>
          <a:p>
            <a:pPr marL="631825" lvl="1"/>
            <a:r>
              <a:rPr lang="en-US" sz="2400" dirty="0"/>
              <a:t>Assumes the role of progesterone and estrogen production</a:t>
            </a:r>
          </a:p>
          <a:p>
            <a:pPr marL="631825" lvl="1"/>
            <a:r>
              <a:rPr lang="en-US" sz="2400" dirty="0"/>
              <a:t>Is providing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Placentation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Formation of the placenta from: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 endometrial </a:t>
            </a:r>
            <a:r>
              <a:rPr lang="en-US" dirty="0">
                <a:solidFill>
                  <a:srgbClr val="000000"/>
                </a:solidFill>
              </a:rPr>
              <a:t>tissues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The placenta is fully formed and functional by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Placentation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Embryonic placental barriers include: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 endothelium of embryonic capillaries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_____________________________ also </a:t>
            </a:r>
            <a:r>
              <a:rPr lang="en-US" dirty="0"/>
              <a:t>secretes other hormones </a:t>
            </a:r>
          </a:p>
          <a:p>
            <a:pPr lvl="1"/>
            <a:r>
              <a:rPr lang="en-US" dirty="0"/>
              <a:t>human placental </a:t>
            </a:r>
            <a:r>
              <a:rPr lang="en-US" dirty="0" err="1"/>
              <a:t>lactogen</a:t>
            </a:r>
            <a:r>
              <a:rPr lang="en-US" dirty="0"/>
              <a:t>, human chorionic </a:t>
            </a:r>
            <a:r>
              <a:rPr lang="en-US" dirty="0" err="1"/>
              <a:t>thyrotropin</a:t>
            </a:r>
            <a:r>
              <a:rPr lang="en-US" dirty="0"/>
              <a:t>, and </a:t>
            </a:r>
            <a:r>
              <a:rPr lang="en-US" dirty="0" err="1"/>
              <a:t>relaxin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Membranes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Amnion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Provides a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that </a:t>
            </a:r>
            <a:r>
              <a:rPr lang="en-US" dirty="0">
                <a:solidFill>
                  <a:srgbClr val="000000"/>
                </a:solidFill>
              </a:rPr>
              <a:t>protects the embryo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Helps maintain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Amniotic </a:t>
            </a:r>
            <a:r>
              <a:rPr lang="en-US" dirty="0">
                <a:solidFill>
                  <a:srgbClr val="000000"/>
                </a:solidFill>
              </a:rPr>
              <a:t>fluid comes from maternal blood, and later, fetal urine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Membranes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Forms part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Produces earliest </a:t>
            </a:r>
            <a:r>
              <a:rPr lang="en-US" dirty="0" smtClean="0">
                <a:solidFill>
                  <a:srgbClr val="000000"/>
                </a:solidFill>
              </a:rPr>
              <a:t>__________________________ and </a:t>
            </a:r>
            <a:r>
              <a:rPr lang="en-US" dirty="0">
                <a:solidFill>
                  <a:srgbClr val="000000"/>
                </a:solidFill>
              </a:rPr>
              <a:t>vessels</a:t>
            </a:r>
          </a:p>
          <a:p>
            <a:pPr lvl="1"/>
            <a:r>
              <a:rPr lang="en-US" dirty="0"/>
              <a:t>Is the source of primordial germ cells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Membranes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329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 small </a:t>
            </a:r>
            <a:r>
              <a:rPr lang="en-US" sz="2800" dirty="0" err="1">
                <a:solidFill>
                  <a:srgbClr val="000000"/>
                </a:solidFill>
              </a:rPr>
              <a:t>outpocketing</a:t>
            </a:r>
            <a:r>
              <a:rPr lang="en-US" sz="2800" dirty="0">
                <a:solidFill>
                  <a:srgbClr val="000000"/>
                </a:solidFill>
              </a:rPr>
              <a:t> at the caudal end of the yolk sac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Structural base for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Becomes part of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helps form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Encloses the embryonic body and all other membranes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Gastrulation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During the 3</a:t>
            </a:r>
            <a:r>
              <a:rPr lang="en-US" baseline="30000" dirty="0">
                <a:solidFill>
                  <a:srgbClr val="000000"/>
                </a:solidFill>
              </a:rPr>
              <a:t>rd</a:t>
            </a:r>
            <a:r>
              <a:rPr lang="en-US" dirty="0">
                <a:solidFill>
                  <a:srgbClr val="000000"/>
                </a:solidFill>
              </a:rPr>
              <a:t> week,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_____________________________________becomes </a:t>
            </a:r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primary germ layers are ectoderm, mesoderm, and endoderm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Germ Layers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solidFill>
                  <a:srgbClr val="000000"/>
                </a:solidFill>
              </a:rPr>
              <a:t>Serve as primitive tissues from which all body organs will derive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	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forms structures of the nervous system and skin epidermis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endParaRPr lang="en-US" sz="26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forms epithelial linings of the digestive, respiratory, and </a:t>
            </a:r>
            <a:r>
              <a:rPr lang="en-US" sz="2400" dirty="0" err="1">
                <a:solidFill>
                  <a:srgbClr val="000000"/>
                </a:solidFill>
              </a:rPr>
              <a:t>urogenital</a:t>
            </a:r>
            <a:r>
              <a:rPr lang="en-US" sz="2400" dirty="0">
                <a:solidFill>
                  <a:srgbClr val="000000"/>
                </a:solidFill>
              </a:rPr>
              <a:t> systems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endParaRPr lang="en-US" sz="26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forms all other tissues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rgbClr val="000000"/>
                </a:solidFill>
              </a:rPr>
              <a:t>Endoderm and ectoderm are securely joined and are considered epithelia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of </a:t>
            </a:r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514900"/>
            <a:ext cx="8315325" cy="499384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 develops </a:t>
            </a:r>
            <a:r>
              <a:rPr lang="en-US" dirty="0"/>
              <a:t>a purplish hue</a:t>
            </a:r>
          </a:p>
          <a:p>
            <a:endParaRPr lang="en-US" dirty="0" smtClean="0"/>
          </a:p>
          <a:p>
            <a:r>
              <a:rPr lang="en-US" dirty="0" smtClean="0"/>
              <a:t>Breasts </a:t>
            </a:r>
            <a:r>
              <a:rPr lang="en-US" dirty="0"/>
              <a:t>enlarge and their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uterus expands, occupying most of the abdominal cavity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of </a:t>
            </a:r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 is </a:t>
            </a:r>
            <a:r>
              <a:rPr lang="en-US" dirty="0"/>
              <a:t>common due to the change of the body’s center of gravity</a:t>
            </a:r>
          </a:p>
          <a:p>
            <a:endParaRPr lang="en-US" dirty="0"/>
          </a:p>
          <a:p>
            <a:r>
              <a:rPr lang="en-US" dirty="0" smtClean="0"/>
              <a:t>______________________________ causes </a:t>
            </a:r>
            <a:r>
              <a:rPr lang="en-US" dirty="0"/>
              <a:t>pelvic ligaments and the pubic </a:t>
            </a:r>
            <a:r>
              <a:rPr lang="en-US" dirty="0" err="1"/>
              <a:t>symphysis</a:t>
            </a:r>
            <a:r>
              <a:rPr lang="en-US" dirty="0"/>
              <a:t> to relax</a:t>
            </a:r>
          </a:p>
          <a:p>
            <a:endParaRPr lang="en-US" dirty="0"/>
          </a:p>
          <a:p>
            <a:r>
              <a:rPr lang="en-US" dirty="0"/>
              <a:t>Typical weight gain is about 29 pounds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</a:t>
            </a:r>
            <a:r>
              <a:rPr lang="en-US" dirty="0"/>
              <a:t>Sex Determination</a:t>
            </a:r>
          </a:p>
        </p:txBody>
      </p:sp>
      <p:sp>
        <p:nvSpPr>
          <p:cNvPr id="260103" name="Rectangle 7"/>
          <p:cNvSpPr>
            <a:spLocks noGrp="1" noChangeArrowheads="1"/>
          </p:cNvSpPr>
          <p:nvPr>
            <p:ph idx="1"/>
          </p:nvPr>
        </p:nvSpPr>
        <p:spPr>
          <a:xfrm>
            <a:off x="298450" y="1460310"/>
            <a:ext cx="8678863" cy="512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Genetic sex is determined by the sex chromosomes each gamete contains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There </a:t>
            </a:r>
            <a:r>
              <a:rPr lang="en-US" dirty="0"/>
              <a:t>are two types of sex </a:t>
            </a:r>
            <a:r>
              <a:rPr lang="en-US" dirty="0" smtClean="0"/>
              <a:t>chromosomes_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Females </a:t>
            </a:r>
            <a:r>
              <a:rPr lang="en-US" dirty="0"/>
              <a:t>have two X chromosomes; males have one X and one 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Hence</a:t>
            </a:r>
            <a:r>
              <a:rPr lang="en-US" dirty="0"/>
              <a:t>, all eggs have an X chromosome; half the sperm have an X, and the other half a 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single gene on the Y chromosome, the </a:t>
            </a:r>
            <a:r>
              <a:rPr lang="en-US" dirty="0" smtClean="0"/>
              <a:t>_________________________, </a:t>
            </a:r>
            <a:r>
              <a:rPr lang="en-US" dirty="0"/>
              <a:t>initiates testes development and determines maleness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Development of External Genitalia: Male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the influence of testosterone</a:t>
            </a:r>
          </a:p>
          <a:p>
            <a:r>
              <a:rPr lang="en-US" dirty="0" smtClean="0"/>
              <a:t>_________________________________ enlarges </a:t>
            </a:r>
            <a:r>
              <a:rPr lang="en-US" dirty="0"/>
              <a:t>forming the penis</a:t>
            </a:r>
          </a:p>
          <a:p>
            <a:r>
              <a:rPr lang="en-US" dirty="0" smtClean="0"/>
              <a:t>___________________________________ elongates </a:t>
            </a:r>
            <a:r>
              <a:rPr lang="en-US" dirty="0"/>
              <a:t>and closes completely</a:t>
            </a:r>
          </a:p>
          <a:p>
            <a:r>
              <a:rPr lang="en-US" dirty="0"/>
              <a:t>Urethral folds give rise to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 swellings </a:t>
            </a:r>
            <a:r>
              <a:rPr lang="en-US" dirty="0"/>
              <a:t>develop into the scrotum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Development of External Genitalia: Female</a:t>
            </a:r>
          </a:p>
        </p:txBody>
      </p:sp>
      <p:sp>
        <p:nvSpPr>
          <p:cNvPr id="2703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Genital tubercle gives rise to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________________________________ as </a:t>
            </a:r>
            <a:r>
              <a:rPr lang="en-US" dirty="0"/>
              <a:t>the vestibule</a:t>
            </a:r>
          </a:p>
          <a:p>
            <a:r>
              <a:rPr lang="en-US" dirty="0"/>
              <a:t>The urethral folds become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labioscrotal</a:t>
            </a:r>
            <a:r>
              <a:rPr lang="en-US" dirty="0"/>
              <a:t> swellings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Descent </a:t>
            </a:r>
            <a:r>
              <a:rPr lang="en-US" dirty="0"/>
              <a:t>of the Gonads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About 2 months before birth and stimulated by testosterone, the </a:t>
            </a:r>
            <a:r>
              <a:rPr lang="en-US" dirty="0" smtClean="0"/>
              <a:t>_________________________________________ and </a:t>
            </a:r>
            <a:r>
              <a:rPr lang="en-US" dirty="0"/>
              <a:t>enter the scrotum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fibrous </a:t>
            </a:r>
            <a:r>
              <a:rPr lang="en-US" dirty="0"/>
              <a:t>cord that extends from the testes to the scrotum</a:t>
            </a:r>
          </a:p>
          <a:p>
            <a:pPr>
              <a:lnSpc>
                <a:spcPct val="90000"/>
              </a:lnSpc>
            </a:pPr>
            <a:r>
              <a:rPr lang="en-US" dirty="0"/>
              <a:t>Spermatic cord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blood </a:t>
            </a:r>
            <a:r>
              <a:rPr lang="en-US" dirty="0"/>
              <a:t>vessels, nerves, and </a:t>
            </a:r>
            <a:r>
              <a:rPr lang="en-US" dirty="0" err="1"/>
              <a:t>fascial</a:t>
            </a:r>
            <a:r>
              <a:rPr lang="en-US" dirty="0"/>
              <a:t> layers that help suspend the testes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Ovaries </a:t>
            </a:r>
            <a:r>
              <a:rPr lang="en-US" dirty="0"/>
              <a:t>also descend, but are </a:t>
            </a:r>
            <a:r>
              <a:rPr lang="en-US" dirty="0" smtClean="0"/>
              <a:t>_______________________________________________ at </a:t>
            </a:r>
            <a:r>
              <a:rPr lang="en-US" dirty="0"/>
              <a:t>the pelvic brim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Aspects: Puberty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Reproductive organs grow to adult size and become functional</a:t>
            </a:r>
          </a:p>
          <a:p>
            <a:pPr>
              <a:lnSpc>
                <a:spcPct val="90000"/>
              </a:lnSpc>
            </a:pPr>
            <a:r>
              <a:rPr lang="en-US" dirty="0"/>
              <a:t>Secondary sex characteristics appear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Characteristics of puberty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Males </a:t>
            </a:r>
            <a:r>
              <a:rPr lang="en-US" dirty="0" smtClean="0"/>
              <a:t>	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__________________________________________ and </a:t>
            </a:r>
            <a:r>
              <a:rPr lang="en-US" dirty="0"/>
              <a:t>scrotum, appearance of </a:t>
            </a:r>
            <a:r>
              <a:rPr lang="en-US" dirty="0" err="1"/>
              <a:t>axillary</a:t>
            </a:r>
            <a:r>
              <a:rPr lang="en-US" dirty="0"/>
              <a:t> and facial hair,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Females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enlarging </a:t>
            </a:r>
            <a:r>
              <a:rPr lang="en-US" dirty="0"/>
              <a:t>of the breasts, </a:t>
            </a:r>
            <a:r>
              <a:rPr lang="en-US" dirty="0" smtClean="0"/>
              <a:t>____________________________________ , </a:t>
            </a:r>
            <a:r>
              <a:rPr lang="en-US" dirty="0"/>
              <a:t>and dependable ovulation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Menopause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Ovulation and menses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Without sufficient </a:t>
            </a:r>
            <a:r>
              <a:rPr lang="en-US" dirty="0" smtClean="0"/>
              <a:t>_________________________ , </a:t>
            </a:r>
            <a:r>
              <a:rPr lang="en-US" dirty="0"/>
              <a:t>reproductive organs and breasts atrophy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Skin blood vessels undergo intense </a:t>
            </a:r>
            <a:r>
              <a:rPr lang="en-US" dirty="0" err="1"/>
              <a:t>vasodilation</a:t>
            </a:r>
            <a:r>
              <a:rPr lang="en-US" dirty="0"/>
              <a:t> (hot flashes occur)</a:t>
            </a:r>
          </a:p>
          <a:p>
            <a:pPr lvl="1"/>
            <a:r>
              <a:rPr lang="en-US" dirty="0"/>
              <a:t>Gradual thinning of the skin and bone loss</a:t>
            </a:r>
          </a:p>
          <a:p>
            <a:r>
              <a:rPr lang="en-US" dirty="0"/>
              <a:t>Males have no equivalent to menopause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Egg to Embryo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Pregnancy </a:t>
            </a:r>
          </a:p>
          <a:p>
            <a:pPr lvl="1"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events that occur from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the developing offspring</a:t>
            </a: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from the last menstrual period until birth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1025</Words>
  <Application>Microsoft Office PowerPoint</Application>
  <PresentationFormat>On-screen Show (4:3)</PresentationFormat>
  <Paragraphs>220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PMS:  pre Menstrual syndrome</vt:lpstr>
      <vt:lpstr>Dysmenorrhea</vt:lpstr>
      <vt:lpstr>Genetic Sex Determination</vt:lpstr>
      <vt:lpstr>Development of External Genitalia: Male</vt:lpstr>
      <vt:lpstr>Development of External Genitalia: Female</vt:lpstr>
      <vt:lpstr>Descent of the Gonads</vt:lpstr>
      <vt:lpstr>Development Aspects: Puberty</vt:lpstr>
      <vt:lpstr>Menopause</vt:lpstr>
      <vt:lpstr>From Egg to Embryo</vt:lpstr>
      <vt:lpstr>From Egg to Embryo</vt:lpstr>
      <vt:lpstr>Accomplishing Fertilization</vt:lpstr>
      <vt:lpstr>Sperm Transport and Capacitation</vt:lpstr>
      <vt:lpstr>Acrosomal Reaction and Sperm Penetration</vt:lpstr>
      <vt:lpstr>Slide 14</vt:lpstr>
      <vt:lpstr>Completion of Meiosis II and Fertilization</vt:lpstr>
      <vt:lpstr>Preembryonic Development</vt:lpstr>
      <vt:lpstr>Preembryonic Development</vt:lpstr>
      <vt:lpstr>Implantation</vt:lpstr>
      <vt:lpstr>Implantation</vt:lpstr>
      <vt:lpstr>Implantation</vt:lpstr>
      <vt:lpstr>Placentation</vt:lpstr>
      <vt:lpstr>Placentation</vt:lpstr>
      <vt:lpstr>Embryonic Membranes</vt:lpstr>
      <vt:lpstr>Embryonic Membranes</vt:lpstr>
      <vt:lpstr>Embryonic Membranes</vt:lpstr>
      <vt:lpstr>Gastrulation</vt:lpstr>
      <vt:lpstr>Primary Germ Layers</vt:lpstr>
      <vt:lpstr>Effects of Pregnancy</vt:lpstr>
      <vt:lpstr>Effects of Pregnancy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PMS:  pre Menstrual syndrome</dc:title>
  <dc:creator>bawargo</dc:creator>
  <cp:lastModifiedBy>bawargo</cp:lastModifiedBy>
  <cp:revision>2</cp:revision>
  <dcterms:created xsi:type="dcterms:W3CDTF">2009-04-15T18:11:17Z</dcterms:created>
  <dcterms:modified xsi:type="dcterms:W3CDTF">2011-04-04T16:33:35Z</dcterms:modified>
</cp:coreProperties>
</file>