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6/6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1A17A-ADE1-4920-9E7F-EA6D5C4213A0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3D35A-B0AE-42D2-864C-796DAA80E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Six Material 6/6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7493B-60FB-4D02-A6A8-4614935072A4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D2A2-9122-425C-AA2E-4D8B386A6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D2A2-9122-425C-AA2E-4D8B386A6BB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Six Material 6/6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6D15A-B385-44CF-AF1E-9378F38B25E8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4221-4591-4C5F-88EB-C3FD2F07CE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Metabolic Changes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41946"/>
            <a:ext cx="8270875" cy="53826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placenta secretes human placental </a:t>
            </a:r>
            <a:r>
              <a:rPr lang="en-US" dirty="0" err="1"/>
              <a:t>lactogen</a:t>
            </a:r>
            <a:r>
              <a:rPr lang="en-US" dirty="0"/>
              <a:t> (</a:t>
            </a:r>
            <a:r>
              <a:rPr lang="en-US" dirty="0" err="1"/>
              <a:t>hPL</a:t>
            </a:r>
            <a:r>
              <a:rPr lang="en-US" dirty="0"/>
              <a:t>),</a:t>
            </a:r>
          </a:p>
          <a:p>
            <a:pPr lvl="1"/>
            <a:r>
              <a:rPr lang="en-US" sz="3000" dirty="0"/>
              <a:t>stimulates the </a:t>
            </a:r>
            <a:r>
              <a:rPr lang="en-US" sz="3000" dirty="0" smtClean="0"/>
              <a:t>_</a:t>
            </a:r>
            <a:endParaRPr lang="en-US" sz="3000" dirty="0"/>
          </a:p>
          <a:p>
            <a:pPr lvl="1"/>
            <a:r>
              <a:rPr lang="en-US" sz="3000" dirty="0"/>
              <a:t>promotes growth of the fetus and exerts a maternal glucose-sparing effect</a:t>
            </a:r>
          </a:p>
          <a:p>
            <a:endParaRPr lang="en-US" dirty="0" smtClean="0"/>
          </a:p>
          <a:p>
            <a:r>
              <a:rPr lang="en-US" dirty="0" smtClean="0"/>
              <a:t>Human </a:t>
            </a:r>
            <a:r>
              <a:rPr lang="en-US" dirty="0"/>
              <a:t>chorionic </a:t>
            </a:r>
            <a:r>
              <a:rPr lang="en-US" dirty="0" err="1"/>
              <a:t>thyrotropin</a:t>
            </a:r>
            <a:r>
              <a:rPr lang="en-US" dirty="0"/>
              <a:t> (</a:t>
            </a:r>
            <a:r>
              <a:rPr lang="en-US" dirty="0" err="1"/>
              <a:t>hCT</a:t>
            </a:r>
            <a:r>
              <a:rPr lang="en-US" dirty="0"/>
              <a:t>)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Parathyroid </a:t>
            </a:r>
            <a:r>
              <a:rPr lang="en-US" dirty="0"/>
              <a:t>hormone levels are high, ensuring a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Occlusion of Fetal Blood Vessels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392072"/>
            <a:ext cx="8270875" cy="5296066"/>
          </a:xfrm>
        </p:spPr>
        <p:txBody>
          <a:bodyPr/>
          <a:lstStyle/>
          <a:p>
            <a:r>
              <a:rPr lang="en-US" sz="2600" dirty="0" smtClean="0">
                <a:solidFill>
                  <a:schemeClr val="tx1"/>
                </a:solidFill>
              </a:rPr>
              <a:t>______________________________________________ constrict </a:t>
            </a:r>
            <a:r>
              <a:rPr lang="en-US" sz="2600" dirty="0">
                <a:solidFill>
                  <a:schemeClr val="tx1"/>
                </a:solidFill>
              </a:rPr>
              <a:t>and become </a:t>
            </a:r>
            <a:r>
              <a:rPr lang="en-US" sz="2600" dirty="0" smtClean="0">
                <a:solidFill>
                  <a:schemeClr val="tx1"/>
                </a:solidFill>
              </a:rPr>
              <a:t>_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Fates of fetal vessels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Proximal umbilical arteries become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 and </a:t>
            </a:r>
            <a:r>
              <a:rPr lang="en-US" sz="2400" dirty="0">
                <a:solidFill>
                  <a:schemeClr val="tx1"/>
                </a:solidFill>
              </a:rPr>
              <a:t>distal parts become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umbilical vein becomes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ductus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venosus</a:t>
            </a:r>
            <a:r>
              <a:rPr lang="en-US" sz="2400" dirty="0">
                <a:solidFill>
                  <a:schemeClr val="tx1"/>
                </a:solidFill>
              </a:rPr>
              <a:t> becomes the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 becomes </a:t>
            </a:r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fossa</a:t>
            </a:r>
            <a:r>
              <a:rPr lang="en-US" sz="2400" dirty="0">
                <a:solidFill>
                  <a:schemeClr val="tx1"/>
                </a:solidFill>
              </a:rPr>
              <a:t> ovalis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ductus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arteriosus</a:t>
            </a:r>
            <a:r>
              <a:rPr lang="en-US" sz="2400" dirty="0">
                <a:solidFill>
                  <a:schemeClr val="tx1"/>
                </a:solidFill>
              </a:rPr>
              <a:t> becomes the </a:t>
            </a:r>
            <a:r>
              <a:rPr lang="en-US" sz="2400" dirty="0" err="1">
                <a:solidFill>
                  <a:schemeClr val="tx1"/>
                </a:solidFill>
              </a:rPr>
              <a:t>ligamentum</a:t>
            </a:r>
            <a:r>
              <a:rPr lang="en-US" sz="2400" dirty="0">
                <a:solidFill>
                  <a:schemeClr val="tx1"/>
                </a:solidFill>
              </a:rPr>
              <a:t> arteriosum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Transitional Period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0569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Unstable period lasting 6-8 hours after birth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__________________________________ the </a:t>
            </a:r>
            <a:r>
              <a:rPr lang="en-US" dirty="0">
                <a:solidFill>
                  <a:srgbClr val="000000"/>
                </a:solidFill>
              </a:rPr>
              <a:t>baby is alert and active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Heart </a:t>
            </a:r>
            <a:r>
              <a:rPr lang="en-US" dirty="0">
                <a:solidFill>
                  <a:srgbClr val="000000"/>
                </a:solidFill>
              </a:rPr>
              <a:t>rate increases (120-160 beats/min.)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Temperature 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Transitional Period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Activity then </a:t>
            </a:r>
            <a:r>
              <a:rPr lang="en-US" dirty="0" smtClean="0">
                <a:solidFill>
                  <a:srgbClr val="000000"/>
                </a:solidFill>
              </a:rPr>
              <a:t>__________________________  </a:t>
            </a:r>
            <a:r>
              <a:rPr lang="en-US" dirty="0">
                <a:solidFill>
                  <a:srgbClr val="000000"/>
                </a:solidFill>
              </a:rPr>
              <a:t>and the infant sleeps about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second active stage follows in which the baby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After </a:t>
            </a:r>
            <a:r>
              <a:rPr lang="en-US" dirty="0">
                <a:solidFill>
                  <a:srgbClr val="000000"/>
                </a:solidFill>
              </a:rPr>
              <a:t>this, the infant sleeps, with waking periods occurring every 3-4 hours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Lactation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7647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production of milk by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Estrogens</a:t>
            </a:r>
            <a:r>
              <a:rPr lang="en-US" dirty="0">
                <a:solidFill>
                  <a:srgbClr val="000000"/>
                </a:solidFill>
              </a:rPr>
              <a:t>, progesterone, and </a:t>
            </a:r>
            <a:r>
              <a:rPr lang="en-US" dirty="0" err="1">
                <a:solidFill>
                  <a:srgbClr val="000000"/>
                </a:solidFill>
              </a:rPr>
              <a:t>lactogen</a:t>
            </a:r>
            <a:r>
              <a:rPr lang="en-US" dirty="0">
                <a:solidFill>
                  <a:srgbClr val="000000"/>
                </a:solidFill>
              </a:rPr>
              <a:t> stimulate the hypothalamus to release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 responds </a:t>
            </a:r>
            <a:r>
              <a:rPr lang="en-US" dirty="0">
                <a:solidFill>
                  <a:srgbClr val="000000"/>
                </a:solidFill>
              </a:rPr>
              <a:t>by releasing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Lactation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Solution </a:t>
            </a:r>
            <a:r>
              <a:rPr lang="en-US" dirty="0">
                <a:solidFill>
                  <a:srgbClr val="000000"/>
                </a:solidFill>
              </a:rPr>
              <a:t>rich in vitamin A, protein, minerals, and </a:t>
            </a:r>
            <a:r>
              <a:rPr lang="en-US" dirty="0" err="1">
                <a:solidFill>
                  <a:srgbClr val="000000"/>
                </a:solidFill>
              </a:rPr>
              <a:t>IgA</a:t>
            </a:r>
            <a:r>
              <a:rPr lang="en-US" dirty="0">
                <a:solidFill>
                  <a:srgbClr val="000000"/>
                </a:solidFill>
              </a:rPr>
              <a:t> antibodies 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released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followed by </a:t>
            </a:r>
            <a:r>
              <a:rPr lang="en-US" dirty="0" smtClean="0"/>
              <a:t>_____________________________ production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Lactation and Milk Let-down Reflex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6662"/>
            <a:ext cx="3550219" cy="45874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After birth, milk production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28.18</a:t>
            </a:r>
          </a:p>
        </p:txBody>
      </p:sp>
      <p:pic>
        <p:nvPicPr>
          <p:cNvPr id="38707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3238" y="1100137"/>
            <a:ext cx="4830762" cy="5757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Breast Milk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364776"/>
            <a:ext cx="8422469" cy="5209062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Advantages of breast milk for the infant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Fats and iron are </a:t>
            </a:r>
            <a:r>
              <a:rPr lang="en-US" sz="2400" dirty="0" smtClean="0">
                <a:solidFill>
                  <a:schemeClr val="tx1"/>
                </a:solidFill>
              </a:rPr>
              <a:t>_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Its amino acids are metabolized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_______________________________________________ than </a:t>
            </a:r>
            <a:r>
              <a:rPr lang="en-US" sz="2400" dirty="0">
                <a:solidFill>
                  <a:schemeClr val="tx1"/>
                </a:solidFill>
              </a:rPr>
              <a:t>those of cow’s milk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Beneficial chemicals are present – </a:t>
            </a:r>
            <a:r>
              <a:rPr lang="en-US" sz="2400" dirty="0" smtClean="0">
                <a:solidFill>
                  <a:schemeClr val="tx1"/>
                </a:solidFill>
              </a:rPr>
              <a:t>__________________, </a:t>
            </a:r>
            <a:r>
              <a:rPr lang="en-US" sz="2400" dirty="0">
                <a:solidFill>
                  <a:schemeClr val="tx1"/>
                </a:solidFill>
              </a:rPr>
              <a:t>other </a:t>
            </a:r>
            <a:r>
              <a:rPr lang="en-US" sz="2400" dirty="0" err="1">
                <a:solidFill>
                  <a:schemeClr val="tx1"/>
                </a:solidFill>
              </a:rPr>
              <a:t>immunoglobulins</a:t>
            </a:r>
            <a:r>
              <a:rPr lang="en-US" sz="2400" dirty="0">
                <a:solidFill>
                  <a:schemeClr val="tx1"/>
                </a:solidFill>
              </a:rPr>
              <a:t>, complement, </a:t>
            </a:r>
            <a:r>
              <a:rPr lang="en-US" sz="2400" dirty="0" err="1">
                <a:solidFill>
                  <a:schemeClr val="tx1"/>
                </a:solidFill>
              </a:rPr>
              <a:t>lysozyme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___________________________________________,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 err="1">
                <a:solidFill>
                  <a:schemeClr val="tx1"/>
                </a:solidFill>
              </a:rPr>
              <a:t>lactoperoxidase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Interleukins and prostaglandins are present, which prevent overzealous inflammatory responses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Its </a:t>
            </a:r>
            <a:r>
              <a:rPr lang="en-US" sz="2400" dirty="0" smtClean="0">
                <a:solidFill>
                  <a:schemeClr val="tx1"/>
                </a:solidFill>
              </a:rPr>
              <a:t>______________________________________________ help </a:t>
            </a:r>
            <a:r>
              <a:rPr lang="en-US" sz="2400" dirty="0">
                <a:solidFill>
                  <a:schemeClr val="tx1"/>
                </a:solidFill>
              </a:rPr>
              <a:t>cleanse the bowels of </a:t>
            </a:r>
            <a:r>
              <a:rPr lang="en-US" sz="2400" dirty="0" err="1">
                <a:solidFill>
                  <a:schemeClr val="tx1"/>
                </a:solidFill>
              </a:rPr>
              <a:t>meconium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Physiological Changes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rgbClr val="000000"/>
                </a:solidFill>
              </a:rPr>
              <a:t>GI tract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morning sickness occurs due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Urinary system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_______________________________________________ to </a:t>
            </a:r>
            <a:r>
              <a:rPr lang="en-US" sz="2400" dirty="0">
                <a:solidFill>
                  <a:srgbClr val="000000"/>
                </a:solidFill>
              </a:rPr>
              <a:t>handle the additional fetal wastes</a:t>
            </a:r>
          </a:p>
          <a:p>
            <a:r>
              <a:rPr lang="en-US" sz="2600" dirty="0">
                <a:solidFill>
                  <a:srgbClr val="000000"/>
                </a:solidFill>
              </a:rPr>
              <a:t>Respiratory system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r>
              <a:rPr lang="en-US" sz="2400" dirty="0" err="1">
                <a:solidFill>
                  <a:srgbClr val="000000"/>
                </a:solidFill>
              </a:rPr>
              <a:t>Dyspnea</a:t>
            </a:r>
            <a:r>
              <a:rPr lang="en-US" sz="2400" dirty="0">
                <a:solidFill>
                  <a:srgbClr val="000000"/>
                </a:solidFill>
              </a:rPr>
              <a:t> (difficult breathing) may develop late in pregnancy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Effects of Pregnancy: Physiological Changes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Cardiovascular system 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25-40%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Venous </a:t>
            </a:r>
            <a:r>
              <a:rPr lang="en-US" dirty="0">
                <a:solidFill>
                  <a:srgbClr val="000000"/>
                </a:solidFill>
              </a:rPr>
              <a:t>pressure from lower limbs is impaired, resulting 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Parturition: Initiation of Labor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78675"/>
            <a:ext cx="8477060" cy="49713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Estrogen reaches a peak during the last weeks of pregnancy causing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Weak </a:t>
            </a:r>
            <a:r>
              <a:rPr lang="en-US" dirty="0"/>
              <a:t>Braxton Hicks contractions may take place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As </a:t>
            </a:r>
            <a:r>
              <a:rPr lang="en-US" dirty="0"/>
              <a:t>birth nears, </a:t>
            </a:r>
            <a:r>
              <a:rPr lang="en-US" dirty="0" smtClean="0"/>
              <a:t>_______________________________________ cause </a:t>
            </a:r>
            <a:r>
              <a:rPr lang="en-US" dirty="0"/>
              <a:t>uterine contractions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Emotional </a:t>
            </a:r>
            <a:r>
              <a:rPr lang="en-US" dirty="0"/>
              <a:t>and physical stress: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Activates the hypothalamus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Sets up a </a:t>
            </a:r>
            <a:r>
              <a:rPr lang="en-US" dirty="0" smtClean="0"/>
              <a:t>________________________________________ mechanism</a:t>
            </a:r>
            <a:r>
              <a:rPr lang="en-US" dirty="0"/>
              <a:t>, releasing more </a:t>
            </a:r>
            <a:r>
              <a:rPr lang="en-US" dirty="0" err="1"/>
              <a:t>oxytocin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1069"/>
            <a:ext cx="8686800" cy="696035"/>
          </a:xfrm>
        </p:spPr>
        <p:txBody>
          <a:bodyPr>
            <a:normAutofit fontScale="90000"/>
          </a:bodyPr>
          <a:lstStyle/>
          <a:p>
            <a:r>
              <a:rPr lang="en-US" dirty="0"/>
              <a:t>Parturition: Initiation of Labor</a:t>
            </a:r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2417" y="1184275"/>
            <a:ext cx="6124575" cy="56737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Dilation Stage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87393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From the onset of labor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________________________________________(</a:t>
            </a:r>
            <a:r>
              <a:rPr lang="en-US" dirty="0">
                <a:solidFill>
                  <a:srgbClr val="000000"/>
                </a:solidFill>
              </a:rPr>
              <a:t>10 cm)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Initial </a:t>
            </a:r>
            <a:r>
              <a:rPr lang="en-US" dirty="0">
                <a:solidFill>
                  <a:srgbClr val="000000"/>
                </a:solidFill>
              </a:rPr>
              <a:t>contractions are 15–30 minutes apart and 10–30 seconds in duration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cervix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The __________________________________________, </a:t>
            </a:r>
            <a:r>
              <a:rPr lang="en-US" dirty="0">
                <a:solidFill>
                  <a:srgbClr val="000000"/>
                </a:solidFill>
              </a:rPr>
              <a:t>releasing amniotic fluid (breaking of the </a:t>
            </a:r>
            <a:r>
              <a:rPr lang="en-US" dirty="0" smtClean="0">
                <a:solidFill>
                  <a:srgbClr val="000000"/>
                </a:solidFill>
              </a:rPr>
              <a:t>water)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____________________________________________ occurs </a:t>
            </a:r>
            <a:r>
              <a:rPr lang="en-US" dirty="0">
                <a:solidFill>
                  <a:srgbClr val="000000"/>
                </a:solidFill>
              </a:rPr>
              <a:t>as the infant’s head enters the true pelvis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Expulsion Stage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37731"/>
            <a:ext cx="8477060" cy="472212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From full dilation to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Strong </a:t>
            </a:r>
            <a:r>
              <a:rPr lang="en-US" dirty="0">
                <a:solidFill>
                  <a:srgbClr val="000000"/>
                </a:solidFill>
              </a:rPr>
              <a:t>contractions occur every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_________________________________ increases </a:t>
            </a:r>
            <a:r>
              <a:rPr lang="en-US" dirty="0">
                <a:solidFill>
                  <a:srgbClr val="000000"/>
                </a:solidFill>
              </a:rPr>
              <a:t>in labor without local anesthesia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_____________________________________ occurs </a:t>
            </a:r>
            <a:r>
              <a:rPr lang="en-US" dirty="0">
                <a:solidFill>
                  <a:srgbClr val="000000"/>
                </a:solidFill>
              </a:rPr>
              <a:t>when the largest dimension of the head is distending the vulva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Stages of Labor: Expulsion Stage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delivery of the placenta is accomplished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Afterbirth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placenta and its attached fetal membranes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All placenta fragments must be removed to prevent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Extrauterine Life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At 1-5 minutes after birth, the infant’s physical status is assessed based on five signs: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Each </a:t>
            </a:r>
            <a:r>
              <a:rPr lang="en-US" dirty="0">
                <a:solidFill>
                  <a:srgbClr val="000000"/>
                </a:solidFill>
              </a:rPr>
              <a:t>observation is given a score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Apgar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score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total score of the above assessments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Lower scores reveal problems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(4:3)</PresentationFormat>
  <Paragraphs>118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Effects of Pregnancy: Metabolic Changes</vt:lpstr>
      <vt:lpstr>Effects of Pregnancy: Physiological Changes</vt:lpstr>
      <vt:lpstr>Effects of Pregnancy: Physiological Changes</vt:lpstr>
      <vt:lpstr>Parturition: Initiation of Labor</vt:lpstr>
      <vt:lpstr>Parturition: Initiation of Labor</vt:lpstr>
      <vt:lpstr>Stages of Labor: Dilation Stage</vt:lpstr>
      <vt:lpstr>Stages of Labor: Expulsion Stage</vt:lpstr>
      <vt:lpstr>Stages of Labor: Expulsion Stage</vt:lpstr>
      <vt:lpstr>Extrauterine Life</vt:lpstr>
      <vt:lpstr>Occlusion of Fetal Blood Vessels</vt:lpstr>
      <vt:lpstr>Transitional Period</vt:lpstr>
      <vt:lpstr>Transitional Period</vt:lpstr>
      <vt:lpstr>Lactation</vt:lpstr>
      <vt:lpstr>Lactation</vt:lpstr>
      <vt:lpstr>Lactation and Milk Let-down Reflex</vt:lpstr>
      <vt:lpstr>Breast Milk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Pregnancy: Metabolic Changes</dc:title>
  <dc:creator>bawargo</dc:creator>
  <cp:lastModifiedBy>bawargo</cp:lastModifiedBy>
  <cp:revision>2</cp:revision>
  <dcterms:created xsi:type="dcterms:W3CDTF">2009-04-15T18:12:07Z</dcterms:created>
  <dcterms:modified xsi:type="dcterms:W3CDTF">2011-04-04T16:34:39Z</dcterms:modified>
</cp:coreProperties>
</file>