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six, 3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2C0C0-C0E2-4327-A92D-2201390A17A5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7430E-EE61-49A4-9A36-7521D6F346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six, 3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C5FD-F7FA-4B38-A5DA-F36FEC04F69C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973F7-2234-447F-8EF2-6DED17BB81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973F7-2234-447F-8EF2-6DED17BB81CC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six, 3 of 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59CC-B98E-400D-8B12-08E2CB0A84E3}" type="datetimeFigureOut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8F4F-8041-42FD-8009-B87D1D5B36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Establishing the Ovarian Cycle</a:t>
            </a:r>
          </a:p>
        </p:txBody>
      </p:sp>
      <p:sp>
        <p:nvSpPr>
          <p:cNvPr id="24269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78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During childhood,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ovaries grow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secrete small amounts of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inhibit the hypothalamic release of </a:t>
            </a:r>
            <a:r>
              <a:rPr lang="en-US" sz="2400" dirty="0" err="1"/>
              <a:t>GnRH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As puberty nears, 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GnRH</a:t>
            </a:r>
            <a:r>
              <a:rPr lang="en-US" sz="2400" dirty="0"/>
              <a:t> is released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These events continue until an adult cyclic pattern is achieved and menarche occurs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/>
              <a:t>Extrauterine Effects of Estrogens and Progesterone</a:t>
            </a:r>
          </a:p>
        </p:txBody>
      </p:sp>
      <p:sp>
        <p:nvSpPr>
          <p:cNvPr id="251911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333500"/>
            <a:ext cx="8270875" cy="5056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Estrogen levels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Promote </a:t>
            </a:r>
            <a:r>
              <a:rPr lang="en-US" dirty="0" err="1"/>
              <a:t>oogenesis</a:t>
            </a:r>
            <a:r>
              <a:rPr lang="en-US" dirty="0"/>
              <a:t> and follicle growth in the ovary</a:t>
            </a:r>
          </a:p>
          <a:p>
            <a:pPr>
              <a:lnSpc>
                <a:spcPct val="90000"/>
              </a:lnSpc>
            </a:pPr>
            <a:r>
              <a:rPr lang="en-US" dirty="0"/>
              <a:t>Exert </a:t>
            </a:r>
            <a:r>
              <a:rPr lang="en-US" dirty="0" smtClean="0"/>
              <a:t>_________________________________ on </a:t>
            </a:r>
            <a:r>
              <a:rPr lang="en-US" dirty="0"/>
              <a:t>the female reproductive tract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Uterine tubes, uterus, and vagina grow larger and become functional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Uterine tubes and uterus exhibit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Vaginal </a:t>
            </a:r>
            <a:r>
              <a:rPr lang="en-US" dirty="0"/>
              <a:t>mucosa thickens and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Estrogen-Induced Secondary Sex Characteristics</a:t>
            </a:r>
          </a:p>
        </p:txBody>
      </p:sp>
      <p:sp>
        <p:nvSpPr>
          <p:cNvPr id="252935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637730"/>
            <a:ext cx="8531651" cy="47138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Growth of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/>
              <a:t>deposition of </a:t>
            </a:r>
            <a:r>
              <a:rPr lang="en-US" dirty="0" smtClean="0"/>
              <a:t>_____________________________________, </a:t>
            </a:r>
            <a:r>
              <a:rPr lang="en-US" dirty="0"/>
              <a:t>especially in the hips and breasts</a:t>
            </a:r>
          </a:p>
          <a:p>
            <a:endParaRPr lang="en-US" dirty="0" smtClean="0"/>
          </a:p>
          <a:p>
            <a:r>
              <a:rPr lang="en-US" dirty="0" smtClean="0"/>
              <a:t>Widening </a:t>
            </a:r>
            <a:r>
              <a:rPr lang="en-US" dirty="0"/>
              <a:t>and lightening of the pelvis</a:t>
            </a:r>
          </a:p>
          <a:p>
            <a:endParaRPr lang="en-US" dirty="0" smtClean="0"/>
          </a:p>
          <a:p>
            <a:r>
              <a:rPr lang="en-US" dirty="0" smtClean="0"/>
              <a:t>Growth </a:t>
            </a:r>
            <a:r>
              <a:rPr lang="en-US" dirty="0"/>
              <a:t>of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Sexual response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_________________________________ nerve </a:t>
            </a:r>
            <a:r>
              <a:rPr lang="en-US" dirty="0">
                <a:cs typeface="Times New Roman" pitchFamily="18" charset="0"/>
              </a:rPr>
              <a:t>impulses cause arteries of erectile tissues to dilate</a:t>
            </a:r>
          </a:p>
          <a:p>
            <a:pPr lvl="1"/>
            <a:r>
              <a:rPr lang="en-US" dirty="0">
                <a:cs typeface="Times New Roman" pitchFamily="18" charset="0"/>
              </a:rPr>
              <a:t>Blood flow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erectile tissues swell </a:t>
            </a:r>
          </a:p>
          <a:p>
            <a:pPr lvl="1"/>
            <a:r>
              <a:rPr lang="en-US" dirty="0">
                <a:cs typeface="Times New Roman" pitchFamily="18" charset="0"/>
              </a:rPr>
              <a:t>Vagina begins to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Sexual Response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parasympathetic impulses stimulate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________________________________________ to </a:t>
            </a:r>
            <a:r>
              <a:rPr lang="en-US" dirty="0">
                <a:cs typeface="Times New Roman" pitchFamily="18" charset="0"/>
              </a:rPr>
              <a:t>secrete </a:t>
            </a:r>
            <a:r>
              <a:rPr lang="en-US" dirty="0" smtClean="0">
                <a:cs typeface="Times New Roman" pitchFamily="18" charset="0"/>
              </a:rPr>
              <a:t>_______________________________ into </a:t>
            </a:r>
            <a:r>
              <a:rPr lang="en-US" dirty="0">
                <a:cs typeface="Times New Roman" pitchFamily="18" charset="0"/>
              </a:rPr>
              <a:t>the vestibule. 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serves to moisten and lubricate the tissues,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prevent </a:t>
            </a:r>
            <a:r>
              <a:rPr lang="en-US" dirty="0">
                <a:cs typeface="Times New Roman" pitchFamily="18" charset="0"/>
              </a:rPr>
              <a:t>irritation of tissues and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orgasm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The culmination of stimulation is </a:t>
            </a:r>
            <a:r>
              <a:rPr lang="en-US" sz="2600" dirty="0" smtClean="0">
                <a:cs typeface="Times New Roman" pitchFamily="18" charset="0"/>
              </a:rPr>
              <a:t>_</a:t>
            </a:r>
            <a:endParaRPr lang="en-US" sz="26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the </a:t>
            </a:r>
            <a:r>
              <a:rPr lang="en-US" sz="2600" dirty="0" smtClean="0">
                <a:cs typeface="Times New Roman" pitchFamily="18" charset="0"/>
              </a:rPr>
              <a:t>____________________________________________________________________________________________ resulting </a:t>
            </a:r>
            <a:r>
              <a:rPr lang="en-US" sz="2600" dirty="0">
                <a:cs typeface="Times New Roman" pitchFamily="18" charset="0"/>
              </a:rPr>
              <a:t>in an increased friction.  </a:t>
            </a:r>
          </a:p>
          <a:p>
            <a:pPr>
              <a:lnSpc>
                <a:spcPct val="90000"/>
              </a:lnSpc>
            </a:pPr>
            <a:endParaRPr lang="en-US" sz="26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Orgasm initiates a series of reflexes in which the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muscles of the perineum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 walls of the uterus and fallopian tubes </a:t>
            </a:r>
            <a:r>
              <a:rPr lang="en-US" sz="2400" dirty="0" smtClean="0">
                <a:cs typeface="Times New Roman" pitchFamily="18" charset="0"/>
              </a:rPr>
              <a:t>_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The contractions help to </a:t>
            </a:r>
            <a:r>
              <a:rPr lang="en-US" sz="2600" dirty="0" smtClean="0">
                <a:cs typeface="Times New Roman" pitchFamily="18" charset="0"/>
              </a:rPr>
              <a:t>_____________________________________________ towards </a:t>
            </a:r>
            <a:r>
              <a:rPr lang="en-US" sz="2600" dirty="0">
                <a:cs typeface="Times New Roman" pitchFamily="18" charset="0"/>
              </a:rPr>
              <a:t>the uterine tubes.  </a:t>
            </a:r>
            <a:endParaRPr lang="en-US" sz="26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Sexual Response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Females do not have a </a:t>
            </a:r>
            <a:r>
              <a:rPr lang="en-US" dirty="0" smtClean="0"/>
              <a:t>____________________________________ after </a:t>
            </a:r>
            <a:r>
              <a:rPr lang="en-US" dirty="0"/>
              <a:t>orgasm and can experience multiple orgasms in a single sexual experience</a:t>
            </a:r>
          </a:p>
          <a:p>
            <a:endParaRPr lang="en-US" dirty="0"/>
          </a:p>
          <a:p>
            <a:r>
              <a:rPr lang="en-US" dirty="0"/>
              <a:t>Orgasm is </a:t>
            </a:r>
            <a:r>
              <a:rPr lang="en-US" dirty="0" smtClean="0"/>
              <a:t>_____________________________ for </a:t>
            </a:r>
            <a:r>
              <a:rPr lang="en-US" dirty="0"/>
              <a:t>conception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Sexually Transmitted Diseases: Gonorrhea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419366"/>
            <a:ext cx="8477060" cy="51042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Bacterial infection caused by </a:t>
            </a:r>
            <a:r>
              <a:rPr lang="en-US" sz="2600" i="1" dirty="0" err="1"/>
              <a:t>Neisseria</a:t>
            </a:r>
            <a:r>
              <a:rPr lang="en-US" sz="2600" i="1" dirty="0"/>
              <a:t> </a:t>
            </a:r>
            <a:r>
              <a:rPr lang="en-US" sz="2600" i="1" dirty="0" err="1"/>
              <a:t>gonorrhoeae</a:t>
            </a:r>
            <a:r>
              <a:rPr lang="en-US" sz="2600" dirty="0"/>
              <a:t>,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spread by contact with </a:t>
            </a:r>
            <a:r>
              <a:rPr lang="en-US" sz="2600" dirty="0" smtClean="0"/>
              <a:t>_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Signs </a:t>
            </a:r>
            <a:r>
              <a:rPr lang="en-US" sz="2600" dirty="0"/>
              <a:t>and symptoms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males 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___________________________________________, </a:t>
            </a:r>
            <a:r>
              <a:rPr lang="en-US" sz="2400" dirty="0"/>
              <a:t>discharge of pus from the penis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females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abdominal discomfort, vaginal discharge, abnormal uterine bleeding</a:t>
            </a:r>
          </a:p>
          <a:p>
            <a:pPr lvl="3">
              <a:lnSpc>
                <a:spcPct val="80000"/>
              </a:lnSpc>
            </a:pPr>
            <a:r>
              <a:rPr lang="en-US" sz="2400" dirty="0"/>
              <a:t>Often mild symptoms are </a:t>
            </a:r>
            <a:r>
              <a:rPr lang="en-US" sz="2400" dirty="0" smtClean="0"/>
              <a:t>_________________________________________ or </a:t>
            </a:r>
            <a:r>
              <a:rPr lang="en-US" sz="2400" dirty="0" err="1"/>
              <a:t>vaginosis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STD: </a:t>
            </a:r>
            <a:r>
              <a:rPr lang="en-US" dirty="0"/>
              <a:t>Gonorrhea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446662"/>
            <a:ext cx="8270875" cy="488428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Left untreated, can result in </a:t>
            </a:r>
          </a:p>
          <a:p>
            <a:pPr lvl="2"/>
            <a:r>
              <a:rPr lang="en-US" dirty="0"/>
              <a:t>pelvic inflammatory disease in women</a:t>
            </a:r>
          </a:p>
          <a:p>
            <a:pPr lvl="3"/>
            <a:r>
              <a:rPr lang="en-US" dirty="0"/>
              <a:t>May damage fallopian tubes and result in ectopic pregnancies or infertility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According to the CDC:</a:t>
            </a:r>
          </a:p>
          <a:p>
            <a:pPr lvl="1"/>
            <a:r>
              <a:rPr lang="en-US" dirty="0"/>
              <a:t>In the United States, the highest reported rates of infection are among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STD: </a:t>
            </a:r>
            <a:r>
              <a:rPr lang="en-US" dirty="0"/>
              <a:t>Gonorrhea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  <a:p>
            <a:pPr lvl="1"/>
            <a:r>
              <a:rPr lang="en-US" dirty="0"/>
              <a:t>Abstinence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_________________________________________ reduces </a:t>
            </a:r>
            <a:r>
              <a:rPr lang="en-US" dirty="0"/>
              <a:t>transmission</a:t>
            </a:r>
          </a:p>
          <a:p>
            <a:r>
              <a:rPr lang="en-US" dirty="0"/>
              <a:t>Treatment: </a:t>
            </a:r>
          </a:p>
          <a:p>
            <a:pPr lvl="1"/>
            <a:r>
              <a:rPr lang="en-US" dirty="0"/>
              <a:t>antibiotics, but resistant strains are becoming more prevalent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07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STD: </a:t>
            </a:r>
            <a:r>
              <a:rPr lang="en-US" dirty="0"/>
              <a:t>Syphilis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201002"/>
            <a:ext cx="5868988" cy="4833085"/>
          </a:xfrm>
        </p:spPr>
        <p:txBody>
          <a:bodyPr/>
          <a:lstStyle/>
          <a:p>
            <a:r>
              <a:rPr lang="en-US" sz="2600" dirty="0"/>
              <a:t>Bacterial infection from </a:t>
            </a:r>
            <a:r>
              <a:rPr lang="en-US" sz="2600" i="1" dirty="0" err="1"/>
              <a:t>Treponema</a:t>
            </a:r>
            <a:r>
              <a:rPr lang="en-US" sz="2600" i="1" dirty="0"/>
              <a:t> </a:t>
            </a:r>
            <a:r>
              <a:rPr lang="en-US" sz="2600" i="1" dirty="0" err="1"/>
              <a:t>pallidum</a:t>
            </a:r>
            <a:r>
              <a:rPr lang="en-US" sz="2600" dirty="0"/>
              <a:t> </a:t>
            </a:r>
          </a:p>
          <a:p>
            <a:r>
              <a:rPr lang="en-US" sz="2600" dirty="0"/>
              <a:t>transmitted sexually or </a:t>
            </a:r>
            <a:r>
              <a:rPr lang="en-US" sz="2600" dirty="0" smtClean="0"/>
              <a:t>_</a:t>
            </a:r>
            <a:endParaRPr lang="en-US" sz="2600" dirty="0"/>
          </a:p>
          <a:p>
            <a:r>
              <a:rPr lang="en-US" sz="2600" dirty="0" smtClean="0"/>
              <a:t>“_____________________________” </a:t>
            </a:r>
            <a:r>
              <a:rPr lang="en-US" sz="2600" dirty="0"/>
              <a:t>because signs and symptoms coincide with other disorders</a:t>
            </a:r>
          </a:p>
          <a:p>
            <a:r>
              <a:rPr lang="en-US" sz="2600" dirty="0"/>
              <a:t>Primary stage:  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 smtClean="0"/>
              <a:t>________________________________ appears </a:t>
            </a:r>
            <a:r>
              <a:rPr lang="en-US" sz="2400" dirty="0"/>
              <a:t>at the site of infection and disappears in a few weeks</a:t>
            </a:r>
          </a:p>
          <a:p>
            <a:endParaRPr lang="en-US" sz="2600" dirty="0"/>
          </a:p>
        </p:txBody>
      </p:sp>
      <p:pic>
        <p:nvPicPr>
          <p:cNvPr id="256006" name="Picture 6" descr="syphchanc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238" y="1176338"/>
            <a:ext cx="2787650" cy="41751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/>
              <a:t>Hormonal Interactions During the Ovarian Cycle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20800"/>
            <a:ext cx="8270875" cy="52451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Day 1 </a:t>
            </a:r>
          </a:p>
          <a:p>
            <a:pPr lvl="1"/>
            <a:r>
              <a:rPr lang="en-US" dirty="0" err="1"/>
              <a:t>GnRH</a:t>
            </a:r>
            <a:r>
              <a:rPr lang="en-US" dirty="0"/>
              <a:t> from </a:t>
            </a:r>
            <a:r>
              <a:rPr lang="en-US" dirty="0" smtClean="0"/>
              <a:t>______________________________ </a:t>
            </a:r>
            <a:r>
              <a:rPr lang="en-US" dirty="0"/>
              <a:t>stimulates the release of </a:t>
            </a:r>
            <a:r>
              <a:rPr lang="en-US" dirty="0" smtClean="0"/>
              <a:t>_____________________________________ from </a:t>
            </a:r>
            <a:r>
              <a:rPr lang="en-US" dirty="0"/>
              <a:t>anterior pituitary</a:t>
            </a:r>
          </a:p>
          <a:p>
            <a:r>
              <a:rPr lang="en-US" dirty="0"/>
              <a:t>Over the next several days, FSH and LH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the follicle matures, it begins to produce and release estrogen </a:t>
            </a:r>
          </a:p>
          <a:p>
            <a:r>
              <a:rPr lang="en-US" dirty="0"/>
              <a:t>Rising estrogen levels: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: </a:t>
            </a:r>
            <a:r>
              <a:rPr lang="en-US" dirty="0"/>
              <a:t>Syphilis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73304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time between infection and the start of the first symptom </a:t>
            </a:r>
          </a:p>
          <a:p>
            <a:pPr lvl="1"/>
            <a:r>
              <a:rPr lang="en-US" sz="2400" dirty="0"/>
              <a:t> from </a:t>
            </a:r>
            <a:r>
              <a:rPr lang="en-US" sz="2400" dirty="0" smtClean="0"/>
              <a:t>____________________________________ (</a:t>
            </a:r>
            <a:r>
              <a:rPr lang="en-US" sz="2400" dirty="0"/>
              <a:t>average 21 days). </a:t>
            </a:r>
          </a:p>
          <a:p>
            <a:pPr lvl="1"/>
            <a:r>
              <a:rPr lang="en-US" sz="2400" dirty="0"/>
              <a:t>The chancre is usually </a:t>
            </a:r>
            <a:r>
              <a:rPr lang="en-US" sz="2400" dirty="0" smtClean="0"/>
              <a:t>___________________________________________, </a:t>
            </a:r>
            <a:r>
              <a:rPr lang="en-US" sz="2400" dirty="0"/>
              <a:t>and painless. </a:t>
            </a:r>
          </a:p>
          <a:p>
            <a:pPr lvl="1"/>
            <a:r>
              <a:rPr lang="en-US" sz="2400" dirty="0"/>
              <a:t>It appears at the spot where syphilis entered the body. </a:t>
            </a:r>
          </a:p>
          <a:p>
            <a:pPr lvl="1"/>
            <a:r>
              <a:rPr lang="en-US" sz="2400" dirty="0"/>
              <a:t>The chancre </a:t>
            </a:r>
            <a:r>
              <a:rPr lang="en-US" sz="2400" dirty="0" smtClean="0"/>
              <a:t>_______________________________________, </a:t>
            </a:r>
            <a:r>
              <a:rPr lang="en-US" sz="2400" dirty="0"/>
              <a:t>and it </a:t>
            </a:r>
            <a:r>
              <a:rPr lang="en-US" sz="2400" dirty="0" smtClean="0"/>
              <a:t>_______________________________________________. </a:t>
            </a:r>
            <a:r>
              <a:rPr lang="en-US" sz="2400" dirty="0"/>
              <a:t>However, if adequate treatment is not administered, the infection progresses to the secondary stage.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STD: </a:t>
            </a:r>
            <a:r>
              <a:rPr lang="en-US" dirty="0"/>
              <a:t>Syphilis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__________________________________________ shows </a:t>
            </a:r>
            <a:r>
              <a:rPr lang="en-US" sz="2600" dirty="0"/>
              <a:t>signs of pink skin rash, fever, and joint pain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Other symptoms include swollen lymph glands, sore throat, patchy hair loss, headaches, weight loss, muscle aches, and fatigue.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600" dirty="0"/>
              <a:t>A </a:t>
            </a:r>
            <a:r>
              <a:rPr lang="en-US" sz="2600" dirty="0" smtClean="0"/>
              <a:t>______________________________ period </a:t>
            </a:r>
            <a:r>
              <a:rPr lang="en-US" sz="2600" dirty="0"/>
              <a:t>follows, which may progress to tertiary syphilis characterized by </a:t>
            </a:r>
            <a:r>
              <a:rPr lang="en-US" sz="2600" dirty="0" err="1"/>
              <a:t>gummas</a:t>
            </a:r>
            <a:r>
              <a:rPr lang="en-US" sz="2600" dirty="0"/>
              <a:t> (lesions of the CNS, blood vessels, bones, and skin)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difficulty coordinating muscle movements, paralysis, numbness, gradual blindness, and dementia.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Treatment: 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STD: </a:t>
            </a:r>
            <a:r>
              <a:rPr lang="en-US" dirty="0"/>
              <a:t>Chlamydia</a:t>
            </a:r>
          </a:p>
        </p:txBody>
      </p:sp>
      <p:sp>
        <p:nvSpPr>
          <p:cNvPr id="258053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51128"/>
            <a:ext cx="8270875" cy="505284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100" dirty="0"/>
              <a:t>Most common STD in the U.S.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Bacteria:  </a:t>
            </a:r>
            <a:r>
              <a:rPr lang="en-US" sz="2100" i="1" dirty="0"/>
              <a:t>Chlamydia </a:t>
            </a:r>
            <a:r>
              <a:rPr lang="en-US" sz="2100" i="1" dirty="0" err="1"/>
              <a:t>trachomatis</a:t>
            </a:r>
            <a:r>
              <a:rPr lang="en-US" sz="2100" dirty="0"/>
              <a:t> 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Symptoms include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penile and vaginal discharges;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abdominal, rectal, or testicular pain;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irregular menses</a:t>
            </a:r>
          </a:p>
          <a:p>
            <a:pPr>
              <a:lnSpc>
                <a:spcPct val="80000"/>
              </a:lnSpc>
            </a:pPr>
            <a:endParaRPr lang="en-US" sz="2100" dirty="0" smtClean="0"/>
          </a:p>
          <a:p>
            <a:pPr>
              <a:lnSpc>
                <a:spcPct val="80000"/>
              </a:lnSpc>
            </a:pPr>
            <a:r>
              <a:rPr lang="en-US" sz="2100" dirty="0" smtClean="0"/>
              <a:t>Can </a:t>
            </a:r>
            <a:r>
              <a:rPr lang="en-US" sz="2100" dirty="0"/>
              <a:t>cause </a:t>
            </a:r>
            <a:r>
              <a:rPr lang="en-US" sz="2100" dirty="0" smtClean="0"/>
              <a:t>_____________________________________________ and </a:t>
            </a:r>
            <a:r>
              <a:rPr lang="en-US" sz="2100" dirty="0"/>
              <a:t>urinary tract infections in men, and sterility in women</a:t>
            </a:r>
          </a:p>
          <a:p>
            <a:pPr>
              <a:lnSpc>
                <a:spcPct val="80000"/>
              </a:lnSpc>
            </a:pPr>
            <a:endParaRPr lang="en-US" sz="2100" dirty="0" smtClean="0"/>
          </a:p>
          <a:p>
            <a:pPr>
              <a:lnSpc>
                <a:spcPct val="80000"/>
              </a:lnSpc>
            </a:pPr>
            <a:r>
              <a:rPr lang="en-US" sz="2100" dirty="0" smtClean="0"/>
              <a:t>“___________________________________________" </a:t>
            </a:r>
            <a:r>
              <a:rPr lang="en-US" sz="2100" dirty="0"/>
              <a:t>disease because about three quarters of infected women and about half of infected men have no symptoms 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Prevention:  abstinence, latex condoms reduce risk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Treatment is with tetracycline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938" y="4133850"/>
            <a:ext cx="418306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STD: </a:t>
            </a:r>
            <a:r>
              <a:rPr lang="en-US" sz="2600" dirty="0"/>
              <a:t>Viral Infections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295400"/>
            <a:ext cx="8270875" cy="5056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human </a:t>
            </a:r>
            <a:r>
              <a:rPr lang="en-US" dirty="0" err="1"/>
              <a:t>papillomaviruses</a:t>
            </a:r>
            <a:r>
              <a:rPr lang="en-US" dirty="0"/>
              <a:t> (HPV)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Low risk varieties can cause </a:t>
            </a:r>
            <a:r>
              <a:rPr lang="en-US" dirty="0" smtClean="0"/>
              <a:t>________________________________________ and </a:t>
            </a:r>
            <a:r>
              <a:rPr lang="en-US" dirty="0"/>
              <a:t>abnormal Pap smears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risk varieties can increase the risk of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Transmitted </a:t>
            </a:r>
            <a:r>
              <a:rPr lang="en-US" dirty="0"/>
              <a:t>through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Condoms </a:t>
            </a:r>
            <a:r>
              <a:rPr lang="en-US" dirty="0"/>
              <a:t>do not prevent </a:t>
            </a:r>
            <a:br>
              <a:rPr lang="en-US" dirty="0"/>
            </a:br>
            <a:r>
              <a:rPr lang="en-US" dirty="0"/>
              <a:t>transmission of HPV, but </a:t>
            </a:r>
            <a:br>
              <a:rPr lang="en-US" dirty="0"/>
            </a:br>
            <a:r>
              <a:rPr lang="en-US" dirty="0"/>
              <a:t>have been show to reduce </a:t>
            </a:r>
            <a:br>
              <a:rPr lang="en-US" dirty="0"/>
            </a:br>
            <a:r>
              <a:rPr lang="en-US" dirty="0"/>
              <a:t>rates of cervical cancer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1938"/>
            <a:ext cx="5483225" cy="609600"/>
          </a:xfrm>
        </p:spPr>
        <p:txBody>
          <a:bodyPr>
            <a:normAutofit fontScale="90000"/>
          </a:bodyPr>
          <a:lstStyle/>
          <a:p>
            <a:r>
              <a:rPr lang="en-US" sz="2400"/>
              <a:t>Sexually Transmitted Diseases: Viral Infections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38250"/>
            <a:ext cx="8270875" cy="5297488"/>
          </a:xfrm>
        </p:spPr>
        <p:txBody>
          <a:bodyPr/>
          <a:lstStyle/>
          <a:p>
            <a:r>
              <a:rPr lang="en-US" sz="2600" dirty="0"/>
              <a:t>Genital </a:t>
            </a:r>
            <a:r>
              <a:rPr lang="en-US" sz="2600" dirty="0" smtClean="0"/>
              <a:t>herpes</a:t>
            </a:r>
          </a:p>
          <a:p>
            <a:pPr>
              <a:buNone/>
            </a:pPr>
            <a:endParaRPr lang="en-US" sz="2600" dirty="0"/>
          </a:p>
          <a:p>
            <a:pPr lvl="1"/>
            <a:r>
              <a:rPr lang="en-US" sz="2400" dirty="0"/>
              <a:t>caused by Herpes Simplex Virus (HSV)   </a:t>
            </a:r>
          </a:p>
          <a:p>
            <a:pPr lvl="1"/>
            <a:r>
              <a:rPr lang="en-US" sz="2400" dirty="0"/>
              <a:t>Herpetic lesions appear as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characterized </a:t>
            </a:r>
            <a:r>
              <a:rPr lang="en-US" sz="2400" dirty="0" smtClean="0"/>
              <a:t>_</a:t>
            </a:r>
            <a:endParaRPr lang="en-US" sz="2400" dirty="0"/>
          </a:p>
          <a:p>
            <a:pPr lvl="2"/>
            <a:r>
              <a:rPr lang="en-US" sz="2400" dirty="0"/>
              <a:t>Can be passed to partner when sores are present OR absent</a:t>
            </a:r>
          </a:p>
          <a:p>
            <a:pPr lvl="1"/>
            <a:r>
              <a:rPr lang="en-US" sz="2400" dirty="0"/>
              <a:t>Congenital herpes can cause malformations of a fetus</a:t>
            </a:r>
          </a:p>
          <a:p>
            <a:pPr lvl="1"/>
            <a:r>
              <a:rPr lang="en-US" sz="2400" dirty="0"/>
              <a:t>Has been implicated with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Treatment: acyclovir and other antiviral drugs</a:t>
            </a:r>
          </a:p>
        </p:txBody>
      </p:sp>
      <p:pic>
        <p:nvPicPr>
          <p:cNvPr id="289796" name="Picture 4" descr="hsv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6775" y="0"/>
            <a:ext cx="3197225" cy="18208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 Smears</a:t>
            </a:r>
          </a:p>
        </p:txBody>
      </p:sp>
      <p:sp>
        <p:nvSpPr>
          <p:cNvPr id="29081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304800" y="1554162"/>
            <a:ext cx="8686800" cy="481934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Named </a:t>
            </a:r>
            <a:r>
              <a:rPr lang="en-US" sz="2600" dirty="0"/>
              <a:t>for Dr. </a:t>
            </a:r>
            <a:r>
              <a:rPr lang="en-US" sz="2600" dirty="0" err="1"/>
              <a:t>Papanicolaou</a:t>
            </a:r>
            <a:r>
              <a:rPr lang="en-US" sz="2600" dirty="0"/>
              <a:t> </a:t>
            </a:r>
          </a:p>
          <a:p>
            <a:endParaRPr lang="en-US" sz="2600" dirty="0" smtClean="0"/>
          </a:p>
          <a:p>
            <a:r>
              <a:rPr lang="en-US" sz="2600" dirty="0" smtClean="0"/>
              <a:t>_____________________________________________________taken</a:t>
            </a:r>
            <a:r>
              <a:rPr lang="en-US" sz="2600" dirty="0"/>
              <a:t> </a:t>
            </a:r>
            <a:r>
              <a:rPr lang="en-US" sz="2600" dirty="0" smtClean="0"/>
              <a:t>from </a:t>
            </a:r>
            <a:r>
              <a:rPr lang="en-US" sz="2600" dirty="0"/>
              <a:t>external </a:t>
            </a:r>
            <a:r>
              <a:rPr lang="en-US" sz="2600" dirty="0" err="1"/>
              <a:t>os</a:t>
            </a:r>
            <a:r>
              <a:rPr lang="en-US" sz="2600" dirty="0"/>
              <a:t> and surrounding tissues for evaluation</a:t>
            </a:r>
          </a:p>
          <a:p>
            <a:endParaRPr lang="en-US" sz="2600" dirty="0" smtClean="0"/>
          </a:p>
          <a:p>
            <a:r>
              <a:rPr lang="en-US" sz="2600" dirty="0" smtClean="0"/>
              <a:t>Samples </a:t>
            </a:r>
            <a:r>
              <a:rPr lang="en-US" sz="2600" dirty="0"/>
              <a:t>taken from the </a:t>
            </a:r>
            <a:r>
              <a:rPr lang="en-US" sz="2600" dirty="0" err="1"/>
              <a:t>Squamo</a:t>
            </a:r>
            <a:r>
              <a:rPr lang="en-US" sz="2600" dirty="0"/>
              <a:t>-columnar Junction. </a:t>
            </a:r>
          </a:p>
          <a:p>
            <a:endParaRPr lang="en-US" sz="2600" dirty="0" smtClean="0"/>
          </a:p>
          <a:p>
            <a:r>
              <a:rPr lang="en-US" sz="2600" dirty="0" smtClean="0"/>
              <a:t>circular </a:t>
            </a:r>
            <a:r>
              <a:rPr lang="en-US" sz="2600" dirty="0"/>
              <a:t>area right at the opening of the cervix where the pink, smooth skin of the cervix meets the fiery-red, fragile, mucous-producing lining of the cervical canal. </a:t>
            </a:r>
          </a:p>
          <a:p>
            <a:r>
              <a:rPr lang="en-US" sz="2600" dirty="0"/>
              <a:t>If there is a problem with cancer or precancerous changes, it is this area that is most likely to be effected. This area of </a:t>
            </a:r>
            <a:r>
              <a:rPr lang="en-US" sz="2600" dirty="0" smtClean="0"/>
              <a:t>_______________________________________________ is </a:t>
            </a:r>
            <a:r>
              <a:rPr lang="en-US" sz="2600" dirty="0"/>
              <a:t>also known as the </a:t>
            </a:r>
            <a:r>
              <a:rPr lang="en-US" sz="2600" dirty="0" smtClean="0"/>
              <a:t>_</a:t>
            </a:r>
            <a:endParaRPr lang="en-US" sz="2600" dirty="0"/>
          </a:p>
        </p:txBody>
      </p:sp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959" y="0"/>
            <a:ext cx="3098042" cy="258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Pelvic Inflammatory Disease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 term for infection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Often </a:t>
            </a:r>
            <a:r>
              <a:rPr lang="en-US" dirty="0"/>
              <a:t>stemming from sexually transmitted diseases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Can damage uterus, fallopian tubes, and ovaries resulting in </a:t>
            </a:r>
            <a:r>
              <a:rPr lang="en-US" dirty="0" smtClean="0"/>
              <a:t>________________________________________, </a:t>
            </a:r>
            <a:r>
              <a:rPr lang="en-US" dirty="0"/>
              <a:t>abscesses, and chronic pain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Pelvic Inflammatory Disease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96536"/>
            <a:ext cx="8531651" cy="51439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Risk factors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/>
              <a:t>alters vaginal environment and allows bacteria to thrive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Forces bacteria through cervical canal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Symptoms</a:t>
            </a:r>
            <a:r>
              <a:rPr lang="en-US" sz="2600" dirty="0"/>
              <a:t>:  most commonly include </a:t>
            </a:r>
            <a:r>
              <a:rPr lang="en-US" sz="2600" dirty="0" smtClean="0"/>
              <a:t>_. 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fever, unusual vaginal discharge that may have a foul odor,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painful intercourse, painful urination, irregular menstrual bleeding, and pain in the right upper abdomen (rare).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Endometriosis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7606"/>
            <a:ext cx="8686800" cy="50360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200" dirty="0"/>
              <a:t>Endometrial tissue normally found within the uterus is located within the pelvic cavity, commonly on ovaries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Fallopian tubes, uterine ligaments, intestines, bladder, vagina, cervix</a:t>
            </a:r>
          </a:p>
          <a:p>
            <a:pPr>
              <a:lnSpc>
                <a:spcPct val="80000"/>
              </a:lnSpc>
            </a:pPr>
            <a:r>
              <a:rPr lang="en-US" sz="2100" dirty="0" err="1"/>
              <a:t>Sympoms</a:t>
            </a:r>
            <a:r>
              <a:rPr lang="en-US" sz="2100" dirty="0"/>
              <a:t>: </a:t>
            </a:r>
          </a:p>
          <a:p>
            <a:pPr>
              <a:lnSpc>
                <a:spcPct val="80000"/>
              </a:lnSpc>
            </a:pPr>
            <a:endParaRPr lang="en-US" sz="1900" dirty="0" smtClean="0"/>
          </a:p>
          <a:p>
            <a:pPr>
              <a:lnSpc>
                <a:spcPct val="80000"/>
              </a:lnSpc>
            </a:pPr>
            <a:r>
              <a:rPr lang="en-US" sz="1900" dirty="0" smtClean="0"/>
              <a:t> </a:t>
            </a:r>
            <a:endParaRPr lang="en-US" sz="1900" dirty="0"/>
          </a:p>
          <a:p>
            <a:pPr>
              <a:lnSpc>
                <a:spcPct val="80000"/>
              </a:lnSpc>
            </a:pPr>
            <a:endParaRPr lang="en-US" sz="1900" dirty="0" smtClean="0"/>
          </a:p>
          <a:p>
            <a:pPr>
              <a:lnSpc>
                <a:spcPct val="80000"/>
              </a:lnSpc>
            </a:pPr>
            <a:r>
              <a:rPr lang="en-US" sz="1900" dirty="0" smtClean="0"/>
              <a:t>pain </a:t>
            </a:r>
            <a:r>
              <a:rPr lang="en-US" sz="1900" dirty="0"/>
              <a:t>during or after sexual activity</a:t>
            </a:r>
          </a:p>
          <a:p>
            <a:pPr>
              <a:lnSpc>
                <a:spcPct val="80000"/>
              </a:lnSpc>
            </a:pPr>
            <a:endParaRPr lang="en-US" sz="1900" dirty="0" smtClean="0"/>
          </a:p>
          <a:p>
            <a:pPr>
              <a:lnSpc>
                <a:spcPct val="80000"/>
              </a:lnSpc>
            </a:pPr>
            <a:r>
              <a:rPr lang="en-US" sz="1900" dirty="0" smtClean="0"/>
              <a:t>Infertility</a:t>
            </a:r>
            <a:endParaRPr lang="en-US" sz="1900" dirty="0"/>
          </a:p>
          <a:p>
            <a:pPr>
              <a:lnSpc>
                <a:spcPct val="80000"/>
              </a:lnSpc>
            </a:pPr>
            <a:endParaRPr lang="en-US" sz="1900" dirty="0" smtClean="0"/>
          </a:p>
          <a:p>
            <a:pPr>
              <a:lnSpc>
                <a:spcPct val="80000"/>
              </a:lnSpc>
            </a:pPr>
            <a:r>
              <a:rPr lang="en-US" sz="1900" dirty="0" smtClean="0"/>
              <a:t> </a:t>
            </a:r>
            <a:endParaRPr lang="en-US" sz="1900" dirty="0"/>
          </a:p>
          <a:p>
            <a:pPr>
              <a:lnSpc>
                <a:spcPct val="80000"/>
              </a:lnSpc>
            </a:pPr>
            <a:endParaRPr lang="en-US" sz="21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Other </a:t>
            </a:r>
            <a:r>
              <a:rPr lang="en-US" sz="2600" dirty="0"/>
              <a:t>symptoms may include fatigue; painful bowel movements with periods; </a:t>
            </a:r>
            <a:r>
              <a:rPr lang="en-US" sz="2600" dirty="0" smtClean="0"/>
              <a:t>_______________________________________; </a:t>
            </a:r>
            <a:r>
              <a:rPr lang="en-US" sz="2600" dirty="0"/>
              <a:t>diarrhea and/or constipation and other intestinal upset with some periods. 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Some </a:t>
            </a:r>
            <a:r>
              <a:rPr lang="en-US" sz="2600" dirty="0"/>
              <a:t>women with endometriosis have no symptoms. Infertility affects about 30-40% of women with endometriosis and is a common result with progression of the disease.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PMS:  pre Menstrual syndrome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473958"/>
            <a:ext cx="8395174" cy="49677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symptoms usually </a:t>
            </a:r>
            <a:r>
              <a:rPr lang="en-US" sz="2600" dirty="0" smtClean="0"/>
              <a:t>_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Symptoms </a:t>
            </a:r>
            <a:r>
              <a:rPr lang="en-US" sz="2600" dirty="0"/>
              <a:t>usually stop when menstruation begins, or shortly thereafter. 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exact </a:t>
            </a:r>
            <a:r>
              <a:rPr lang="en-US" sz="2600" dirty="0"/>
              <a:t>cause of PMS has not been identified 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estimated </a:t>
            </a:r>
            <a:r>
              <a:rPr lang="en-US" sz="2600" dirty="0"/>
              <a:t>to affect up </a:t>
            </a:r>
            <a:r>
              <a:rPr lang="en-US" sz="2600" dirty="0" smtClean="0"/>
              <a:t>_____________________________ during </a:t>
            </a:r>
            <a:r>
              <a:rPr lang="en-US" sz="2600" dirty="0"/>
              <a:t>their childbearing years 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Symptoms</a:t>
            </a:r>
            <a:r>
              <a:rPr lang="en-US" sz="2600" dirty="0"/>
              <a:t>: 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headache, ankle swelling, back ache, abdominal cramps, abdominal pain, breast tenderness, weight gain, cold sores, acne flare-ups, nausea, constipation/diarrhea, food cravings, irritable, clumsy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/>
              <a:t>Hormonal Interactions During the Ovarian Cycle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16038"/>
            <a:ext cx="8270875" cy="4637087"/>
          </a:xfrm>
        </p:spPr>
        <p:txBody>
          <a:bodyPr/>
          <a:lstStyle/>
          <a:p>
            <a:r>
              <a:rPr lang="en-US" dirty="0"/>
              <a:t>Estrogen levels increase </a:t>
            </a:r>
          </a:p>
          <a:p>
            <a:endParaRPr lang="en-US" dirty="0"/>
          </a:p>
          <a:p>
            <a:r>
              <a:rPr lang="en-US" dirty="0"/>
              <a:t>high estrogen levels have a </a:t>
            </a:r>
            <a:r>
              <a:rPr lang="en-US" dirty="0" smtClean="0"/>
              <a:t>___________________________________________________________________________, </a:t>
            </a:r>
            <a:r>
              <a:rPr lang="en-US" dirty="0"/>
              <a:t>causing a sudden surge of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Dysmenorrhea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 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Begins </a:t>
            </a:r>
            <a:r>
              <a:rPr lang="en-US" sz="2600" dirty="0"/>
              <a:t>a day or so before </a:t>
            </a:r>
            <a:r>
              <a:rPr lang="en-US" sz="2600" dirty="0" smtClean="0"/>
              <a:t>menstruation </a:t>
            </a:r>
            <a:r>
              <a:rPr lang="en-US" sz="2600" dirty="0"/>
              <a:t>and ends when the bleeding stops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May </a:t>
            </a:r>
            <a:r>
              <a:rPr lang="en-US" sz="2600" dirty="0"/>
              <a:t>be related to </a:t>
            </a:r>
            <a:r>
              <a:rPr lang="en-US" sz="2600" dirty="0" smtClean="0"/>
              <a:t>_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Primary </a:t>
            </a:r>
            <a:r>
              <a:rPr lang="en-US" sz="2600" dirty="0" err="1"/>
              <a:t>dysmenorrhea</a:t>
            </a:r>
            <a:r>
              <a:rPr lang="en-US" sz="2600" dirty="0"/>
              <a:t>: 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occurs in “healthy” women.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not related to any specific problems with the uterus or other pelvic organs.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Secondary </a:t>
            </a:r>
            <a:r>
              <a:rPr lang="en-US" sz="2600" dirty="0" err="1"/>
              <a:t>dysmenorrhea</a:t>
            </a:r>
            <a:r>
              <a:rPr lang="en-US" sz="26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caused by </a:t>
            </a:r>
            <a:r>
              <a:rPr lang="en-US" sz="2400" dirty="0" smtClean="0"/>
              <a:t>_______________________________________  </a:t>
            </a:r>
            <a:r>
              <a:rPr lang="en-US" sz="2400" dirty="0"/>
              <a:t>or structural abnormality either within or outside the uterus 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</a:t>
            </a:r>
            <a:r>
              <a:rPr lang="en-US" dirty="0"/>
              <a:t>Sex Determination</a:t>
            </a:r>
          </a:p>
        </p:txBody>
      </p:sp>
      <p:sp>
        <p:nvSpPr>
          <p:cNvPr id="260103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460310"/>
            <a:ext cx="8678863" cy="51246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Genetic sex is determined by the sex chromosomes each gamete contains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There </a:t>
            </a:r>
            <a:r>
              <a:rPr lang="en-US" dirty="0"/>
              <a:t>are two types of sex </a:t>
            </a:r>
            <a:r>
              <a:rPr lang="en-US" dirty="0" smtClean="0"/>
              <a:t>chromosomes_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Females </a:t>
            </a:r>
            <a:r>
              <a:rPr lang="en-US" dirty="0"/>
              <a:t>have two X chromosomes; males have one X and one 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Hence</a:t>
            </a:r>
            <a:r>
              <a:rPr lang="en-US" dirty="0"/>
              <a:t>, all eggs have an X chromosome; half the sperm have an X, and the other half a 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single gene on the Y chromosome, the </a:t>
            </a:r>
            <a:r>
              <a:rPr lang="en-US" dirty="0" smtClean="0"/>
              <a:t>_________________________, </a:t>
            </a:r>
            <a:r>
              <a:rPr lang="en-US" dirty="0"/>
              <a:t>initiates testes development and determines maleness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 of External Genitalia: Male</a:t>
            </a:r>
          </a:p>
        </p:txBody>
      </p:sp>
      <p:sp>
        <p:nvSpPr>
          <p:cNvPr id="26726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influence of testosterone</a:t>
            </a:r>
          </a:p>
          <a:p>
            <a:r>
              <a:rPr lang="en-US" dirty="0" smtClean="0"/>
              <a:t>_________________________________ enlarges </a:t>
            </a:r>
            <a:r>
              <a:rPr lang="en-US" dirty="0"/>
              <a:t>forming the penis</a:t>
            </a:r>
          </a:p>
          <a:p>
            <a:r>
              <a:rPr lang="en-US" dirty="0" smtClean="0"/>
              <a:t>___________________________________ elongates </a:t>
            </a:r>
            <a:r>
              <a:rPr lang="en-US" dirty="0"/>
              <a:t>and closes completely</a:t>
            </a:r>
          </a:p>
          <a:p>
            <a:r>
              <a:rPr lang="en-US" dirty="0"/>
              <a:t>Urethral folds give rise to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____________________________________ swellings </a:t>
            </a:r>
            <a:r>
              <a:rPr lang="en-US" dirty="0"/>
              <a:t>develop into the scrotum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 of External Genitalia: Female</a:t>
            </a:r>
          </a:p>
        </p:txBody>
      </p:sp>
      <p:sp>
        <p:nvSpPr>
          <p:cNvPr id="27034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Genital tubercle gives rise to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________________________________ as </a:t>
            </a:r>
            <a:r>
              <a:rPr lang="en-US" dirty="0"/>
              <a:t>the vestibule</a:t>
            </a:r>
          </a:p>
          <a:p>
            <a:r>
              <a:rPr lang="en-US" dirty="0"/>
              <a:t>The urethral folds become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labioscrotal</a:t>
            </a:r>
            <a:r>
              <a:rPr lang="en-US" dirty="0"/>
              <a:t> swellings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Descent </a:t>
            </a:r>
            <a:r>
              <a:rPr lang="en-US" dirty="0"/>
              <a:t>of the Gonads</a:t>
            </a:r>
          </a:p>
        </p:txBody>
      </p:sp>
      <p:sp>
        <p:nvSpPr>
          <p:cNvPr id="27341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About 2 months before birth and stimulated by testosterone, the </a:t>
            </a:r>
            <a:r>
              <a:rPr lang="en-US" dirty="0" smtClean="0"/>
              <a:t>_________________________________________ and </a:t>
            </a:r>
            <a:r>
              <a:rPr lang="en-US" dirty="0"/>
              <a:t>enter the scrotum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fibrous </a:t>
            </a:r>
            <a:r>
              <a:rPr lang="en-US" dirty="0"/>
              <a:t>cord that extends from the testes to the scrotum</a:t>
            </a:r>
          </a:p>
          <a:p>
            <a:pPr>
              <a:lnSpc>
                <a:spcPct val="90000"/>
              </a:lnSpc>
            </a:pPr>
            <a:r>
              <a:rPr lang="en-US" dirty="0"/>
              <a:t>Spermatic cord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blood </a:t>
            </a:r>
            <a:r>
              <a:rPr lang="en-US" dirty="0"/>
              <a:t>vessels, nerves, and </a:t>
            </a:r>
            <a:r>
              <a:rPr lang="en-US" dirty="0" err="1"/>
              <a:t>fascial</a:t>
            </a:r>
            <a:r>
              <a:rPr lang="en-US" dirty="0"/>
              <a:t> layers that help suspend the testes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Ovaries </a:t>
            </a:r>
            <a:r>
              <a:rPr lang="en-US" dirty="0"/>
              <a:t>also descend, but are </a:t>
            </a:r>
            <a:r>
              <a:rPr lang="en-US" dirty="0" smtClean="0"/>
              <a:t>_______________________________________________ at </a:t>
            </a:r>
            <a:r>
              <a:rPr lang="en-US" dirty="0"/>
              <a:t>the pelvic brim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Aspects: Puberty</a:t>
            </a:r>
          </a:p>
        </p:txBody>
      </p:sp>
      <p:sp>
        <p:nvSpPr>
          <p:cNvPr id="27750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Reproductive organs grow to adult size and become functional</a:t>
            </a:r>
          </a:p>
          <a:p>
            <a:pPr>
              <a:lnSpc>
                <a:spcPct val="90000"/>
              </a:lnSpc>
            </a:pPr>
            <a:r>
              <a:rPr lang="en-US" dirty="0"/>
              <a:t>Secondary sex characteristics appear</a:t>
            </a:r>
          </a:p>
          <a:p>
            <a:pPr>
              <a:lnSpc>
                <a:spcPct val="90000"/>
              </a:lnSpc>
            </a:pPr>
            <a:r>
              <a:rPr lang="en-US" dirty="0"/>
              <a:t>Characteristics of puberty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Males </a:t>
            </a:r>
            <a:r>
              <a:rPr lang="en-US" dirty="0" smtClean="0"/>
              <a:t>	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__________________________________________ and </a:t>
            </a:r>
            <a:r>
              <a:rPr lang="en-US" dirty="0"/>
              <a:t>scrotum, appearance of </a:t>
            </a:r>
            <a:r>
              <a:rPr lang="en-US" dirty="0" err="1"/>
              <a:t>axillary</a:t>
            </a:r>
            <a:r>
              <a:rPr lang="en-US" dirty="0"/>
              <a:t> and facial hair,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Females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enlarging </a:t>
            </a:r>
            <a:r>
              <a:rPr lang="en-US" dirty="0"/>
              <a:t>of the breasts, </a:t>
            </a:r>
            <a:r>
              <a:rPr lang="en-US" dirty="0" smtClean="0"/>
              <a:t>____________________________________ , </a:t>
            </a:r>
            <a:r>
              <a:rPr lang="en-US" dirty="0"/>
              <a:t>and dependable ovulation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Menopause</a:t>
            </a:r>
          </a:p>
        </p:txBody>
      </p:sp>
      <p:sp>
        <p:nvSpPr>
          <p:cNvPr id="27853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Ovulation and menses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Without sufficient </a:t>
            </a:r>
            <a:r>
              <a:rPr lang="en-US" dirty="0" smtClean="0"/>
              <a:t>_________________________ , </a:t>
            </a:r>
            <a:r>
              <a:rPr lang="en-US" dirty="0"/>
              <a:t>reproductive organs and breasts atrophy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Skin blood vessels undergo intense </a:t>
            </a:r>
            <a:r>
              <a:rPr lang="en-US" dirty="0" err="1"/>
              <a:t>vasodilation</a:t>
            </a:r>
            <a:r>
              <a:rPr lang="en-US" dirty="0"/>
              <a:t> (hot flashes occur)</a:t>
            </a:r>
          </a:p>
          <a:p>
            <a:pPr lvl="1"/>
            <a:r>
              <a:rPr lang="en-US" dirty="0"/>
              <a:t>Gradual thinning of the skin and bone loss</a:t>
            </a:r>
          </a:p>
          <a:p>
            <a:r>
              <a:rPr lang="en-US" dirty="0"/>
              <a:t>Males have no equivalent to menopause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Egg to Embryo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Pregnancy 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events that occur from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the developing offspring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from the last menstrual period until birth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Egg to Embryo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 err="1">
                <a:solidFill>
                  <a:srgbClr val="000000"/>
                </a:solidFill>
              </a:rPr>
              <a:t>Preembryo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dirty="0" err="1">
                <a:solidFill>
                  <a:srgbClr val="000000"/>
                </a:solidFill>
              </a:rPr>
              <a:t>conceptus</a:t>
            </a:r>
            <a:r>
              <a:rPr lang="en-US" dirty="0">
                <a:solidFill>
                  <a:srgbClr val="000000"/>
                </a:solidFill>
              </a:rPr>
              <a:t> from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Embryo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dirty="0" err="1">
                <a:solidFill>
                  <a:srgbClr val="000000"/>
                </a:solidFill>
              </a:rPr>
              <a:t>conceptus</a:t>
            </a:r>
            <a:r>
              <a:rPr lang="en-US" dirty="0">
                <a:solidFill>
                  <a:srgbClr val="000000"/>
                </a:solidFill>
              </a:rPr>
              <a:t> during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Fetus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dirty="0" err="1">
                <a:solidFill>
                  <a:srgbClr val="000000"/>
                </a:solidFill>
              </a:rPr>
              <a:t>conceptus</a:t>
            </a:r>
            <a:r>
              <a:rPr lang="en-US" dirty="0">
                <a:solidFill>
                  <a:srgbClr val="000000"/>
                </a:solidFill>
              </a:rPr>
              <a:t> from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Accomplishing Fertilization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oocyte</a:t>
            </a:r>
            <a:r>
              <a:rPr lang="en-US" dirty="0">
                <a:solidFill>
                  <a:srgbClr val="000000"/>
                </a:solidFill>
              </a:rPr>
              <a:t> is viable for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Sperm is viable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For fertilization to occur, coitus must occur no more than: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Three days before ovulation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24 hours after ovulation</a:t>
            </a:r>
          </a:p>
          <a:p>
            <a:r>
              <a:rPr lang="en-US" dirty="0">
                <a:solidFill>
                  <a:srgbClr val="000000"/>
                </a:solidFill>
              </a:rPr>
              <a:t>Fertilization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when a sperm fuses with an egg to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/>
              <a:t>Hormonal Interactions During the Ovarian Cycle</a:t>
            </a:r>
          </a:p>
        </p:txBody>
      </p:sp>
      <p:sp>
        <p:nvSpPr>
          <p:cNvPr id="244741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20800"/>
            <a:ext cx="8270875" cy="5056188"/>
          </a:xfrm>
        </p:spPr>
        <p:txBody>
          <a:bodyPr/>
          <a:lstStyle/>
          <a:p>
            <a:r>
              <a:rPr lang="en-US" dirty="0"/>
              <a:t>The LH spike stimulates the primary </a:t>
            </a:r>
            <a:r>
              <a:rPr lang="en-US" dirty="0" err="1"/>
              <a:t>oocyte</a:t>
            </a:r>
            <a:r>
              <a:rPr lang="en-US" dirty="0"/>
              <a:t> to complete meiosis I, and the secondary </a:t>
            </a:r>
            <a:r>
              <a:rPr lang="en-US" dirty="0" err="1"/>
              <a:t>oocyte</a:t>
            </a:r>
            <a:r>
              <a:rPr lang="en-US" dirty="0"/>
              <a:t> continues on to metaphase II</a:t>
            </a:r>
          </a:p>
          <a:p>
            <a:endParaRPr lang="en-US" dirty="0" smtClean="0"/>
          </a:p>
          <a:p>
            <a:r>
              <a:rPr lang="en-US" dirty="0" smtClean="0"/>
              <a:t>Day </a:t>
            </a:r>
            <a:r>
              <a:rPr lang="en-US" dirty="0"/>
              <a:t>14 –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Sperm Transport and Capacitation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378424"/>
            <a:ext cx="8270875" cy="528431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Fates of ejaculated sperm:</a:t>
            </a:r>
          </a:p>
          <a:p>
            <a:pPr lvl="1"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Leak </a:t>
            </a:r>
            <a:r>
              <a:rPr lang="en-US" sz="2800" dirty="0"/>
              <a:t>out of the vagina immediately after deposition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Fail to make it through the cervix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Dispersed in the uterine cavity or destroyed by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Reach the uterine tubes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Sperm </a:t>
            </a:r>
            <a:r>
              <a:rPr lang="en-US" dirty="0"/>
              <a:t>must undergo </a:t>
            </a:r>
            <a:r>
              <a:rPr lang="en-US" dirty="0" smtClean="0"/>
              <a:t>________________________________ before </a:t>
            </a:r>
            <a:r>
              <a:rPr lang="en-US" dirty="0"/>
              <a:t>they can penetrate the </a:t>
            </a:r>
            <a:r>
              <a:rPr lang="en-US" dirty="0" err="1"/>
              <a:t>oocyte</a:t>
            </a:r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Acrosomal Reaction and Sperm Penetration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An ovulated </a:t>
            </a:r>
            <a:r>
              <a:rPr lang="en-US" dirty="0" err="1">
                <a:solidFill>
                  <a:srgbClr val="000000"/>
                </a:solidFill>
              </a:rPr>
              <a:t>oocyte</a:t>
            </a:r>
            <a:r>
              <a:rPr lang="en-US" dirty="0">
                <a:solidFill>
                  <a:srgbClr val="000000"/>
                </a:solidFill>
              </a:rPr>
              <a:t> is encapsulated by: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Extracellular matrix</a:t>
            </a:r>
          </a:p>
          <a:p>
            <a:r>
              <a:rPr lang="en-US" dirty="0">
                <a:solidFill>
                  <a:srgbClr val="000000"/>
                </a:solidFill>
              </a:rPr>
              <a:t>Sperm binds to the </a:t>
            </a:r>
            <a:r>
              <a:rPr lang="en-US" dirty="0" err="1">
                <a:solidFill>
                  <a:srgbClr val="000000"/>
                </a:solidFill>
              </a:rPr>
              <a:t>zona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pellucida</a:t>
            </a:r>
            <a:r>
              <a:rPr lang="en-US" dirty="0">
                <a:solidFill>
                  <a:srgbClr val="000000"/>
                </a:solidFill>
              </a:rPr>
              <a:t> and undergoes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 are </a:t>
            </a:r>
            <a:r>
              <a:rPr lang="en-US" dirty="0">
                <a:solidFill>
                  <a:srgbClr val="000000"/>
                </a:solidFill>
              </a:rPr>
              <a:t>released near the </a:t>
            </a:r>
            <a:r>
              <a:rPr lang="en-US" dirty="0" err="1">
                <a:solidFill>
                  <a:srgbClr val="000000"/>
                </a:solidFill>
              </a:rPr>
              <a:t>oocyte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Hundreds of </a:t>
            </a:r>
            <a:r>
              <a:rPr lang="en-US" dirty="0" err="1">
                <a:solidFill>
                  <a:srgbClr val="000000"/>
                </a:solidFill>
              </a:rPr>
              <a:t>acrosomes</a:t>
            </a:r>
            <a:r>
              <a:rPr lang="en-US" dirty="0">
                <a:solidFill>
                  <a:srgbClr val="000000"/>
                </a:solidFill>
              </a:rPr>
              <a:t> release their enzymes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168275" y="0"/>
            <a:ext cx="8975725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563" y="0"/>
            <a:ext cx="7507287" cy="65611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Completion of Meiosis II and Fertilization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Upon entry of sperm, the secondary </a:t>
            </a:r>
            <a:r>
              <a:rPr lang="en-US" dirty="0" err="1"/>
              <a:t>oocyte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Casts out the second polar body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ovum nucleus swells, and the two nuclei approach each other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fully swollen, the two nuclei are called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Fertilization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Preembryonic Development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first cleavage produces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the 16 or more cell stage (72 hours old)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By the fourth or fifth day the </a:t>
            </a:r>
            <a:r>
              <a:rPr lang="en-US" dirty="0" err="1">
                <a:solidFill>
                  <a:srgbClr val="000000"/>
                </a:solidFill>
              </a:rPr>
              <a:t>preembryo</a:t>
            </a:r>
            <a:r>
              <a:rPr lang="en-US" dirty="0">
                <a:solidFill>
                  <a:srgbClr val="000000"/>
                </a:solidFill>
              </a:rPr>
              <a:t> consists of 100 or so cells (</a:t>
            </a:r>
            <a:r>
              <a:rPr lang="en-US" dirty="0" err="1">
                <a:solidFill>
                  <a:srgbClr val="000000"/>
                </a:solidFill>
              </a:rPr>
              <a:t>blastocyst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Preembryonic Development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 fluid-filled hollow sphere composed of: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single layer of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Trophoblasts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take part in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inner cell mass becomes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Cleavage: From Zygote to Blastocyst</a:t>
            </a:r>
          </a:p>
        </p:txBody>
      </p:sp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667" y="1284287"/>
            <a:ext cx="7456487" cy="55737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Implantation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Begins </a:t>
            </a:r>
            <a:r>
              <a:rPr lang="en-US" sz="2600" dirty="0" smtClean="0">
                <a:solidFill>
                  <a:srgbClr val="000000"/>
                </a:solidFill>
              </a:rPr>
              <a:t>______________________________________ when </a:t>
            </a:r>
            <a:r>
              <a:rPr lang="en-US" sz="2600" dirty="0">
                <a:solidFill>
                  <a:srgbClr val="000000"/>
                </a:solidFill>
              </a:rPr>
              <a:t>the </a:t>
            </a:r>
            <a:r>
              <a:rPr lang="en-US" sz="2600" dirty="0" err="1">
                <a:solidFill>
                  <a:srgbClr val="000000"/>
                </a:solidFill>
              </a:rPr>
              <a:t>trophoblasts</a:t>
            </a:r>
            <a:r>
              <a:rPr lang="en-US" sz="2600" dirty="0">
                <a:solidFill>
                  <a:srgbClr val="000000"/>
                </a:solidFill>
              </a:rPr>
              <a:t> adhere to a properly prepared </a:t>
            </a:r>
            <a:r>
              <a:rPr lang="en-US" sz="2600" dirty="0" err="1">
                <a:solidFill>
                  <a:srgbClr val="000000"/>
                </a:solidFill>
              </a:rPr>
              <a:t>endometrium</a:t>
            </a:r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The </a:t>
            </a:r>
            <a:r>
              <a:rPr lang="en-US" sz="2600" dirty="0" err="1">
                <a:solidFill>
                  <a:srgbClr val="000000"/>
                </a:solidFill>
              </a:rPr>
              <a:t>trophoblasts</a:t>
            </a:r>
            <a:r>
              <a:rPr lang="en-US" sz="2600" dirty="0">
                <a:solidFill>
                  <a:srgbClr val="000000"/>
                </a:solidFill>
              </a:rPr>
              <a:t> then proliferate and form </a:t>
            </a:r>
            <a:r>
              <a:rPr lang="en-US" sz="2600" dirty="0" smtClean="0">
                <a:solidFill>
                  <a:srgbClr val="000000"/>
                </a:solidFill>
              </a:rPr>
              <a:t>_</a:t>
            </a:r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sz="2400" dirty="0" err="1">
                <a:solidFill>
                  <a:srgbClr val="000000"/>
                </a:solidFill>
              </a:rPr>
              <a:t>Cytotrophoblast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cells of the inner layer that retain their cell boundaries</a:t>
            </a:r>
          </a:p>
          <a:p>
            <a:pPr lvl="1"/>
            <a:r>
              <a:rPr lang="en-US" sz="2400" dirty="0" err="1">
                <a:solidFill>
                  <a:srgbClr val="000000"/>
                </a:solidFill>
              </a:rPr>
              <a:t>Syncytiotrophoblast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cells in the outer layer that lose their plasma membranes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Implantation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implanted </a:t>
            </a:r>
            <a:r>
              <a:rPr lang="en-US" dirty="0" err="1">
                <a:solidFill>
                  <a:srgbClr val="000000"/>
                </a:solidFill>
              </a:rPr>
              <a:t>blastocyst</a:t>
            </a:r>
            <a:r>
              <a:rPr lang="en-US" dirty="0">
                <a:solidFill>
                  <a:srgbClr val="000000"/>
                </a:solidFill>
              </a:rPr>
              <a:t> is covered over by endometrial cells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Implantation is completed by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Implantation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977900"/>
            <a:ext cx="8674100" cy="5880100"/>
          </a:xfrm>
        </p:spPr>
        <p:txBody>
          <a:bodyPr/>
          <a:lstStyle/>
          <a:p>
            <a:r>
              <a:rPr lang="en-US" sz="2600" dirty="0"/>
              <a:t>Viability of the corpus </a:t>
            </a:r>
            <a:r>
              <a:rPr lang="en-US" sz="2600" dirty="0" err="1"/>
              <a:t>luteum</a:t>
            </a:r>
            <a:r>
              <a:rPr lang="en-US" sz="2600" dirty="0"/>
              <a:t> is maintained by human chorionic </a:t>
            </a:r>
            <a:r>
              <a:rPr lang="en-US" sz="2600" dirty="0" err="1"/>
              <a:t>gonadotropin</a:t>
            </a:r>
            <a:r>
              <a:rPr lang="en-US" sz="2600" dirty="0"/>
              <a:t> </a:t>
            </a:r>
            <a:r>
              <a:rPr lang="en-US" sz="2600" dirty="0" smtClean="0"/>
              <a:t>(_______________) </a:t>
            </a:r>
            <a:r>
              <a:rPr lang="en-US" sz="2600" dirty="0"/>
              <a:t>secreted by the </a:t>
            </a:r>
            <a:r>
              <a:rPr lang="en-US" sz="2600" dirty="0" smtClean="0"/>
              <a:t>_</a:t>
            </a:r>
            <a:endParaRPr lang="en-US" sz="2600" dirty="0"/>
          </a:p>
          <a:p>
            <a:r>
              <a:rPr lang="en-US" sz="2600" dirty="0" err="1"/>
              <a:t>hCG</a:t>
            </a:r>
            <a:r>
              <a:rPr lang="en-US" sz="2600" dirty="0"/>
              <a:t> prompts the corpus </a:t>
            </a:r>
            <a:r>
              <a:rPr lang="en-US" sz="2600" dirty="0" err="1"/>
              <a:t>luteum</a:t>
            </a:r>
            <a:r>
              <a:rPr lang="en-US" sz="2600" dirty="0"/>
              <a:t> to continue to secrete progesterone and estrogen</a:t>
            </a:r>
          </a:p>
          <a:p>
            <a:r>
              <a:rPr lang="en-US" sz="2600" dirty="0" err="1"/>
              <a:t>Chorion</a:t>
            </a:r>
            <a:r>
              <a:rPr lang="en-US" sz="2600" dirty="0"/>
              <a:t> </a:t>
            </a:r>
          </a:p>
          <a:p>
            <a:pPr marL="631825" lvl="1"/>
            <a:r>
              <a:rPr lang="en-US" sz="2400" dirty="0"/>
              <a:t>developed from </a:t>
            </a:r>
            <a:r>
              <a:rPr lang="en-US" sz="2400" dirty="0" err="1"/>
              <a:t>trophoblasts</a:t>
            </a:r>
            <a:r>
              <a:rPr lang="en-US" sz="2400" dirty="0"/>
              <a:t> after implantation, continues this hormonal stimulus</a:t>
            </a:r>
          </a:p>
          <a:p>
            <a:r>
              <a:rPr lang="en-US" sz="2600" dirty="0"/>
              <a:t>Between the second and third month, the placenta: </a:t>
            </a:r>
          </a:p>
          <a:p>
            <a:pPr marL="631825" lvl="1"/>
            <a:r>
              <a:rPr lang="en-US" sz="2400" dirty="0"/>
              <a:t>Assumes the role of progesterone and estrogen production</a:t>
            </a:r>
          </a:p>
          <a:p>
            <a:pPr marL="631825" lvl="1"/>
            <a:r>
              <a:rPr lang="en-US" sz="2400" dirty="0"/>
              <a:t>Is providing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Hormonal Interactions </a:t>
            </a:r>
            <a:r>
              <a:rPr lang="en-US" sz="2400" dirty="0" smtClean="0"/>
              <a:t>&amp; </a:t>
            </a:r>
            <a:r>
              <a:rPr lang="en-US" sz="2400" dirty="0"/>
              <a:t>the Ovarian Cycle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20800"/>
            <a:ext cx="8270875" cy="50561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LH transforms the ruptured follicle into a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produces </a:t>
            </a:r>
            <a:r>
              <a:rPr lang="en-US" dirty="0" err="1"/>
              <a:t>inhibin</a:t>
            </a:r>
            <a:r>
              <a:rPr lang="en-US" dirty="0"/>
              <a:t>, progesterone, and estrogen 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hormones shut off </a:t>
            </a:r>
            <a:r>
              <a:rPr lang="en-US" dirty="0" smtClean="0"/>
              <a:t>______________________________________ release </a:t>
            </a:r>
            <a:r>
              <a:rPr lang="en-US" dirty="0"/>
              <a:t>and declining LH ends </a:t>
            </a:r>
            <a:r>
              <a:rPr lang="en-US" dirty="0" err="1"/>
              <a:t>luteal</a:t>
            </a:r>
            <a:r>
              <a:rPr lang="en-US" dirty="0"/>
              <a:t> activity</a:t>
            </a:r>
          </a:p>
          <a:p>
            <a:endParaRPr lang="en-US" dirty="0" smtClean="0"/>
          </a:p>
          <a:p>
            <a:r>
              <a:rPr lang="en-US" dirty="0" smtClean="0"/>
              <a:t>Days </a:t>
            </a:r>
            <a:r>
              <a:rPr lang="en-US" dirty="0"/>
              <a:t>26-28 – decline of the ovarian hormones </a:t>
            </a:r>
          </a:p>
          <a:p>
            <a:pPr lvl="1"/>
            <a:r>
              <a:rPr lang="en-US" dirty="0"/>
              <a:t>Ends the blockade of FSH and LH</a:t>
            </a:r>
          </a:p>
          <a:p>
            <a:pPr lvl="1"/>
            <a:r>
              <a:rPr lang="en-US" dirty="0"/>
              <a:t>The cycle starts anew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Placentation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Formation of the placenta from: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 endometrial </a:t>
            </a:r>
            <a:r>
              <a:rPr lang="en-US" dirty="0">
                <a:solidFill>
                  <a:srgbClr val="000000"/>
                </a:solidFill>
              </a:rPr>
              <a:t>tissues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The placenta is fully formed and functional by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Placentation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Embryonic placental barriers include: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The endothelium of embryonic capillaries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_____________________________ also </a:t>
            </a:r>
            <a:r>
              <a:rPr lang="en-US" dirty="0"/>
              <a:t>secretes other hormones </a:t>
            </a:r>
          </a:p>
          <a:p>
            <a:pPr lvl="1"/>
            <a:r>
              <a:rPr lang="en-US" dirty="0"/>
              <a:t>human placental </a:t>
            </a:r>
            <a:r>
              <a:rPr lang="en-US" dirty="0" err="1"/>
              <a:t>lactogen</a:t>
            </a:r>
            <a:r>
              <a:rPr lang="en-US" dirty="0"/>
              <a:t>, human chorionic </a:t>
            </a:r>
            <a:r>
              <a:rPr lang="en-US" dirty="0" err="1"/>
              <a:t>thyrotropin</a:t>
            </a:r>
            <a:r>
              <a:rPr lang="en-US" dirty="0"/>
              <a:t>, and </a:t>
            </a:r>
            <a:r>
              <a:rPr lang="en-US" dirty="0" err="1"/>
              <a:t>relaxin</a:t>
            </a:r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Embryonic Membranes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Amnion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Provides a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 that </a:t>
            </a:r>
            <a:r>
              <a:rPr lang="en-US" dirty="0">
                <a:solidFill>
                  <a:srgbClr val="000000"/>
                </a:solidFill>
              </a:rPr>
              <a:t>protects the embryo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Helps maintain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Amniotic </a:t>
            </a:r>
            <a:r>
              <a:rPr lang="en-US" dirty="0">
                <a:solidFill>
                  <a:srgbClr val="000000"/>
                </a:solidFill>
              </a:rPr>
              <a:t>fluid comes from maternal blood, and later, fetal urine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Embryonic Membranes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Forms part of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Produces earliest </a:t>
            </a:r>
            <a:r>
              <a:rPr lang="en-US" dirty="0" smtClean="0">
                <a:solidFill>
                  <a:srgbClr val="000000"/>
                </a:solidFill>
              </a:rPr>
              <a:t>__________________________ and </a:t>
            </a:r>
            <a:r>
              <a:rPr lang="en-US" dirty="0">
                <a:solidFill>
                  <a:srgbClr val="000000"/>
                </a:solidFill>
              </a:rPr>
              <a:t>vessels</a:t>
            </a:r>
          </a:p>
          <a:p>
            <a:pPr lvl="1"/>
            <a:r>
              <a:rPr lang="en-US" dirty="0"/>
              <a:t>Is the source of primordial germ cells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Embryonic Membranes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32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a small </a:t>
            </a:r>
            <a:r>
              <a:rPr lang="en-US" sz="2800" dirty="0" err="1">
                <a:solidFill>
                  <a:srgbClr val="000000"/>
                </a:solidFill>
              </a:rPr>
              <a:t>outpocketing</a:t>
            </a:r>
            <a:r>
              <a:rPr lang="en-US" sz="2800" dirty="0">
                <a:solidFill>
                  <a:srgbClr val="000000"/>
                </a:solidFill>
              </a:rPr>
              <a:t> at the caudal end of the yolk sac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Structural base for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Becomes part of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helps form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Encloses the embryonic body and all other membranes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Feedback Mechanisms in Ovarian Function</a:t>
            </a:r>
          </a:p>
        </p:txBody>
      </p:sp>
      <p:pic>
        <p:nvPicPr>
          <p:cNvPr id="24679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3788" y="781050"/>
            <a:ext cx="6956425" cy="56721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Uterine (Menstrual) Cycle</a:t>
            </a:r>
          </a:p>
        </p:txBody>
      </p:sp>
      <p:sp>
        <p:nvSpPr>
          <p:cNvPr id="247813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10185"/>
            <a:ext cx="8270875" cy="52287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Series of cyclic changes that the uterine </a:t>
            </a:r>
            <a:r>
              <a:rPr lang="en-US" sz="2600" dirty="0" err="1"/>
              <a:t>endometrium</a:t>
            </a:r>
            <a:r>
              <a:rPr lang="en-US" sz="2600" dirty="0"/>
              <a:t> goes through each month in response to ovarian hormones in the blood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 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__________________________________________________– </a:t>
            </a:r>
            <a:r>
              <a:rPr lang="en-US" sz="2400" dirty="0"/>
              <a:t>uterus sheds all but the deepest part of the </a:t>
            </a:r>
            <a:r>
              <a:rPr lang="en-US" sz="2400" dirty="0" err="1"/>
              <a:t>endometrium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Days </a:t>
            </a:r>
            <a:r>
              <a:rPr lang="en-US" sz="2600" dirty="0"/>
              <a:t>6-14: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_________________________________________________ </a:t>
            </a:r>
            <a:r>
              <a:rPr lang="en-US" sz="2400" dirty="0"/>
              <a:t>(</a:t>
            </a:r>
            <a:r>
              <a:rPr lang="en-US" sz="2400" dirty="0" err="1"/>
              <a:t>preovulatory</a:t>
            </a:r>
            <a:r>
              <a:rPr lang="en-US" sz="2400" dirty="0"/>
              <a:t>) phase – </a:t>
            </a:r>
            <a:r>
              <a:rPr lang="en-US" sz="2400" dirty="0" err="1"/>
              <a:t>endometrium</a:t>
            </a:r>
            <a:r>
              <a:rPr lang="en-US" sz="2400" dirty="0"/>
              <a:t> rebuilds itself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Days </a:t>
            </a:r>
            <a:r>
              <a:rPr lang="en-US" sz="2600" dirty="0"/>
              <a:t>15-28:  	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__________________________________________________ (</a:t>
            </a:r>
            <a:r>
              <a:rPr lang="en-US" sz="2400" dirty="0"/>
              <a:t>postovulatory) phase – </a:t>
            </a:r>
            <a:r>
              <a:rPr lang="en-US" sz="2400" dirty="0" err="1"/>
              <a:t>endometrium</a:t>
            </a:r>
            <a:r>
              <a:rPr lang="en-US" sz="2400" dirty="0"/>
              <a:t> prepares for implantation of the embryo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Menses</a:t>
            </a:r>
          </a:p>
        </p:txBody>
      </p:sp>
      <p:sp>
        <p:nvSpPr>
          <p:cNvPr id="248837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419367"/>
            <a:ext cx="8490708" cy="504334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If fertilization does </a:t>
            </a:r>
            <a:r>
              <a:rPr lang="en-US" sz="2600" dirty="0" smtClean="0"/>
              <a:t>__________________ occur</a:t>
            </a:r>
            <a:endParaRPr lang="en-US" sz="2600" dirty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deprives the </a:t>
            </a:r>
            <a:r>
              <a:rPr lang="en-US" sz="2400" dirty="0" err="1"/>
              <a:t>endometrium</a:t>
            </a:r>
            <a:r>
              <a:rPr lang="en-US" sz="2400" dirty="0"/>
              <a:t> of hormonal support</a:t>
            </a:r>
          </a:p>
          <a:p>
            <a:endParaRPr lang="en-US" sz="2600" dirty="0" smtClean="0"/>
          </a:p>
          <a:p>
            <a:r>
              <a:rPr lang="en-US" sz="2600" dirty="0" smtClean="0"/>
              <a:t>_________________________________________ spasms </a:t>
            </a:r>
            <a:r>
              <a:rPr lang="en-US" sz="2600" dirty="0"/>
              <a:t>and endometrial cells begin to die as blood flow is </a:t>
            </a:r>
            <a:r>
              <a:rPr lang="en-US" sz="2600" dirty="0" err="1"/>
              <a:t>interupted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functional layer begins to </a:t>
            </a:r>
            <a:r>
              <a:rPr lang="en-US" sz="2600" dirty="0" smtClean="0"/>
              <a:t>_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Spiral </a:t>
            </a:r>
            <a:r>
              <a:rPr lang="en-US" sz="2600" dirty="0"/>
              <a:t>arteries constrict one final time then suddenly relax and open wide</a:t>
            </a:r>
          </a:p>
          <a:p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rush of blood fragments weakened capillary beds and </a:t>
            </a:r>
            <a:r>
              <a:rPr lang="en-US" sz="2600" dirty="0" smtClean="0"/>
              <a:t>_</a:t>
            </a:r>
            <a:endParaRPr lang="en-US" sz="26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90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9810" y="472506"/>
            <a:ext cx="6598904" cy="600655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2178</Words>
  <Application>Microsoft Office PowerPoint</Application>
  <PresentationFormat>On-screen Show (4:3)</PresentationFormat>
  <Paragraphs>414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Establishing the Ovarian Cycle</vt:lpstr>
      <vt:lpstr>Hormonal Interactions During the Ovarian Cycle</vt:lpstr>
      <vt:lpstr>Hormonal Interactions During the Ovarian Cycle</vt:lpstr>
      <vt:lpstr>Hormonal Interactions During the Ovarian Cycle</vt:lpstr>
      <vt:lpstr>Hormonal Interactions &amp; the Ovarian Cycle</vt:lpstr>
      <vt:lpstr>Feedback Mechanisms in Ovarian Function</vt:lpstr>
      <vt:lpstr>Uterine (Menstrual) Cycle</vt:lpstr>
      <vt:lpstr>Menses</vt:lpstr>
      <vt:lpstr>Slide 9</vt:lpstr>
      <vt:lpstr>Extrauterine Effects of Estrogens and Progesterone</vt:lpstr>
      <vt:lpstr>Estrogen-Induced Secondary Sex Characteristics</vt:lpstr>
      <vt:lpstr>Female Sexual response</vt:lpstr>
      <vt:lpstr>Female Sexual Response</vt:lpstr>
      <vt:lpstr>Female orgasm</vt:lpstr>
      <vt:lpstr>Female Sexual Response</vt:lpstr>
      <vt:lpstr>Sexually Transmitted Diseases: Gonorrhea</vt:lpstr>
      <vt:lpstr>STD: Gonorrhea</vt:lpstr>
      <vt:lpstr>STD: Gonorrhea</vt:lpstr>
      <vt:lpstr>STD: Syphilis</vt:lpstr>
      <vt:lpstr>sTD: Syphilis</vt:lpstr>
      <vt:lpstr>STD: Syphilis</vt:lpstr>
      <vt:lpstr>STD: Chlamydia</vt:lpstr>
      <vt:lpstr>STD: Viral Infections</vt:lpstr>
      <vt:lpstr>Sexually Transmitted Diseases: Viral Infections</vt:lpstr>
      <vt:lpstr>Pap Smears</vt:lpstr>
      <vt:lpstr>Pelvic Inflammatory Disease</vt:lpstr>
      <vt:lpstr>Pelvic Inflammatory Disease</vt:lpstr>
      <vt:lpstr>Endometriosis</vt:lpstr>
      <vt:lpstr>PMS:  pre Menstrual syndrome</vt:lpstr>
      <vt:lpstr>Dysmenorrhea</vt:lpstr>
      <vt:lpstr>Genetic Sex Determination</vt:lpstr>
      <vt:lpstr>Development of External Genitalia: Male</vt:lpstr>
      <vt:lpstr>Development of External Genitalia: Female</vt:lpstr>
      <vt:lpstr>Descent of the Gonads</vt:lpstr>
      <vt:lpstr>Development Aspects: Puberty</vt:lpstr>
      <vt:lpstr>Menopause</vt:lpstr>
      <vt:lpstr>From Egg to Embryo</vt:lpstr>
      <vt:lpstr>From Egg to Embryo</vt:lpstr>
      <vt:lpstr>Accomplishing Fertilization</vt:lpstr>
      <vt:lpstr>Sperm Transport and Capacitation</vt:lpstr>
      <vt:lpstr>Acrosomal Reaction and Sperm Penetration</vt:lpstr>
      <vt:lpstr>Slide 42</vt:lpstr>
      <vt:lpstr>Completion of Meiosis II and Fertilization</vt:lpstr>
      <vt:lpstr>Preembryonic Development</vt:lpstr>
      <vt:lpstr>Preembryonic Development</vt:lpstr>
      <vt:lpstr>Cleavage: From Zygote to Blastocyst</vt:lpstr>
      <vt:lpstr>Implantation</vt:lpstr>
      <vt:lpstr>Implantation</vt:lpstr>
      <vt:lpstr>Implantation</vt:lpstr>
      <vt:lpstr>Placentation</vt:lpstr>
      <vt:lpstr>Placentation</vt:lpstr>
      <vt:lpstr>Embryonic Membranes</vt:lpstr>
      <vt:lpstr>Embryonic Membranes</vt:lpstr>
      <vt:lpstr>Embryonic Membranes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the Ovarian Cycle</dc:title>
  <dc:creator>Wargo, Betsy</dc:creator>
  <cp:lastModifiedBy>Wargo, Betsy</cp:lastModifiedBy>
  <cp:revision>1</cp:revision>
  <dcterms:created xsi:type="dcterms:W3CDTF">2009-11-03T19:40:34Z</dcterms:created>
  <dcterms:modified xsi:type="dcterms:W3CDTF">2009-11-03T19:41:06Z</dcterms:modified>
</cp:coreProperties>
</file>