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</p:sldMasterIdLst>
  <p:handoutMasterIdLst>
    <p:handoutMasterId r:id="rId170"/>
  </p:handoutMasterIdLst>
  <p:sldIdLst>
    <p:sldId id="260" r:id="rId2"/>
    <p:sldId id="314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315" r:id="rId20"/>
    <p:sldId id="280" r:id="rId21"/>
    <p:sldId id="316" r:id="rId22"/>
    <p:sldId id="281" r:id="rId23"/>
    <p:sldId id="282" r:id="rId24"/>
    <p:sldId id="317" r:id="rId25"/>
    <p:sldId id="283" r:id="rId26"/>
    <p:sldId id="284" r:id="rId27"/>
    <p:sldId id="318" r:id="rId28"/>
    <p:sldId id="285" r:id="rId29"/>
    <p:sldId id="286" r:id="rId30"/>
    <p:sldId id="319" r:id="rId31"/>
    <p:sldId id="287" r:id="rId32"/>
    <p:sldId id="320" r:id="rId33"/>
    <p:sldId id="288" r:id="rId34"/>
    <p:sldId id="309" r:id="rId35"/>
    <p:sldId id="310" r:id="rId36"/>
    <p:sldId id="311" r:id="rId37"/>
    <p:sldId id="312" r:id="rId38"/>
    <p:sldId id="313" r:id="rId39"/>
    <p:sldId id="294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355" r:id="rId74"/>
    <p:sldId id="356" r:id="rId75"/>
    <p:sldId id="357" r:id="rId76"/>
    <p:sldId id="358" r:id="rId77"/>
    <p:sldId id="359" r:id="rId78"/>
    <p:sldId id="360" r:id="rId79"/>
    <p:sldId id="361" r:id="rId80"/>
    <p:sldId id="362" r:id="rId81"/>
    <p:sldId id="363" r:id="rId82"/>
    <p:sldId id="364" r:id="rId83"/>
    <p:sldId id="365" r:id="rId84"/>
    <p:sldId id="366" r:id="rId85"/>
    <p:sldId id="367" r:id="rId86"/>
    <p:sldId id="368" r:id="rId87"/>
    <p:sldId id="369" r:id="rId88"/>
    <p:sldId id="370" r:id="rId89"/>
    <p:sldId id="371" r:id="rId90"/>
    <p:sldId id="372" r:id="rId91"/>
    <p:sldId id="373" r:id="rId92"/>
    <p:sldId id="374" r:id="rId93"/>
    <p:sldId id="375" r:id="rId94"/>
    <p:sldId id="376" r:id="rId95"/>
    <p:sldId id="377" r:id="rId96"/>
    <p:sldId id="378" r:id="rId97"/>
    <p:sldId id="379" r:id="rId98"/>
    <p:sldId id="380" r:id="rId99"/>
    <p:sldId id="381" r:id="rId100"/>
    <p:sldId id="383" r:id="rId101"/>
    <p:sldId id="384" r:id="rId102"/>
    <p:sldId id="385" r:id="rId103"/>
    <p:sldId id="386" r:id="rId104"/>
    <p:sldId id="387" r:id="rId105"/>
    <p:sldId id="388" r:id="rId106"/>
    <p:sldId id="389" r:id="rId107"/>
    <p:sldId id="390" r:id="rId108"/>
    <p:sldId id="391" r:id="rId109"/>
    <p:sldId id="392" r:id="rId110"/>
    <p:sldId id="393" r:id="rId111"/>
    <p:sldId id="394" r:id="rId112"/>
    <p:sldId id="395" r:id="rId113"/>
    <p:sldId id="396" r:id="rId114"/>
    <p:sldId id="397" r:id="rId115"/>
    <p:sldId id="398" r:id="rId116"/>
    <p:sldId id="399" r:id="rId117"/>
    <p:sldId id="400" r:id="rId118"/>
    <p:sldId id="401" r:id="rId119"/>
    <p:sldId id="402" r:id="rId120"/>
    <p:sldId id="403" r:id="rId121"/>
    <p:sldId id="404" r:id="rId122"/>
    <p:sldId id="405" r:id="rId123"/>
    <p:sldId id="407" r:id="rId124"/>
    <p:sldId id="409" r:id="rId125"/>
    <p:sldId id="411" r:id="rId126"/>
    <p:sldId id="415" r:id="rId127"/>
    <p:sldId id="416" r:id="rId128"/>
    <p:sldId id="417" r:id="rId129"/>
    <p:sldId id="418" r:id="rId130"/>
    <p:sldId id="419" r:id="rId131"/>
    <p:sldId id="420" r:id="rId132"/>
    <p:sldId id="421" r:id="rId133"/>
    <p:sldId id="422" r:id="rId134"/>
    <p:sldId id="423" r:id="rId135"/>
    <p:sldId id="425" r:id="rId136"/>
    <p:sldId id="426" r:id="rId137"/>
    <p:sldId id="427" r:id="rId138"/>
    <p:sldId id="428" r:id="rId139"/>
    <p:sldId id="429" r:id="rId140"/>
    <p:sldId id="432" r:id="rId141"/>
    <p:sldId id="433" r:id="rId142"/>
    <p:sldId id="434" r:id="rId143"/>
    <p:sldId id="435" r:id="rId144"/>
    <p:sldId id="436" r:id="rId145"/>
    <p:sldId id="437" r:id="rId146"/>
    <p:sldId id="438" r:id="rId147"/>
    <p:sldId id="439" r:id="rId148"/>
    <p:sldId id="442" r:id="rId149"/>
    <p:sldId id="443" r:id="rId150"/>
    <p:sldId id="444" r:id="rId151"/>
    <p:sldId id="445" r:id="rId152"/>
    <p:sldId id="446" r:id="rId153"/>
    <p:sldId id="447" r:id="rId154"/>
    <p:sldId id="448" r:id="rId155"/>
    <p:sldId id="449" r:id="rId156"/>
    <p:sldId id="450" r:id="rId157"/>
    <p:sldId id="451" r:id="rId158"/>
    <p:sldId id="452" r:id="rId159"/>
    <p:sldId id="453" r:id="rId160"/>
    <p:sldId id="454" r:id="rId161"/>
    <p:sldId id="455" r:id="rId162"/>
    <p:sldId id="456" r:id="rId163"/>
    <p:sldId id="457" r:id="rId164"/>
    <p:sldId id="458" r:id="rId165"/>
    <p:sldId id="459" r:id="rId166"/>
    <p:sldId id="460" r:id="rId167"/>
    <p:sldId id="461" r:id="rId168"/>
    <p:sldId id="462" r:id="rId1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3399"/>
    <a:srgbClr val="663366"/>
    <a:srgbClr val="663399"/>
    <a:srgbClr val="FFCC00"/>
    <a:srgbClr val="99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022" autoAdjust="0"/>
    <p:restoredTop sz="94665" autoAdjust="0"/>
  </p:normalViewPr>
  <p:slideViewPr>
    <p:cSldViewPr snapToGrid="0">
      <p:cViewPr varScale="1">
        <p:scale>
          <a:sx n="70" d="100"/>
          <a:sy n="70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74C5A-B5B0-478E-AB11-22EE4F5D3A32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D18FA-380C-4E34-A63A-63552981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B1DD-41A5-4AD1-8C06-093FAC5AB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4/15/2009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Reproductive System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Primary sex organs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_______________________________in </a:t>
            </a:r>
            <a:r>
              <a:rPr lang="en-US" dirty="0">
                <a:solidFill>
                  <a:srgbClr val="000000"/>
                </a:solidFill>
              </a:rPr>
              <a:t>males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_______________________________in </a:t>
            </a:r>
            <a:r>
              <a:rPr lang="en-US" dirty="0">
                <a:solidFill>
                  <a:srgbClr val="000000"/>
                </a:solidFill>
              </a:rPr>
              <a:t>females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Gonads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produce sex cells called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secrete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Testes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From the </a:t>
            </a:r>
            <a:r>
              <a:rPr lang="en-US" dirty="0" err="1">
                <a:solidFill>
                  <a:srgbClr val="000000"/>
                </a:solidFill>
              </a:rPr>
              <a:t>rete</a:t>
            </a:r>
            <a:r>
              <a:rPr lang="en-US" dirty="0">
                <a:solidFill>
                  <a:srgbClr val="000000"/>
                </a:solidFill>
              </a:rPr>
              <a:t> testis, the sperm: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Leave the testis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Enter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Surrounding the </a:t>
            </a:r>
            <a:r>
              <a:rPr lang="en-US" dirty="0" err="1">
                <a:solidFill>
                  <a:srgbClr val="000000"/>
                </a:solidFill>
              </a:rPr>
              <a:t>seminiferous</a:t>
            </a:r>
            <a:r>
              <a:rPr lang="en-US" dirty="0">
                <a:solidFill>
                  <a:srgbClr val="000000"/>
                </a:solidFill>
              </a:rPr>
              <a:t> tubules are interstitial cells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90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9810" y="472506"/>
            <a:ext cx="6598904" cy="60065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/>
              <a:t>Extrauterine Effects of Estrogens and Progesterone</a:t>
            </a:r>
          </a:p>
        </p:txBody>
      </p:sp>
      <p:sp>
        <p:nvSpPr>
          <p:cNvPr id="251911" name="Rectangle 7"/>
          <p:cNvSpPr>
            <a:spLocks noGrp="1" noChangeArrowheads="1"/>
          </p:cNvSpPr>
          <p:nvPr>
            <p:ph idx="1"/>
          </p:nvPr>
        </p:nvSpPr>
        <p:spPr>
          <a:xfrm>
            <a:off x="298450" y="1333500"/>
            <a:ext cx="8270875" cy="5056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Estrogen levels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Promote </a:t>
            </a:r>
            <a:r>
              <a:rPr lang="en-US" dirty="0" err="1"/>
              <a:t>oogenesis</a:t>
            </a:r>
            <a:r>
              <a:rPr lang="en-US" dirty="0"/>
              <a:t> and follicle growth in the ovary</a:t>
            </a:r>
          </a:p>
          <a:p>
            <a:pPr>
              <a:lnSpc>
                <a:spcPct val="90000"/>
              </a:lnSpc>
            </a:pPr>
            <a:r>
              <a:rPr lang="en-US" dirty="0"/>
              <a:t>Exert </a:t>
            </a:r>
            <a:r>
              <a:rPr lang="en-US" dirty="0" smtClean="0"/>
              <a:t>_________________________________ on </a:t>
            </a:r>
            <a:r>
              <a:rPr lang="en-US" dirty="0"/>
              <a:t>the female reproductive tract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Uterine tubes, uterus, and vagina grow larger and become functional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Uterine tubes and uterus exhibit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Vaginal </a:t>
            </a:r>
            <a:r>
              <a:rPr lang="en-US" dirty="0"/>
              <a:t>mucosa thickens and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Estrogen-Induced Secondary Sex Characteristics</a:t>
            </a:r>
          </a:p>
        </p:txBody>
      </p:sp>
      <p:sp>
        <p:nvSpPr>
          <p:cNvPr id="252935" name="Rectangle 7"/>
          <p:cNvSpPr>
            <a:spLocks noGrp="1" noChangeArrowheads="1"/>
          </p:cNvSpPr>
          <p:nvPr>
            <p:ph idx="1"/>
          </p:nvPr>
        </p:nvSpPr>
        <p:spPr>
          <a:xfrm>
            <a:off x="298450" y="1637730"/>
            <a:ext cx="8531651" cy="47138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Growth of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Increased </a:t>
            </a:r>
            <a:r>
              <a:rPr lang="en-US" dirty="0"/>
              <a:t>deposition of </a:t>
            </a:r>
            <a:r>
              <a:rPr lang="en-US" dirty="0" smtClean="0"/>
              <a:t>_____________________________________, </a:t>
            </a:r>
            <a:r>
              <a:rPr lang="en-US" dirty="0"/>
              <a:t>especially in the hips and breasts</a:t>
            </a:r>
          </a:p>
          <a:p>
            <a:endParaRPr lang="en-US" dirty="0" smtClean="0"/>
          </a:p>
          <a:p>
            <a:r>
              <a:rPr lang="en-US" dirty="0" smtClean="0"/>
              <a:t>Widening </a:t>
            </a:r>
            <a:r>
              <a:rPr lang="en-US" dirty="0"/>
              <a:t>and lightening of the pelvis</a:t>
            </a:r>
          </a:p>
          <a:p>
            <a:endParaRPr lang="en-US" dirty="0" smtClean="0"/>
          </a:p>
          <a:p>
            <a:r>
              <a:rPr lang="en-US" dirty="0" smtClean="0"/>
              <a:t>Growth </a:t>
            </a:r>
            <a:r>
              <a:rPr lang="en-US" dirty="0"/>
              <a:t>of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Female Sexual response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_________________________________ nerve </a:t>
            </a:r>
            <a:r>
              <a:rPr lang="en-US" dirty="0">
                <a:cs typeface="Times New Roman" pitchFamily="18" charset="0"/>
              </a:rPr>
              <a:t>impulses cause arteries of erectile tissues to dilate</a:t>
            </a:r>
          </a:p>
          <a:p>
            <a:pPr lvl="1"/>
            <a:r>
              <a:rPr lang="en-US" dirty="0">
                <a:cs typeface="Times New Roman" pitchFamily="18" charset="0"/>
              </a:rPr>
              <a:t>Blood flow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erectile tissues swell </a:t>
            </a:r>
          </a:p>
          <a:p>
            <a:pPr lvl="1"/>
            <a:r>
              <a:rPr lang="en-US" dirty="0">
                <a:cs typeface="Times New Roman" pitchFamily="18" charset="0"/>
              </a:rPr>
              <a:t>Vagina begins to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Female Sexual Response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parasympathetic impulses stimulate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________________________________________ to </a:t>
            </a:r>
            <a:r>
              <a:rPr lang="en-US" dirty="0">
                <a:cs typeface="Times New Roman" pitchFamily="18" charset="0"/>
              </a:rPr>
              <a:t>secrete </a:t>
            </a:r>
            <a:r>
              <a:rPr lang="en-US" dirty="0" smtClean="0">
                <a:cs typeface="Times New Roman" pitchFamily="18" charset="0"/>
              </a:rPr>
              <a:t>_______________________________ into </a:t>
            </a:r>
            <a:r>
              <a:rPr lang="en-US" dirty="0">
                <a:cs typeface="Times New Roman" pitchFamily="18" charset="0"/>
              </a:rPr>
              <a:t>the vestibule. 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serves to moisten and lubricate the tissues,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prevent </a:t>
            </a:r>
            <a:r>
              <a:rPr lang="en-US" dirty="0">
                <a:cs typeface="Times New Roman" pitchFamily="18" charset="0"/>
              </a:rPr>
              <a:t>irritation of tissues and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Female orgasm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The culmination of stimulation is </a:t>
            </a:r>
            <a:r>
              <a:rPr lang="en-US" sz="2600" dirty="0" smtClean="0">
                <a:cs typeface="Times New Roman" pitchFamily="18" charset="0"/>
              </a:rPr>
              <a:t>_</a:t>
            </a:r>
            <a:endParaRPr lang="en-US" sz="26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the </a:t>
            </a:r>
            <a:r>
              <a:rPr lang="en-US" sz="2600" dirty="0" smtClean="0">
                <a:cs typeface="Times New Roman" pitchFamily="18" charset="0"/>
              </a:rPr>
              <a:t>____________________________________________________________________________________________ resulting </a:t>
            </a:r>
            <a:r>
              <a:rPr lang="en-US" sz="2600" dirty="0">
                <a:cs typeface="Times New Roman" pitchFamily="18" charset="0"/>
              </a:rPr>
              <a:t>in an increased friction.  </a:t>
            </a:r>
          </a:p>
          <a:p>
            <a:pPr>
              <a:lnSpc>
                <a:spcPct val="90000"/>
              </a:lnSpc>
            </a:pPr>
            <a:endParaRPr lang="en-US" sz="26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Orgasm initiates a series of reflexes in which the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muscles of the perineum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cs typeface="Times New Roman" pitchFamily="18" charset="0"/>
              </a:rPr>
              <a:t> walls of the uterus and fallopian tubes </a:t>
            </a:r>
            <a:r>
              <a:rPr lang="en-US" sz="2400" dirty="0" smtClean="0">
                <a:cs typeface="Times New Roman" pitchFamily="18" charset="0"/>
              </a:rPr>
              <a:t>_</a:t>
            </a: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cs typeface="Times New Roman" pitchFamily="18" charset="0"/>
              </a:rPr>
              <a:t>The contractions help to </a:t>
            </a:r>
            <a:r>
              <a:rPr lang="en-US" sz="2600" dirty="0" smtClean="0">
                <a:cs typeface="Times New Roman" pitchFamily="18" charset="0"/>
              </a:rPr>
              <a:t>_____________________________________________ towards </a:t>
            </a:r>
            <a:r>
              <a:rPr lang="en-US" sz="2600" dirty="0">
                <a:cs typeface="Times New Roman" pitchFamily="18" charset="0"/>
              </a:rPr>
              <a:t>the uterine tubes.  </a:t>
            </a:r>
            <a:endParaRPr lang="en-US" sz="2600" dirty="0"/>
          </a:p>
        </p:txBody>
      </p:sp>
    </p:spTree>
  </p:cSld>
  <p:clrMapOvr>
    <a:masterClrMapping/>
  </p:clrMapOvr>
  <p:transition spd="med">
    <p:fade thruBlk="1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Female Sexual Response</a:t>
            </a:r>
          </a:p>
        </p:txBody>
      </p:sp>
      <p:sp>
        <p:nvSpPr>
          <p:cNvPr id="2826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Females do not have a </a:t>
            </a:r>
            <a:r>
              <a:rPr lang="en-US" dirty="0" smtClean="0"/>
              <a:t>____________________________________ after </a:t>
            </a:r>
            <a:r>
              <a:rPr lang="en-US" dirty="0"/>
              <a:t>orgasm and can experience multiple orgasms in a single sexual experience</a:t>
            </a:r>
          </a:p>
          <a:p>
            <a:endParaRPr lang="en-US" dirty="0"/>
          </a:p>
          <a:p>
            <a:r>
              <a:rPr lang="en-US" dirty="0"/>
              <a:t>Orgasm is </a:t>
            </a:r>
            <a:r>
              <a:rPr lang="en-US" dirty="0" smtClean="0"/>
              <a:t>_____________________________ for </a:t>
            </a:r>
            <a:r>
              <a:rPr lang="en-US" dirty="0"/>
              <a:t>conception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Sexually Transmitted Diseases: Gonorrhea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419366"/>
            <a:ext cx="8477060" cy="51042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Bacterial infection caused by </a:t>
            </a:r>
            <a:r>
              <a:rPr lang="en-US" sz="2600" i="1" dirty="0" err="1"/>
              <a:t>Neisseria</a:t>
            </a:r>
            <a:r>
              <a:rPr lang="en-US" sz="2600" i="1" dirty="0"/>
              <a:t> </a:t>
            </a:r>
            <a:r>
              <a:rPr lang="en-US" sz="2600" i="1" dirty="0" err="1"/>
              <a:t>gonorrhoeae</a:t>
            </a:r>
            <a:r>
              <a:rPr lang="en-US" sz="2600" dirty="0"/>
              <a:t>, 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spread by contact with </a:t>
            </a:r>
            <a:r>
              <a:rPr lang="en-US" sz="2600" dirty="0" smtClean="0"/>
              <a:t>_</a:t>
            </a: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Signs </a:t>
            </a:r>
            <a:r>
              <a:rPr lang="en-US" sz="2600" dirty="0"/>
              <a:t>and symptoms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males 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___________________________________________, </a:t>
            </a:r>
            <a:r>
              <a:rPr lang="en-US" sz="2400" dirty="0"/>
              <a:t>discharge of pus from the penis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females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abdominal discomfort, vaginal discharge, abnormal uterine bleeding</a:t>
            </a:r>
          </a:p>
          <a:p>
            <a:pPr lvl="3">
              <a:lnSpc>
                <a:spcPct val="80000"/>
              </a:lnSpc>
            </a:pPr>
            <a:r>
              <a:rPr lang="en-US" sz="2400" dirty="0"/>
              <a:t>Often mild symptoms are </a:t>
            </a:r>
            <a:r>
              <a:rPr lang="en-US" sz="2400" dirty="0" smtClean="0"/>
              <a:t>_________________________________________ or </a:t>
            </a:r>
            <a:r>
              <a:rPr lang="en-US" sz="2400" dirty="0" err="1"/>
              <a:t>vaginosis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STD: </a:t>
            </a:r>
            <a:r>
              <a:rPr lang="en-US" dirty="0"/>
              <a:t>Gonorrhea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446662"/>
            <a:ext cx="8270875" cy="488428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Left untreated, can result in </a:t>
            </a:r>
          </a:p>
          <a:p>
            <a:pPr lvl="2"/>
            <a:r>
              <a:rPr lang="en-US" dirty="0"/>
              <a:t>pelvic inflammatory disease in women</a:t>
            </a:r>
          </a:p>
          <a:p>
            <a:pPr lvl="3"/>
            <a:r>
              <a:rPr lang="en-US" dirty="0"/>
              <a:t>May damage fallopian tubes and result in ectopic pregnancies or infertility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According to the CDC:</a:t>
            </a:r>
          </a:p>
          <a:p>
            <a:pPr lvl="1"/>
            <a:r>
              <a:rPr lang="en-US" dirty="0"/>
              <a:t>In the United States, the highest reported rates of infection are among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STD: </a:t>
            </a:r>
            <a:r>
              <a:rPr lang="en-US" dirty="0"/>
              <a:t>Gonorrhea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  <a:p>
            <a:pPr lvl="1"/>
            <a:r>
              <a:rPr lang="en-US" dirty="0"/>
              <a:t>Abstinence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_________________________________________ reduces </a:t>
            </a:r>
            <a:r>
              <a:rPr lang="en-US" dirty="0"/>
              <a:t>transmission</a:t>
            </a:r>
          </a:p>
          <a:p>
            <a:r>
              <a:rPr lang="en-US" dirty="0"/>
              <a:t>Treatment: </a:t>
            </a:r>
          </a:p>
          <a:p>
            <a:pPr lvl="1"/>
            <a:r>
              <a:rPr lang="en-US" dirty="0"/>
              <a:t>antibiotics, but resistant strains are becoming more prevalent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Testes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327546" y="1570038"/>
            <a:ext cx="4317479" cy="5026025"/>
          </a:xfrm>
        </p:spPr>
        <p:txBody>
          <a:bodyPr>
            <a:normAutofit/>
          </a:bodyPr>
          <a:lstStyle/>
          <a:p>
            <a:r>
              <a:rPr lang="en-US" dirty="0"/>
              <a:t>Spermatic cord </a:t>
            </a:r>
          </a:p>
          <a:p>
            <a:pPr lvl="1"/>
            <a:r>
              <a:rPr lang="en-US" dirty="0"/>
              <a:t>encloses nerve fibers from </a:t>
            </a:r>
            <a:r>
              <a:rPr lang="en-US" dirty="0" smtClean="0"/>
              <a:t>______________________________________</a:t>
            </a:r>
            <a:endParaRPr lang="en-US" dirty="0"/>
          </a:p>
          <a:p>
            <a:pPr lvl="1"/>
            <a:r>
              <a:rPr lang="en-US" dirty="0"/>
              <a:t>blood vessels,</a:t>
            </a:r>
          </a:p>
          <a:p>
            <a:pPr lvl="1"/>
            <a:r>
              <a:rPr lang="en-US" dirty="0" smtClean="0"/>
              <a:t>__________________ that </a:t>
            </a:r>
            <a:r>
              <a:rPr lang="en-US" dirty="0"/>
              <a:t>supply the testes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40275" y="1454150"/>
            <a:ext cx="4403725" cy="459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07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STD: </a:t>
            </a:r>
            <a:r>
              <a:rPr lang="en-US" dirty="0"/>
              <a:t>Syphilis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201002"/>
            <a:ext cx="5868988" cy="4833085"/>
          </a:xfrm>
        </p:spPr>
        <p:txBody>
          <a:bodyPr/>
          <a:lstStyle/>
          <a:p>
            <a:r>
              <a:rPr lang="en-US" sz="2600" dirty="0"/>
              <a:t>Bacterial infection from </a:t>
            </a:r>
            <a:r>
              <a:rPr lang="en-US" sz="2600" i="1" dirty="0" err="1"/>
              <a:t>Treponema</a:t>
            </a:r>
            <a:r>
              <a:rPr lang="en-US" sz="2600" i="1" dirty="0"/>
              <a:t> </a:t>
            </a:r>
            <a:r>
              <a:rPr lang="en-US" sz="2600" i="1" dirty="0" err="1"/>
              <a:t>pallidum</a:t>
            </a:r>
            <a:r>
              <a:rPr lang="en-US" sz="2600" dirty="0"/>
              <a:t> </a:t>
            </a:r>
          </a:p>
          <a:p>
            <a:r>
              <a:rPr lang="en-US" sz="2600" dirty="0"/>
              <a:t>transmitted sexually or </a:t>
            </a:r>
            <a:r>
              <a:rPr lang="en-US" sz="2600" dirty="0" smtClean="0"/>
              <a:t>_</a:t>
            </a:r>
            <a:endParaRPr lang="en-US" sz="2600" dirty="0"/>
          </a:p>
          <a:p>
            <a:r>
              <a:rPr lang="en-US" sz="2600" dirty="0" smtClean="0"/>
              <a:t>“_____________________________” </a:t>
            </a:r>
            <a:r>
              <a:rPr lang="en-US" sz="2600" dirty="0"/>
              <a:t>because signs and symptoms coincide with other disorders</a:t>
            </a:r>
          </a:p>
          <a:p>
            <a:r>
              <a:rPr lang="en-US" sz="2600" dirty="0"/>
              <a:t>Primary stage:  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 smtClean="0"/>
              <a:t>________________________________ appears </a:t>
            </a:r>
            <a:r>
              <a:rPr lang="en-US" sz="2400" dirty="0"/>
              <a:t>at the site of infection and disappears in a few weeks</a:t>
            </a:r>
          </a:p>
          <a:p>
            <a:endParaRPr lang="en-US" sz="2600" dirty="0"/>
          </a:p>
        </p:txBody>
      </p:sp>
      <p:pic>
        <p:nvPicPr>
          <p:cNvPr id="256006" name="Picture 6" descr="syphchanc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8238" y="1176338"/>
            <a:ext cx="2787650" cy="4175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sTD</a:t>
            </a:r>
            <a:r>
              <a:rPr lang="en-US" dirty="0" smtClean="0"/>
              <a:t>: </a:t>
            </a:r>
            <a:r>
              <a:rPr lang="en-US" dirty="0"/>
              <a:t>Syphilis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73304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time between infection and the start of the first symptom </a:t>
            </a:r>
          </a:p>
          <a:p>
            <a:pPr lvl="1"/>
            <a:r>
              <a:rPr lang="en-US" sz="2400" dirty="0"/>
              <a:t> from </a:t>
            </a:r>
            <a:r>
              <a:rPr lang="en-US" sz="2400" dirty="0" smtClean="0"/>
              <a:t>____________________________________ (</a:t>
            </a:r>
            <a:r>
              <a:rPr lang="en-US" sz="2400" dirty="0"/>
              <a:t>average 21 days). </a:t>
            </a:r>
          </a:p>
          <a:p>
            <a:pPr lvl="1"/>
            <a:r>
              <a:rPr lang="en-US" sz="2400" dirty="0"/>
              <a:t>The chancre is usually </a:t>
            </a:r>
            <a:r>
              <a:rPr lang="en-US" sz="2400" dirty="0" smtClean="0"/>
              <a:t>___________________________________________, </a:t>
            </a:r>
            <a:r>
              <a:rPr lang="en-US" sz="2400" dirty="0"/>
              <a:t>and painless. </a:t>
            </a:r>
          </a:p>
          <a:p>
            <a:pPr lvl="1"/>
            <a:r>
              <a:rPr lang="en-US" sz="2400" dirty="0"/>
              <a:t>It appears at the spot where syphilis entered the body. </a:t>
            </a:r>
          </a:p>
          <a:p>
            <a:pPr lvl="1"/>
            <a:r>
              <a:rPr lang="en-US" sz="2400" dirty="0"/>
              <a:t>The chancre </a:t>
            </a:r>
            <a:r>
              <a:rPr lang="en-US" sz="2400" dirty="0" smtClean="0"/>
              <a:t>_______________________________________, </a:t>
            </a:r>
            <a:r>
              <a:rPr lang="en-US" sz="2400" dirty="0"/>
              <a:t>and it </a:t>
            </a:r>
            <a:r>
              <a:rPr lang="en-US" sz="2400" dirty="0" smtClean="0"/>
              <a:t>_______________________________________________. </a:t>
            </a:r>
            <a:r>
              <a:rPr lang="en-US" sz="2400" dirty="0"/>
              <a:t>However, if adequate treatment is not administered, the infection progresses to the secondary stage.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STD: </a:t>
            </a:r>
            <a:r>
              <a:rPr lang="en-US" dirty="0"/>
              <a:t>Syphilis</a:t>
            </a:r>
          </a:p>
        </p:txBody>
      </p:sp>
      <p:sp>
        <p:nvSpPr>
          <p:cNvPr id="2570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__________________________________________ shows </a:t>
            </a:r>
            <a:r>
              <a:rPr lang="en-US" sz="2600" dirty="0"/>
              <a:t>signs of pink skin rash, fever, and joint pain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Other symptoms include swollen lymph glands, sore throat, patchy hair loss, headaches, weight loss, muscle aches, and fatigue.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600" dirty="0"/>
              <a:t>A </a:t>
            </a:r>
            <a:r>
              <a:rPr lang="en-US" sz="2600" dirty="0" smtClean="0"/>
              <a:t>______________________________ period </a:t>
            </a:r>
            <a:r>
              <a:rPr lang="en-US" sz="2600" dirty="0"/>
              <a:t>follows, which may progress to tertiary syphilis characterized by </a:t>
            </a:r>
            <a:r>
              <a:rPr lang="en-US" sz="2600" dirty="0" err="1"/>
              <a:t>gummas</a:t>
            </a:r>
            <a:r>
              <a:rPr lang="en-US" sz="2600" dirty="0"/>
              <a:t> (lesions of the CNS, blood vessels, bones, and skin)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difficulty coordinating muscle movements, paralysis, numbness, gradual blindness, and dementia. 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Treatment: </a:t>
            </a:r>
            <a:r>
              <a:rPr lang="en-US" sz="2600" dirty="0" smtClean="0"/>
              <a:t> </a:t>
            </a:r>
            <a:endParaRPr lang="en-US" sz="2600" dirty="0"/>
          </a:p>
        </p:txBody>
      </p:sp>
    </p:spTree>
  </p:cSld>
  <p:clrMapOvr>
    <a:masterClrMapping/>
  </p:clrMapOvr>
  <p:transition spd="med">
    <p:fade thruBlk="1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STD: </a:t>
            </a:r>
            <a:r>
              <a:rPr lang="en-US" dirty="0"/>
              <a:t>Chlamydia</a:t>
            </a:r>
          </a:p>
        </p:txBody>
      </p:sp>
      <p:sp>
        <p:nvSpPr>
          <p:cNvPr id="258053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351128"/>
            <a:ext cx="8270875" cy="505284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100" dirty="0"/>
              <a:t>Most common STD in the U.S.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Bacteria:  </a:t>
            </a:r>
            <a:r>
              <a:rPr lang="en-US" sz="2100" i="1" dirty="0"/>
              <a:t>Chlamydia </a:t>
            </a:r>
            <a:r>
              <a:rPr lang="en-US" sz="2100" i="1" dirty="0" err="1"/>
              <a:t>trachomatis</a:t>
            </a:r>
            <a:r>
              <a:rPr lang="en-US" sz="2100" dirty="0"/>
              <a:t> 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Symptoms include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penile and vaginal discharges;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abdominal, rectal, or testicular pain;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irregular menses</a:t>
            </a:r>
          </a:p>
          <a:p>
            <a:pPr>
              <a:lnSpc>
                <a:spcPct val="80000"/>
              </a:lnSpc>
            </a:pPr>
            <a:endParaRPr lang="en-US" sz="2100" dirty="0" smtClean="0"/>
          </a:p>
          <a:p>
            <a:pPr>
              <a:lnSpc>
                <a:spcPct val="80000"/>
              </a:lnSpc>
            </a:pPr>
            <a:r>
              <a:rPr lang="en-US" sz="2100" dirty="0" smtClean="0"/>
              <a:t>Can </a:t>
            </a:r>
            <a:r>
              <a:rPr lang="en-US" sz="2100" dirty="0"/>
              <a:t>cause </a:t>
            </a:r>
            <a:r>
              <a:rPr lang="en-US" sz="2100" dirty="0" smtClean="0"/>
              <a:t>_____________________________________________ and </a:t>
            </a:r>
            <a:r>
              <a:rPr lang="en-US" sz="2100" dirty="0"/>
              <a:t>urinary tract infections in men, and sterility in women</a:t>
            </a:r>
          </a:p>
          <a:p>
            <a:pPr>
              <a:lnSpc>
                <a:spcPct val="80000"/>
              </a:lnSpc>
            </a:pPr>
            <a:endParaRPr lang="en-US" sz="2100" dirty="0" smtClean="0"/>
          </a:p>
          <a:p>
            <a:pPr>
              <a:lnSpc>
                <a:spcPct val="80000"/>
              </a:lnSpc>
            </a:pPr>
            <a:r>
              <a:rPr lang="en-US" sz="2100" dirty="0" smtClean="0"/>
              <a:t>“___________________________________________" </a:t>
            </a:r>
            <a:r>
              <a:rPr lang="en-US" sz="2100" dirty="0"/>
              <a:t>disease because about three quarters of infected women and about half of infected men have no symptoms 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Prevention:  abstinence, latex condoms reduce risk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Treatment is with tetracycline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938" y="4133850"/>
            <a:ext cx="418306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9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STD: </a:t>
            </a:r>
            <a:r>
              <a:rPr lang="en-US" sz="2600" dirty="0"/>
              <a:t>Viral Infections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295400"/>
            <a:ext cx="8270875" cy="50561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human </a:t>
            </a:r>
            <a:r>
              <a:rPr lang="en-US" dirty="0" err="1"/>
              <a:t>papillomaviruses</a:t>
            </a:r>
            <a:r>
              <a:rPr lang="en-US" dirty="0"/>
              <a:t> (HPV)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Low risk varieties can cause </a:t>
            </a:r>
            <a:r>
              <a:rPr lang="en-US" dirty="0" smtClean="0"/>
              <a:t>________________________________________ and </a:t>
            </a:r>
            <a:r>
              <a:rPr lang="en-US" dirty="0"/>
              <a:t>abnormal Pap smears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 risk varieties can increase the risk of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Transmitted </a:t>
            </a:r>
            <a:r>
              <a:rPr lang="en-US" dirty="0"/>
              <a:t>through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Condoms </a:t>
            </a:r>
            <a:r>
              <a:rPr lang="en-US" dirty="0"/>
              <a:t>do not prevent </a:t>
            </a:r>
            <a:br>
              <a:rPr lang="en-US" dirty="0"/>
            </a:br>
            <a:r>
              <a:rPr lang="en-US" dirty="0"/>
              <a:t>transmission of HPV, but </a:t>
            </a:r>
            <a:br>
              <a:rPr lang="en-US" dirty="0"/>
            </a:br>
            <a:r>
              <a:rPr lang="en-US" dirty="0"/>
              <a:t>have been show to reduce </a:t>
            </a:r>
            <a:br>
              <a:rPr lang="en-US" dirty="0"/>
            </a:br>
            <a:r>
              <a:rPr lang="en-US" dirty="0"/>
              <a:t>rates of cervical cancer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1938"/>
            <a:ext cx="5483225" cy="609600"/>
          </a:xfrm>
        </p:spPr>
        <p:txBody>
          <a:bodyPr>
            <a:normAutofit fontScale="90000"/>
          </a:bodyPr>
          <a:lstStyle/>
          <a:p>
            <a:r>
              <a:rPr lang="en-US" sz="2400"/>
              <a:t>Sexually Transmitted Diseases: Viral Infections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238250"/>
            <a:ext cx="8270875" cy="5297488"/>
          </a:xfrm>
        </p:spPr>
        <p:txBody>
          <a:bodyPr/>
          <a:lstStyle/>
          <a:p>
            <a:r>
              <a:rPr lang="en-US" sz="2600" dirty="0"/>
              <a:t>Genital </a:t>
            </a:r>
            <a:r>
              <a:rPr lang="en-US" sz="2600" dirty="0" smtClean="0"/>
              <a:t>herpes</a:t>
            </a:r>
          </a:p>
          <a:p>
            <a:pPr>
              <a:buNone/>
            </a:pPr>
            <a:endParaRPr lang="en-US" sz="2600" dirty="0"/>
          </a:p>
          <a:p>
            <a:pPr lvl="1"/>
            <a:r>
              <a:rPr lang="en-US" sz="2400" dirty="0"/>
              <a:t>caused by Herpes Simplex Virus (HSV)   </a:t>
            </a:r>
          </a:p>
          <a:p>
            <a:pPr lvl="1"/>
            <a:r>
              <a:rPr lang="en-US" sz="2400" dirty="0"/>
              <a:t>Herpetic lesions appear as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r>
              <a:rPr lang="en-US" sz="2400" dirty="0"/>
              <a:t>characterized </a:t>
            </a:r>
            <a:r>
              <a:rPr lang="en-US" sz="2400" dirty="0" smtClean="0"/>
              <a:t>_</a:t>
            </a:r>
            <a:endParaRPr lang="en-US" sz="2400" dirty="0"/>
          </a:p>
          <a:p>
            <a:pPr lvl="2"/>
            <a:r>
              <a:rPr lang="en-US" sz="2400" dirty="0"/>
              <a:t>Can be passed to partner when sores are present OR absent</a:t>
            </a:r>
          </a:p>
          <a:p>
            <a:pPr lvl="1"/>
            <a:r>
              <a:rPr lang="en-US" sz="2400" dirty="0"/>
              <a:t>Congenital herpes can cause malformations of a fetus</a:t>
            </a:r>
          </a:p>
          <a:p>
            <a:pPr lvl="1"/>
            <a:r>
              <a:rPr lang="en-US" sz="2400" dirty="0"/>
              <a:t>Has been implicated with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r>
              <a:rPr lang="en-US" sz="2400" dirty="0"/>
              <a:t>Treatment: acyclovir and other antiviral drugs</a:t>
            </a:r>
          </a:p>
        </p:txBody>
      </p:sp>
      <p:pic>
        <p:nvPicPr>
          <p:cNvPr id="289796" name="Picture 4" descr="hsv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6775" y="0"/>
            <a:ext cx="3197225" cy="18208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 Smears</a:t>
            </a:r>
          </a:p>
        </p:txBody>
      </p:sp>
      <p:sp>
        <p:nvSpPr>
          <p:cNvPr id="290819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304800" y="1554162"/>
            <a:ext cx="8686800" cy="481934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Named </a:t>
            </a:r>
            <a:r>
              <a:rPr lang="en-US" sz="2600" dirty="0"/>
              <a:t>for Dr. </a:t>
            </a:r>
            <a:r>
              <a:rPr lang="en-US" sz="2600" dirty="0" err="1"/>
              <a:t>Papanicolaou</a:t>
            </a:r>
            <a:r>
              <a:rPr lang="en-US" sz="2600" dirty="0"/>
              <a:t> </a:t>
            </a:r>
          </a:p>
          <a:p>
            <a:endParaRPr lang="en-US" sz="2600" dirty="0" smtClean="0"/>
          </a:p>
          <a:p>
            <a:r>
              <a:rPr lang="en-US" sz="2600" dirty="0" smtClean="0"/>
              <a:t>_____________________________________________________taken</a:t>
            </a:r>
            <a:r>
              <a:rPr lang="en-US" sz="2600" dirty="0"/>
              <a:t> </a:t>
            </a:r>
            <a:r>
              <a:rPr lang="en-US" sz="2600" dirty="0" smtClean="0"/>
              <a:t>from </a:t>
            </a:r>
            <a:r>
              <a:rPr lang="en-US" sz="2600" dirty="0"/>
              <a:t>external </a:t>
            </a:r>
            <a:r>
              <a:rPr lang="en-US" sz="2600" dirty="0" err="1"/>
              <a:t>os</a:t>
            </a:r>
            <a:r>
              <a:rPr lang="en-US" sz="2600" dirty="0"/>
              <a:t> and surrounding tissues for evaluation</a:t>
            </a:r>
          </a:p>
          <a:p>
            <a:endParaRPr lang="en-US" sz="2600" dirty="0" smtClean="0"/>
          </a:p>
          <a:p>
            <a:r>
              <a:rPr lang="en-US" sz="2600" dirty="0" smtClean="0"/>
              <a:t>Samples </a:t>
            </a:r>
            <a:r>
              <a:rPr lang="en-US" sz="2600" dirty="0"/>
              <a:t>taken from the </a:t>
            </a:r>
            <a:r>
              <a:rPr lang="en-US" sz="2600" dirty="0" err="1"/>
              <a:t>Squamo</a:t>
            </a:r>
            <a:r>
              <a:rPr lang="en-US" sz="2600" dirty="0"/>
              <a:t>-columnar Junction. </a:t>
            </a:r>
          </a:p>
          <a:p>
            <a:endParaRPr lang="en-US" sz="2600" dirty="0" smtClean="0"/>
          </a:p>
          <a:p>
            <a:r>
              <a:rPr lang="en-US" sz="2600" dirty="0" smtClean="0"/>
              <a:t>circular </a:t>
            </a:r>
            <a:r>
              <a:rPr lang="en-US" sz="2600" dirty="0"/>
              <a:t>area right at the opening of the cervix where the pink, smooth skin of the cervix meets the fiery-red, fragile, mucous-producing lining of the cervical canal. </a:t>
            </a:r>
          </a:p>
          <a:p>
            <a:r>
              <a:rPr lang="en-US" sz="2600" dirty="0"/>
              <a:t>If there is a problem with cancer or precancerous changes, it is this area that is most likely to be effected. This area of </a:t>
            </a:r>
            <a:r>
              <a:rPr lang="en-US" sz="2600" dirty="0" smtClean="0"/>
              <a:t>_______________________________________________ is </a:t>
            </a:r>
            <a:r>
              <a:rPr lang="en-US" sz="2600" dirty="0"/>
              <a:t>also known as the </a:t>
            </a:r>
            <a:r>
              <a:rPr lang="en-US" sz="2600" dirty="0" smtClean="0"/>
              <a:t>_</a:t>
            </a:r>
            <a:endParaRPr lang="en-US" sz="2600" dirty="0"/>
          </a:p>
        </p:txBody>
      </p:sp>
      <p:pic>
        <p:nvPicPr>
          <p:cNvPr id="290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5959" y="0"/>
            <a:ext cx="3098042" cy="258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Pelvic Inflammatory Disease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General term for infection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Often </a:t>
            </a:r>
            <a:r>
              <a:rPr lang="en-US" dirty="0"/>
              <a:t>stemming from sexually transmitted diseases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Can damage uterus, fallopian tubes, and ovaries resulting in </a:t>
            </a:r>
            <a:r>
              <a:rPr lang="en-US" dirty="0" smtClean="0"/>
              <a:t>________________________________________, </a:t>
            </a:r>
            <a:r>
              <a:rPr lang="en-US" dirty="0"/>
              <a:t>abscesses, and chronic pain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Pelvic Inflammatory Disease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296536"/>
            <a:ext cx="8531651" cy="51439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Risk factors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/>
              <a:t>alters vaginal environment and allows bacteria to thrive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Forces bacteria through cervical canal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Symptoms</a:t>
            </a:r>
            <a:r>
              <a:rPr lang="en-US" sz="2600" dirty="0"/>
              <a:t>:  most commonly include </a:t>
            </a:r>
            <a:r>
              <a:rPr lang="en-US" sz="2600" dirty="0" smtClean="0"/>
              <a:t>_. 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fever, unusual vaginal discharge that may have a foul odor,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painful intercourse, painful urination, irregular menstrual bleeding, and pain in the right upper abdomen (rare).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Endometriosis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7606"/>
            <a:ext cx="8686800" cy="50360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200" dirty="0"/>
              <a:t>Endometrial tissue normally found within the uterus is located within the pelvic cavity, commonly on ovaries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Fallopian tubes, uterine ligaments, intestines, bladder, vagina, cervix</a:t>
            </a:r>
          </a:p>
          <a:p>
            <a:pPr>
              <a:lnSpc>
                <a:spcPct val="80000"/>
              </a:lnSpc>
            </a:pPr>
            <a:r>
              <a:rPr lang="en-US" sz="2100" dirty="0" err="1"/>
              <a:t>Sympoms</a:t>
            </a:r>
            <a:r>
              <a:rPr lang="en-US" sz="2100" dirty="0"/>
              <a:t>: </a:t>
            </a:r>
          </a:p>
          <a:p>
            <a:pPr>
              <a:lnSpc>
                <a:spcPct val="80000"/>
              </a:lnSpc>
            </a:pPr>
            <a:endParaRPr lang="en-US" sz="1900" dirty="0" smtClean="0"/>
          </a:p>
          <a:p>
            <a:pPr>
              <a:lnSpc>
                <a:spcPct val="80000"/>
              </a:lnSpc>
            </a:pPr>
            <a:r>
              <a:rPr lang="en-US" sz="1900" dirty="0" smtClean="0"/>
              <a:t> </a:t>
            </a:r>
            <a:endParaRPr lang="en-US" sz="1900" dirty="0"/>
          </a:p>
          <a:p>
            <a:pPr>
              <a:lnSpc>
                <a:spcPct val="80000"/>
              </a:lnSpc>
            </a:pPr>
            <a:endParaRPr lang="en-US" sz="1900" dirty="0" smtClean="0"/>
          </a:p>
          <a:p>
            <a:pPr>
              <a:lnSpc>
                <a:spcPct val="80000"/>
              </a:lnSpc>
            </a:pPr>
            <a:r>
              <a:rPr lang="en-US" sz="1900" dirty="0" smtClean="0"/>
              <a:t>pain </a:t>
            </a:r>
            <a:r>
              <a:rPr lang="en-US" sz="1900" dirty="0"/>
              <a:t>during or after sexual activity</a:t>
            </a:r>
          </a:p>
          <a:p>
            <a:pPr>
              <a:lnSpc>
                <a:spcPct val="80000"/>
              </a:lnSpc>
            </a:pPr>
            <a:endParaRPr lang="en-US" sz="1900" dirty="0" smtClean="0"/>
          </a:p>
          <a:p>
            <a:pPr>
              <a:lnSpc>
                <a:spcPct val="80000"/>
              </a:lnSpc>
            </a:pPr>
            <a:r>
              <a:rPr lang="en-US" sz="1900" dirty="0" smtClean="0"/>
              <a:t>Infertility</a:t>
            </a:r>
            <a:endParaRPr lang="en-US" sz="1900" dirty="0"/>
          </a:p>
          <a:p>
            <a:pPr>
              <a:lnSpc>
                <a:spcPct val="80000"/>
              </a:lnSpc>
            </a:pPr>
            <a:endParaRPr lang="en-US" sz="1900" dirty="0" smtClean="0"/>
          </a:p>
          <a:p>
            <a:pPr>
              <a:lnSpc>
                <a:spcPct val="80000"/>
              </a:lnSpc>
            </a:pPr>
            <a:r>
              <a:rPr lang="en-US" sz="1900" dirty="0" smtClean="0"/>
              <a:t> </a:t>
            </a:r>
            <a:endParaRPr lang="en-US" sz="1900" dirty="0"/>
          </a:p>
          <a:p>
            <a:pPr>
              <a:lnSpc>
                <a:spcPct val="80000"/>
              </a:lnSpc>
            </a:pPr>
            <a:endParaRPr lang="en-US" sz="21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Other </a:t>
            </a:r>
            <a:r>
              <a:rPr lang="en-US" sz="2600" dirty="0"/>
              <a:t>symptoms may include fatigue; painful bowel movements with periods; </a:t>
            </a:r>
            <a:r>
              <a:rPr lang="en-US" sz="2600" dirty="0" smtClean="0"/>
              <a:t>_______________________________________; </a:t>
            </a:r>
            <a:r>
              <a:rPr lang="en-US" sz="2600" dirty="0"/>
              <a:t>diarrhea and/or constipation and other intestinal upset with some periods. 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Some </a:t>
            </a:r>
            <a:r>
              <a:rPr lang="en-US" sz="2600" dirty="0"/>
              <a:t>women with endometriosis have no symptoms. Infertility affects about 30-40% of women with endometriosis and is a common result with progression of the disease.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Penis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 organ </a:t>
            </a:r>
            <a:r>
              <a:rPr lang="en-US" dirty="0">
                <a:solidFill>
                  <a:srgbClr val="000000"/>
                </a:solidFill>
              </a:rPr>
              <a:t>designed to deliver sperm into the female reproductive tract</a:t>
            </a:r>
          </a:p>
          <a:p>
            <a:r>
              <a:rPr lang="en-US" dirty="0">
                <a:solidFill>
                  <a:srgbClr val="000000"/>
                </a:solidFill>
              </a:rPr>
              <a:t>Consists of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an attached root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 free shaft that ends in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skin covering the distal end of the penis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Circumcision 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surgical </a:t>
            </a:r>
            <a:r>
              <a:rPr lang="en-US" dirty="0">
                <a:solidFill>
                  <a:srgbClr val="000000"/>
                </a:solidFill>
              </a:rPr>
              <a:t>removal of the foreskin after birth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PMS:  pre Menstrual syndrome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473958"/>
            <a:ext cx="8395174" cy="49677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symptoms usually </a:t>
            </a:r>
            <a:r>
              <a:rPr lang="en-US" sz="2600" dirty="0" smtClean="0"/>
              <a:t>_</a:t>
            </a: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Symptoms </a:t>
            </a:r>
            <a:r>
              <a:rPr lang="en-US" sz="2600" dirty="0"/>
              <a:t>usually stop when menstruation begins, or shortly thereafter. 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exact </a:t>
            </a:r>
            <a:r>
              <a:rPr lang="en-US" sz="2600" dirty="0"/>
              <a:t>cause of PMS has not been identified 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estimated </a:t>
            </a:r>
            <a:r>
              <a:rPr lang="en-US" sz="2600" dirty="0"/>
              <a:t>to affect up </a:t>
            </a:r>
            <a:r>
              <a:rPr lang="en-US" sz="2600" dirty="0" smtClean="0"/>
              <a:t>_____________________________ during </a:t>
            </a:r>
            <a:r>
              <a:rPr lang="en-US" sz="2600" dirty="0"/>
              <a:t>their childbearing years 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Symptoms</a:t>
            </a:r>
            <a:r>
              <a:rPr lang="en-US" sz="2600" dirty="0"/>
              <a:t>: 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headache, ankle swelling, back ache, abdominal cramps, abdominal pain, breast tenderness, weight gain, cold sores, acne flare-ups, nausea, constipation/diarrhea, food cravings, irritable, clumsy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Dysmenorrhea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600" dirty="0" smtClean="0"/>
              <a:t> </a:t>
            </a: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Begins </a:t>
            </a:r>
            <a:r>
              <a:rPr lang="en-US" sz="2600" dirty="0"/>
              <a:t>a day or so before </a:t>
            </a:r>
            <a:r>
              <a:rPr lang="en-US" sz="2600" dirty="0" smtClean="0"/>
              <a:t>menstruation </a:t>
            </a:r>
            <a:r>
              <a:rPr lang="en-US" sz="2600" dirty="0"/>
              <a:t>and ends when the bleeding stops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May </a:t>
            </a:r>
            <a:r>
              <a:rPr lang="en-US" sz="2600" dirty="0"/>
              <a:t>be related to </a:t>
            </a:r>
            <a:r>
              <a:rPr lang="en-US" sz="2600" dirty="0" smtClean="0"/>
              <a:t>_</a:t>
            </a:r>
            <a:endParaRPr lang="en-US" sz="2600" dirty="0"/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Primary </a:t>
            </a:r>
            <a:r>
              <a:rPr lang="en-US" sz="2600" dirty="0" err="1"/>
              <a:t>dysmenorrhea</a:t>
            </a:r>
            <a:r>
              <a:rPr lang="en-US" sz="2600" dirty="0"/>
              <a:t>: 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occurs in “healthy” women.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not related to any specific problems with the uterus or other pelvic organs. 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Secondary </a:t>
            </a:r>
            <a:r>
              <a:rPr lang="en-US" sz="2600" dirty="0" err="1"/>
              <a:t>dysmenorrhea</a:t>
            </a:r>
            <a:r>
              <a:rPr lang="en-US" sz="2600" dirty="0"/>
              <a:t>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caused by </a:t>
            </a:r>
            <a:r>
              <a:rPr lang="en-US" sz="2400" dirty="0" smtClean="0"/>
              <a:t>_______________________________________  </a:t>
            </a:r>
            <a:r>
              <a:rPr lang="en-US" sz="2400" dirty="0"/>
              <a:t>or structural abnormality either within or outside the uterus 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</a:t>
            </a:r>
            <a:r>
              <a:rPr lang="en-US" dirty="0"/>
              <a:t>Sex Determination</a:t>
            </a:r>
          </a:p>
        </p:txBody>
      </p:sp>
      <p:sp>
        <p:nvSpPr>
          <p:cNvPr id="260103" name="Rectangle 7"/>
          <p:cNvSpPr>
            <a:spLocks noGrp="1" noChangeArrowheads="1"/>
          </p:cNvSpPr>
          <p:nvPr>
            <p:ph idx="1"/>
          </p:nvPr>
        </p:nvSpPr>
        <p:spPr>
          <a:xfrm>
            <a:off x="298450" y="1460310"/>
            <a:ext cx="8678863" cy="51246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Genetic sex is determined by the sex chromosomes each gamete contains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There </a:t>
            </a:r>
            <a:r>
              <a:rPr lang="en-US" dirty="0"/>
              <a:t>are two types of sex </a:t>
            </a:r>
            <a:r>
              <a:rPr lang="en-US" dirty="0" smtClean="0"/>
              <a:t>chromosomes_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Females </a:t>
            </a:r>
            <a:r>
              <a:rPr lang="en-US" dirty="0"/>
              <a:t>have two X chromosomes; males have one X and one 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Hence</a:t>
            </a:r>
            <a:r>
              <a:rPr lang="en-US" dirty="0"/>
              <a:t>, all eggs have an X chromosome; half the sperm have an X, and the other half a 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/>
              <a:t>single gene on the Y chromosome, the </a:t>
            </a:r>
            <a:r>
              <a:rPr lang="en-US" dirty="0" smtClean="0"/>
              <a:t>_________________________, </a:t>
            </a:r>
            <a:r>
              <a:rPr lang="en-US" dirty="0"/>
              <a:t>initiates testes development and determines maleness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 of External Genitalia: Male</a:t>
            </a:r>
          </a:p>
        </p:txBody>
      </p:sp>
      <p:sp>
        <p:nvSpPr>
          <p:cNvPr id="26726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influence of testosterone</a:t>
            </a:r>
          </a:p>
          <a:p>
            <a:r>
              <a:rPr lang="en-US" dirty="0" smtClean="0"/>
              <a:t>_________________________________ enlarges </a:t>
            </a:r>
            <a:r>
              <a:rPr lang="en-US" dirty="0"/>
              <a:t>forming the penis</a:t>
            </a:r>
          </a:p>
          <a:p>
            <a:r>
              <a:rPr lang="en-US" dirty="0" smtClean="0"/>
              <a:t>___________________________________ elongates </a:t>
            </a:r>
            <a:r>
              <a:rPr lang="en-US" dirty="0"/>
              <a:t>and closes completely</a:t>
            </a:r>
          </a:p>
          <a:p>
            <a:r>
              <a:rPr lang="en-US" dirty="0"/>
              <a:t>Urethral folds give rise to the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/>
              <a:t>____________________________________ swellings </a:t>
            </a:r>
            <a:r>
              <a:rPr lang="en-US" dirty="0"/>
              <a:t>develop into the scrotum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Development of External Genitalia: Female</a:t>
            </a:r>
          </a:p>
        </p:txBody>
      </p:sp>
      <p:sp>
        <p:nvSpPr>
          <p:cNvPr id="27034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Genital tubercle gives rise to the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________________________________ as </a:t>
            </a:r>
            <a:r>
              <a:rPr lang="en-US" dirty="0"/>
              <a:t>the vestibule</a:t>
            </a:r>
          </a:p>
          <a:p>
            <a:r>
              <a:rPr lang="en-US" dirty="0"/>
              <a:t>The urethral folds become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labioscrotal</a:t>
            </a:r>
            <a:r>
              <a:rPr lang="en-US" dirty="0"/>
              <a:t> swellings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Descent </a:t>
            </a:r>
            <a:r>
              <a:rPr lang="en-US" dirty="0"/>
              <a:t>of the Gonads</a:t>
            </a:r>
          </a:p>
        </p:txBody>
      </p:sp>
      <p:sp>
        <p:nvSpPr>
          <p:cNvPr id="27341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About 2 months before birth and stimulated by testosterone, the </a:t>
            </a:r>
            <a:r>
              <a:rPr lang="en-US" dirty="0" smtClean="0"/>
              <a:t>_________________________________________ and </a:t>
            </a:r>
            <a:r>
              <a:rPr lang="en-US" dirty="0"/>
              <a:t>enter the scrotum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fibrous </a:t>
            </a:r>
            <a:r>
              <a:rPr lang="en-US" dirty="0"/>
              <a:t>cord that extends from the testes to the scrotum</a:t>
            </a:r>
          </a:p>
          <a:p>
            <a:pPr>
              <a:lnSpc>
                <a:spcPct val="90000"/>
              </a:lnSpc>
            </a:pPr>
            <a:r>
              <a:rPr lang="en-US" dirty="0"/>
              <a:t>Spermatic cord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blood </a:t>
            </a:r>
            <a:r>
              <a:rPr lang="en-US" dirty="0"/>
              <a:t>vessels, nerves, and </a:t>
            </a:r>
            <a:r>
              <a:rPr lang="en-US" dirty="0" err="1"/>
              <a:t>fascial</a:t>
            </a:r>
            <a:r>
              <a:rPr lang="en-US" dirty="0"/>
              <a:t> layers that help suspend the testes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Ovaries </a:t>
            </a:r>
            <a:r>
              <a:rPr lang="en-US" dirty="0"/>
              <a:t>also descend, but are </a:t>
            </a:r>
            <a:r>
              <a:rPr lang="en-US" dirty="0" smtClean="0"/>
              <a:t>_______________________________________________ at </a:t>
            </a:r>
            <a:r>
              <a:rPr lang="en-US" dirty="0"/>
              <a:t>the pelvic brim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Aspects: Puberty</a:t>
            </a:r>
          </a:p>
        </p:txBody>
      </p:sp>
      <p:sp>
        <p:nvSpPr>
          <p:cNvPr id="27750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Reproductive organs grow to adult size and become functional</a:t>
            </a:r>
          </a:p>
          <a:p>
            <a:pPr>
              <a:lnSpc>
                <a:spcPct val="90000"/>
              </a:lnSpc>
            </a:pPr>
            <a:r>
              <a:rPr lang="en-US" dirty="0"/>
              <a:t>Secondary sex characteristics appear</a:t>
            </a:r>
          </a:p>
          <a:p>
            <a:pPr>
              <a:lnSpc>
                <a:spcPct val="90000"/>
              </a:lnSpc>
            </a:pPr>
            <a:r>
              <a:rPr lang="en-US" dirty="0"/>
              <a:t>Characteristics of puberty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Males </a:t>
            </a:r>
            <a:r>
              <a:rPr lang="en-US" dirty="0" smtClean="0"/>
              <a:t>	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__________________________________________ and </a:t>
            </a:r>
            <a:r>
              <a:rPr lang="en-US" dirty="0"/>
              <a:t>scrotum, appearance of </a:t>
            </a:r>
            <a:r>
              <a:rPr lang="en-US" dirty="0" err="1"/>
              <a:t>axillary</a:t>
            </a:r>
            <a:r>
              <a:rPr lang="en-US" dirty="0"/>
              <a:t> and facial hair,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Females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enlarging </a:t>
            </a:r>
            <a:r>
              <a:rPr lang="en-US" dirty="0"/>
              <a:t>of the breasts, </a:t>
            </a:r>
            <a:r>
              <a:rPr lang="en-US" dirty="0" smtClean="0"/>
              <a:t>____________________________________ , </a:t>
            </a:r>
            <a:r>
              <a:rPr lang="en-US" dirty="0"/>
              <a:t>and dependable ovulation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Menopause</a:t>
            </a:r>
          </a:p>
        </p:txBody>
      </p:sp>
      <p:sp>
        <p:nvSpPr>
          <p:cNvPr id="27853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Ovulation and menses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Without sufficient </a:t>
            </a:r>
            <a:r>
              <a:rPr lang="en-US" dirty="0" smtClean="0"/>
              <a:t>_________________________ , </a:t>
            </a:r>
            <a:r>
              <a:rPr lang="en-US" dirty="0"/>
              <a:t>reproductive organs and breasts atrophy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Skin blood vessels undergo intense </a:t>
            </a:r>
            <a:r>
              <a:rPr lang="en-US" dirty="0" err="1"/>
              <a:t>vasodilation</a:t>
            </a:r>
            <a:r>
              <a:rPr lang="en-US" dirty="0"/>
              <a:t> (hot flashes occur)</a:t>
            </a:r>
          </a:p>
          <a:p>
            <a:pPr lvl="1"/>
            <a:r>
              <a:rPr lang="en-US" dirty="0"/>
              <a:t>Gradual thinning of the skin and bone loss</a:t>
            </a:r>
          </a:p>
          <a:p>
            <a:r>
              <a:rPr lang="en-US" dirty="0"/>
              <a:t>Males have no equivalent to menopause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Egg to Embryo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</a:rPr>
              <a:t>Pregnancy </a:t>
            </a: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</a:rPr>
              <a:t>events that occur from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</a:rPr>
              <a:t>the developing offspring</a:t>
            </a: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</a:rPr>
              <a:t>from the last menstrual period until birth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Egg to Embryo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 err="1">
                <a:solidFill>
                  <a:srgbClr val="000000"/>
                </a:solidFill>
              </a:rPr>
              <a:t>Preembryo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dirty="0" err="1">
                <a:solidFill>
                  <a:srgbClr val="000000"/>
                </a:solidFill>
              </a:rPr>
              <a:t>conceptus</a:t>
            </a:r>
            <a:r>
              <a:rPr lang="en-US" dirty="0">
                <a:solidFill>
                  <a:srgbClr val="000000"/>
                </a:solidFill>
              </a:rPr>
              <a:t> from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Embryo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dirty="0" err="1">
                <a:solidFill>
                  <a:srgbClr val="000000"/>
                </a:solidFill>
              </a:rPr>
              <a:t>conceptus</a:t>
            </a:r>
            <a:r>
              <a:rPr lang="en-US" dirty="0">
                <a:solidFill>
                  <a:srgbClr val="000000"/>
                </a:solidFill>
              </a:rPr>
              <a:t> during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Fetus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dirty="0" err="1">
                <a:solidFill>
                  <a:srgbClr val="000000"/>
                </a:solidFill>
              </a:rPr>
              <a:t>conceptus</a:t>
            </a:r>
            <a:r>
              <a:rPr lang="en-US" dirty="0">
                <a:solidFill>
                  <a:srgbClr val="000000"/>
                </a:solidFill>
              </a:rPr>
              <a:t> from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Penis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the urethra and three cylindrical bodies of erectile tissue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spongy network of connective tissue and smooth muscle riddled with vascular spaces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during sexual excitement, the erectile tissue fills with blood causing the penis to enlarge and become rigid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Accomplishing Fertilization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oocyte</a:t>
            </a:r>
            <a:r>
              <a:rPr lang="en-US" dirty="0">
                <a:solidFill>
                  <a:srgbClr val="000000"/>
                </a:solidFill>
              </a:rPr>
              <a:t> is viable for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Sperm is viable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For fertilization to occur, coitus must occur no more than: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Three days before ovulation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24 hours after ovulation</a:t>
            </a:r>
          </a:p>
          <a:p>
            <a:r>
              <a:rPr lang="en-US" dirty="0">
                <a:solidFill>
                  <a:srgbClr val="000000"/>
                </a:solidFill>
              </a:rPr>
              <a:t>Fertilization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when a sperm fuses with an egg to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Sperm Transport and Capacitation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378424"/>
            <a:ext cx="8270875" cy="528431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Fates of ejaculated sperm:</a:t>
            </a:r>
          </a:p>
          <a:p>
            <a:pPr lvl="1"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Leak </a:t>
            </a:r>
            <a:r>
              <a:rPr lang="en-US" sz="2800" dirty="0"/>
              <a:t>out of the vagina immediately after deposition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Fail to make it through the cervix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Dispersed in the uterine cavity or destroyed by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Reach the uterine tubes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Sperm </a:t>
            </a:r>
            <a:r>
              <a:rPr lang="en-US" dirty="0"/>
              <a:t>must undergo </a:t>
            </a:r>
            <a:r>
              <a:rPr lang="en-US" dirty="0" smtClean="0"/>
              <a:t>________________________________ before </a:t>
            </a:r>
            <a:r>
              <a:rPr lang="en-US" dirty="0"/>
              <a:t>they can penetrate the </a:t>
            </a:r>
            <a:r>
              <a:rPr lang="en-US" dirty="0" err="1"/>
              <a:t>oocyte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Acrosomal Reaction and Sperm Penetration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An ovulated </a:t>
            </a:r>
            <a:r>
              <a:rPr lang="en-US" dirty="0" err="1">
                <a:solidFill>
                  <a:srgbClr val="000000"/>
                </a:solidFill>
              </a:rPr>
              <a:t>oocyte</a:t>
            </a:r>
            <a:r>
              <a:rPr lang="en-US" dirty="0">
                <a:solidFill>
                  <a:srgbClr val="000000"/>
                </a:solidFill>
              </a:rPr>
              <a:t> is encapsulated by: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Extracellular matrix</a:t>
            </a:r>
          </a:p>
          <a:p>
            <a:r>
              <a:rPr lang="en-US" dirty="0">
                <a:solidFill>
                  <a:srgbClr val="000000"/>
                </a:solidFill>
              </a:rPr>
              <a:t>Sperm binds to the </a:t>
            </a:r>
            <a:r>
              <a:rPr lang="en-US" dirty="0" err="1">
                <a:solidFill>
                  <a:srgbClr val="000000"/>
                </a:solidFill>
              </a:rPr>
              <a:t>zona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pellucida</a:t>
            </a:r>
            <a:r>
              <a:rPr lang="en-US" dirty="0">
                <a:solidFill>
                  <a:srgbClr val="000000"/>
                </a:solidFill>
              </a:rPr>
              <a:t> and undergoes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 are </a:t>
            </a:r>
            <a:r>
              <a:rPr lang="en-US" dirty="0">
                <a:solidFill>
                  <a:srgbClr val="000000"/>
                </a:solidFill>
              </a:rPr>
              <a:t>released near the </a:t>
            </a:r>
            <a:r>
              <a:rPr lang="en-US" dirty="0" err="1">
                <a:solidFill>
                  <a:srgbClr val="000000"/>
                </a:solidFill>
              </a:rPr>
              <a:t>oocyte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Hundreds of </a:t>
            </a:r>
            <a:r>
              <a:rPr lang="en-US" dirty="0" err="1">
                <a:solidFill>
                  <a:srgbClr val="000000"/>
                </a:solidFill>
              </a:rPr>
              <a:t>acrosomes</a:t>
            </a:r>
            <a:r>
              <a:rPr lang="en-US" dirty="0">
                <a:solidFill>
                  <a:srgbClr val="000000"/>
                </a:solidFill>
              </a:rPr>
              <a:t> release their enzymes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168275" y="0"/>
            <a:ext cx="8975725" cy="34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58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563" y="0"/>
            <a:ext cx="7507287" cy="65611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Completion of Meiosis II and Fertilization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Upon entry of sperm, the secondary </a:t>
            </a:r>
            <a:r>
              <a:rPr lang="en-US" dirty="0" err="1"/>
              <a:t>oocyte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Casts out the second polar body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ovum nucleus swells, and the two nuclei approach each other</a:t>
            </a:r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fully swollen, the two nuclei are called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Fertilization 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Preembryonic Development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first cleavage produces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the 16 or more cell stage (72 hours old)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By the fourth or fifth day the </a:t>
            </a:r>
            <a:r>
              <a:rPr lang="en-US" dirty="0" err="1">
                <a:solidFill>
                  <a:srgbClr val="000000"/>
                </a:solidFill>
              </a:rPr>
              <a:t>preembryo</a:t>
            </a:r>
            <a:r>
              <a:rPr lang="en-US" dirty="0">
                <a:solidFill>
                  <a:srgbClr val="000000"/>
                </a:solidFill>
              </a:rPr>
              <a:t> consists of 100 or so cells (</a:t>
            </a:r>
            <a:r>
              <a:rPr lang="en-US" dirty="0" err="1">
                <a:solidFill>
                  <a:srgbClr val="000000"/>
                </a:solidFill>
              </a:rPr>
              <a:t>blastocyst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Preembryonic Development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 fluid-filled hollow sphere composed of: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 single layer of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Trophoblasts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take part in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inner cell mass becomes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Cleavage: From Zygote to Blastocyst</a:t>
            </a:r>
          </a:p>
        </p:txBody>
      </p:sp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667" y="1284287"/>
            <a:ext cx="7456487" cy="55737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Implantation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Begins </a:t>
            </a:r>
            <a:r>
              <a:rPr lang="en-US" sz="2600" dirty="0" smtClean="0">
                <a:solidFill>
                  <a:srgbClr val="000000"/>
                </a:solidFill>
              </a:rPr>
              <a:t>______________________________________ when </a:t>
            </a:r>
            <a:r>
              <a:rPr lang="en-US" sz="2600" dirty="0">
                <a:solidFill>
                  <a:srgbClr val="000000"/>
                </a:solidFill>
              </a:rPr>
              <a:t>the </a:t>
            </a:r>
            <a:r>
              <a:rPr lang="en-US" sz="2600" dirty="0" err="1">
                <a:solidFill>
                  <a:srgbClr val="000000"/>
                </a:solidFill>
              </a:rPr>
              <a:t>trophoblasts</a:t>
            </a:r>
            <a:r>
              <a:rPr lang="en-US" sz="2600" dirty="0">
                <a:solidFill>
                  <a:srgbClr val="000000"/>
                </a:solidFill>
              </a:rPr>
              <a:t> adhere to a properly prepared </a:t>
            </a:r>
            <a:r>
              <a:rPr lang="en-US" sz="2600" dirty="0" err="1">
                <a:solidFill>
                  <a:srgbClr val="000000"/>
                </a:solidFill>
              </a:rPr>
              <a:t>endometrium</a:t>
            </a:r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The </a:t>
            </a:r>
            <a:r>
              <a:rPr lang="en-US" sz="2600" dirty="0" err="1">
                <a:solidFill>
                  <a:srgbClr val="000000"/>
                </a:solidFill>
              </a:rPr>
              <a:t>trophoblasts</a:t>
            </a:r>
            <a:r>
              <a:rPr lang="en-US" sz="2600" dirty="0">
                <a:solidFill>
                  <a:srgbClr val="000000"/>
                </a:solidFill>
              </a:rPr>
              <a:t> then proliferate and form </a:t>
            </a:r>
            <a:r>
              <a:rPr lang="en-US" sz="2600" dirty="0" smtClean="0">
                <a:solidFill>
                  <a:srgbClr val="000000"/>
                </a:solidFill>
              </a:rPr>
              <a:t>_</a:t>
            </a:r>
            <a:endParaRPr lang="en-US" sz="2600" dirty="0">
              <a:solidFill>
                <a:srgbClr val="000000"/>
              </a:solidFill>
            </a:endParaRPr>
          </a:p>
          <a:p>
            <a:pPr lvl="1"/>
            <a:r>
              <a:rPr lang="en-US" sz="2400" dirty="0" err="1">
                <a:solidFill>
                  <a:srgbClr val="000000"/>
                </a:solidFill>
              </a:rPr>
              <a:t>Cytotrophoblast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cells of the inner layer that retain their cell boundaries</a:t>
            </a:r>
          </a:p>
          <a:p>
            <a:pPr lvl="1"/>
            <a:r>
              <a:rPr lang="en-US" sz="2400" dirty="0" err="1">
                <a:solidFill>
                  <a:srgbClr val="000000"/>
                </a:solidFill>
              </a:rPr>
              <a:t>Syncytiotrophoblast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cells in the outer layer that lose their plasma membranes </a:t>
            </a:r>
            <a:r>
              <a:rPr lang="en-US" sz="2400" dirty="0" smtClean="0">
                <a:solidFill>
                  <a:srgbClr val="000000"/>
                </a:solidFill>
              </a:rPr>
              <a:t>_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Implantation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implanted </a:t>
            </a:r>
            <a:r>
              <a:rPr lang="en-US" dirty="0" err="1">
                <a:solidFill>
                  <a:srgbClr val="000000"/>
                </a:solidFill>
              </a:rPr>
              <a:t>blastocyst</a:t>
            </a:r>
            <a:r>
              <a:rPr lang="en-US" dirty="0">
                <a:solidFill>
                  <a:srgbClr val="000000"/>
                </a:solidFill>
              </a:rPr>
              <a:t> is covered over by endometrial cells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Implantation is completed by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649337" cy="838200"/>
          </a:xfrm>
        </p:spPr>
        <p:txBody>
          <a:bodyPr/>
          <a:lstStyle/>
          <a:p>
            <a:r>
              <a:rPr lang="en-US" dirty="0"/>
              <a:t>The Penis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218364" y="1446662"/>
            <a:ext cx="4775911" cy="50620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Corpus </a:t>
            </a:r>
            <a:r>
              <a:rPr lang="en-US" sz="2800" dirty="0" err="1"/>
              <a:t>spongiosum</a:t>
            </a: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expands to form the </a:t>
            </a:r>
            <a:r>
              <a:rPr lang="en-US" sz="2400" dirty="0" err="1"/>
              <a:t>glans</a:t>
            </a:r>
            <a:r>
              <a:rPr lang="en-US" sz="2400" dirty="0"/>
              <a:t> and bulb of the penis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Corpora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_______________________ dorsal </a:t>
            </a:r>
            <a:r>
              <a:rPr lang="en-US" sz="2400" dirty="0"/>
              <a:t>erectile bodies bound by fibrous tunica </a:t>
            </a:r>
            <a:r>
              <a:rPr lang="en-US" sz="2400" dirty="0" err="1"/>
              <a:t>albuginea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 err="1"/>
              <a:t>Crura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_______________________ end </a:t>
            </a:r>
            <a:r>
              <a:rPr lang="en-US" sz="2400" dirty="0"/>
              <a:t>of the penis surrounded by the </a:t>
            </a:r>
            <a:r>
              <a:rPr lang="en-US" sz="2400" dirty="0" err="1"/>
              <a:t>ischiocavernosus</a:t>
            </a:r>
            <a:r>
              <a:rPr lang="en-US" sz="2400" dirty="0"/>
              <a:t> muscle; </a:t>
            </a:r>
            <a:r>
              <a:rPr lang="en-US" sz="2400" dirty="0"/>
              <a:t>_</a:t>
            </a:r>
            <a:endParaRPr lang="en-US" sz="2400" dirty="0"/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92688" y="0"/>
            <a:ext cx="41513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Implantation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977900"/>
            <a:ext cx="8674100" cy="5880100"/>
          </a:xfrm>
        </p:spPr>
        <p:txBody>
          <a:bodyPr/>
          <a:lstStyle/>
          <a:p>
            <a:r>
              <a:rPr lang="en-US" sz="2600" dirty="0"/>
              <a:t>Viability of the corpus </a:t>
            </a:r>
            <a:r>
              <a:rPr lang="en-US" sz="2600" dirty="0" err="1"/>
              <a:t>luteum</a:t>
            </a:r>
            <a:r>
              <a:rPr lang="en-US" sz="2600" dirty="0"/>
              <a:t> is maintained by human chorionic </a:t>
            </a:r>
            <a:r>
              <a:rPr lang="en-US" sz="2600" dirty="0" err="1"/>
              <a:t>gonadotropin</a:t>
            </a:r>
            <a:r>
              <a:rPr lang="en-US" sz="2600" dirty="0"/>
              <a:t> </a:t>
            </a:r>
            <a:r>
              <a:rPr lang="en-US" sz="2600" dirty="0" smtClean="0"/>
              <a:t>(_______________) </a:t>
            </a:r>
            <a:r>
              <a:rPr lang="en-US" sz="2600" dirty="0"/>
              <a:t>secreted by the </a:t>
            </a:r>
            <a:r>
              <a:rPr lang="en-US" sz="2600" dirty="0" smtClean="0"/>
              <a:t>_</a:t>
            </a:r>
            <a:endParaRPr lang="en-US" sz="2600" dirty="0"/>
          </a:p>
          <a:p>
            <a:r>
              <a:rPr lang="en-US" sz="2600" dirty="0" err="1"/>
              <a:t>hCG</a:t>
            </a:r>
            <a:r>
              <a:rPr lang="en-US" sz="2600" dirty="0"/>
              <a:t> prompts the corpus </a:t>
            </a:r>
            <a:r>
              <a:rPr lang="en-US" sz="2600" dirty="0" err="1"/>
              <a:t>luteum</a:t>
            </a:r>
            <a:r>
              <a:rPr lang="en-US" sz="2600" dirty="0"/>
              <a:t> to continue to secrete progesterone and estrogen</a:t>
            </a:r>
          </a:p>
          <a:p>
            <a:r>
              <a:rPr lang="en-US" sz="2600" dirty="0" err="1"/>
              <a:t>Chorion</a:t>
            </a:r>
            <a:r>
              <a:rPr lang="en-US" sz="2600" dirty="0"/>
              <a:t> </a:t>
            </a:r>
          </a:p>
          <a:p>
            <a:pPr marL="631825" lvl="1"/>
            <a:r>
              <a:rPr lang="en-US" sz="2400" dirty="0"/>
              <a:t>developed from </a:t>
            </a:r>
            <a:r>
              <a:rPr lang="en-US" sz="2400" dirty="0" err="1"/>
              <a:t>trophoblasts</a:t>
            </a:r>
            <a:r>
              <a:rPr lang="en-US" sz="2400" dirty="0"/>
              <a:t> after implantation, continues this hormonal stimulus</a:t>
            </a:r>
          </a:p>
          <a:p>
            <a:r>
              <a:rPr lang="en-US" sz="2600" dirty="0"/>
              <a:t>Between the second and third month, the placenta: </a:t>
            </a:r>
          </a:p>
          <a:p>
            <a:pPr marL="631825" lvl="1"/>
            <a:r>
              <a:rPr lang="en-US" sz="2400" dirty="0"/>
              <a:t>Assumes the role of progesterone and estrogen production</a:t>
            </a:r>
          </a:p>
          <a:p>
            <a:pPr marL="631825" lvl="1"/>
            <a:r>
              <a:rPr lang="en-US" sz="2400" dirty="0"/>
              <a:t>Is providing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  <p:transition spd="med">
    <p:fade thruBlk="1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Placentation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Formation of the placenta from: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 endometrial </a:t>
            </a:r>
            <a:r>
              <a:rPr lang="en-US" dirty="0">
                <a:solidFill>
                  <a:srgbClr val="000000"/>
                </a:solidFill>
              </a:rPr>
              <a:t>tissues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The placenta is fully formed and functional by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Placentation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Embryonic placental barriers include: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The endothelium of embryonic capillaries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_____________________________ also </a:t>
            </a:r>
            <a:r>
              <a:rPr lang="en-US" dirty="0"/>
              <a:t>secretes other hormones </a:t>
            </a:r>
          </a:p>
          <a:p>
            <a:pPr lvl="1"/>
            <a:r>
              <a:rPr lang="en-US" dirty="0"/>
              <a:t>human placental </a:t>
            </a:r>
            <a:r>
              <a:rPr lang="en-US" dirty="0" err="1"/>
              <a:t>lactogen</a:t>
            </a:r>
            <a:r>
              <a:rPr lang="en-US" dirty="0"/>
              <a:t>, human chorionic </a:t>
            </a:r>
            <a:r>
              <a:rPr lang="en-US" dirty="0" err="1"/>
              <a:t>thyrotropin</a:t>
            </a:r>
            <a:r>
              <a:rPr lang="en-US" dirty="0"/>
              <a:t>, and </a:t>
            </a:r>
            <a:r>
              <a:rPr lang="en-US" dirty="0" err="1"/>
              <a:t>relaxin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Embryonic Membranes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Amnion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Provides a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 that </a:t>
            </a:r>
            <a:r>
              <a:rPr lang="en-US" dirty="0">
                <a:solidFill>
                  <a:srgbClr val="000000"/>
                </a:solidFill>
              </a:rPr>
              <a:t>protects the embryo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Helps maintain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Amniotic </a:t>
            </a:r>
            <a:r>
              <a:rPr lang="en-US" dirty="0">
                <a:solidFill>
                  <a:srgbClr val="000000"/>
                </a:solidFill>
              </a:rPr>
              <a:t>fluid comes from maternal blood, and later, fetal urine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Embryonic Membranes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Forms part of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Produces earliest </a:t>
            </a:r>
            <a:r>
              <a:rPr lang="en-US" dirty="0" smtClean="0">
                <a:solidFill>
                  <a:srgbClr val="000000"/>
                </a:solidFill>
              </a:rPr>
              <a:t>__________________________ and </a:t>
            </a:r>
            <a:r>
              <a:rPr lang="en-US" dirty="0">
                <a:solidFill>
                  <a:srgbClr val="000000"/>
                </a:solidFill>
              </a:rPr>
              <a:t>vessels</a:t>
            </a:r>
          </a:p>
          <a:p>
            <a:pPr lvl="1"/>
            <a:r>
              <a:rPr lang="en-US" dirty="0"/>
              <a:t>Is the source of primordial germ cells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Embryonic Membranes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8329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a small </a:t>
            </a:r>
            <a:r>
              <a:rPr lang="en-US" sz="2800" dirty="0" err="1">
                <a:solidFill>
                  <a:srgbClr val="000000"/>
                </a:solidFill>
              </a:rPr>
              <a:t>outpocketing</a:t>
            </a:r>
            <a:r>
              <a:rPr lang="en-US" sz="2800" dirty="0">
                <a:solidFill>
                  <a:srgbClr val="000000"/>
                </a:solidFill>
              </a:rPr>
              <a:t> at the caudal end of the yolk sac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Structural base for the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Becomes part of the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helps form the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Encloses the embryonic body and all other membranes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Gastrulation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During the 3</a:t>
            </a:r>
            <a:r>
              <a:rPr lang="en-US" baseline="30000" dirty="0">
                <a:solidFill>
                  <a:srgbClr val="000000"/>
                </a:solidFill>
              </a:rPr>
              <a:t>rd</a:t>
            </a:r>
            <a:r>
              <a:rPr lang="en-US" dirty="0">
                <a:solidFill>
                  <a:srgbClr val="000000"/>
                </a:solidFill>
              </a:rPr>
              <a:t> week,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_____________________________________becomes </a:t>
            </a:r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primary germ layers are ectoderm, mesoderm, and endoderm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Germ Layers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000000"/>
                </a:solidFill>
              </a:rPr>
              <a:t>Serve as primitive tissues from which all body organs will derive</a:t>
            </a:r>
          </a:p>
          <a:p>
            <a:pPr>
              <a:lnSpc>
                <a:spcPct val="80000"/>
              </a:lnSpc>
            </a:pP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	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forms structures of the nervous system and skin epidermis</a:t>
            </a:r>
          </a:p>
          <a:p>
            <a:pPr>
              <a:lnSpc>
                <a:spcPct val="80000"/>
              </a:lnSpc>
            </a:pP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endParaRPr lang="en-US" sz="2600" b="1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forms epithelial linings of the digestive, respiratory, and </a:t>
            </a:r>
            <a:r>
              <a:rPr lang="en-US" sz="2400" dirty="0" err="1">
                <a:solidFill>
                  <a:srgbClr val="000000"/>
                </a:solidFill>
              </a:rPr>
              <a:t>urogenital</a:t>
            </a:r>
            <a:r>
              <a:rPr lang="en-US" sz="2400" dirty="0">
                <a:solidFill>
                  <a:srgbClr val="000000"/>
                </a:solidFill>
              </a:rPr>
              <a:t> systems</a:t>
            </a:r>
          </a:p>
          <a:p>
            <a:pPr>
              <a:lnSpc>
                <a:spcPct val="80000"/>
              </a:lnSpc>
            </a:pP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endParaRPr lang="en-US" sz="26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forms all other tissues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000000"/>
                </a:solidFill>
              </a:rPr>
              <a:t>Endoderm and ectoderm are securely joined and are considered epithelia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</a:t>
            </a:r>
            <a:r>
              <a:rPr lang="en-US" dirty="0" smtClean="0"/>
              <a:t>Pregnancy</a:t>
            </a:r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514900"/>
            <a:ext cx="8315325" cy="4993849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________________________________________ develops </a:t>
            </a:r>
            <a:r>
              <a:rPr lang="en-US" dirty="0"/>
              <a:t>a purplish hue</a:t>
            </a:r>
          </a:p>
          <a:p>
            <a:endParaRPr lang="en-US" dirty="0" smtClean="0"/>
          </a:p>
          <a:p>
            <a:r>
              <a:rPr lang="en-US" dirty="0" smtClean="0"/>
              <a:t>Breasts </a:t>
            </a:r>
            <a:r>
              <a:rPr lang="en-US" dirty="0"/>
              <a:t>enlarge and their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uterus expands, occupying most of the abdominal cavity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</a:t>
            </a:r>
            <a:r>
              <a:rPr lang="en-US" dirty="0" smtClean="0"/>
              <a:t>Pregnancy</a:t>
            </a:r>
            <a:endParaRPr lang="en-US" dirty="0"/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______________________________ is </a:t>
            </a:r>
            <a:r>
              <a:rPr lang="en-US" dirty="0"/>
              <a:t>common due to the change of the body’s center of gravity</a:t>
            </a:r>
          </a:p>
          <a:p>
            <a:endParaRPr lang="en-US" dirty="0"/>
          </a:p>
          <a:p>
            <a:r>
              <a:rPr lang="en-US" dirty="0" smtClean="0"/>
              <a:t>______________________________ causes </a:t>
            </a:r>
            <a:r>
              <a:rPr lang="en-US" dirty="0"/>
              <a:t>pelvic ligaments and the pubic </a:t>
            </a:r>
            <a:r>
              <a:rPr lang="en-US" dirty="0" err="1"/>
              <a:t>symphysis</a:t>
            </a:r>
            <a:r>
              <a:rPr lang="en-US" dirty="0"/>
              <a:t> to relax</a:t>
            </a:r>
          </a:p>
          <a:p>
            <a:endParaRPr lang="en-US" dirty="0"/>
          </a:p>
          <a:p>
            <a:r>
              <a:rPr lang="en-US" dirty="0"/>
              <a:t>Typical weight gain is about 29 pounds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Epididymis</a:t>
            </a:r>
          </a:p>
        </p:txBody>
      </p:sp>
      <p:sp>
        <p:nvSpPr>
          <p:cNvPr id="162821" name="Rectangle 5"/>
          <p:cNvSpPr>
            <a:spLocks noGrp="1" noChangeArrowheads="1"/>
          </p:cNvSpPr>
          <p:nvPr>
            <p:ph idx="1"/>
          </p:nvPr>
        </p:nvSpPr>
        <p:spPr>
          <a:xfrm>
            <a:off x="245660" y="1570038"/>
            <a:ext cx="8536390" cy="489902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Its head joins the efferent </a:t>
            </a:r>
            <a:r>
              <a:rPr lang="en-US" sz="2800" dirty="0" err="1"/>
              <a:t>ductules</a:t>
            </a:r>
            <a:r>
              <a:rPr lang="en-US" sz="2800" dirty="0"/>
              <a:t> and caps the superior aspect of the testis</a:t>
            </a:r>
          </a:p>
          <a:p>
            <a:r>
              <a:rPr lang="en-US" sz="2800" dirty="0"/>
              <a:t>The duct of the epididymis has </a:t>
            </a:r>
            <a:r>
              <a:rPr lang="en-US" sz="2800" dirty="0" smtClean="0"/>
              <a:t>__________________________________ </a:t>
            </a:r>
            <a:r>
              <a:rPr lang="en-US" sz="2800" dirty="0"/>
              <a:t>that:</a:t>
            </a:r>
          </a:p>
          <a:p>
            <a:pPr lvl="1"/>
            <a:r>
              <a:rPr lang="en-US" sz="2400" dirty="0"/>
              <a:t>Absorb testicular fluid</a:t>
            </a:r>
          </a:p>
          <a:p>
            <a:pPr lvl="1"/>
            <a:r>
              <a:rPr lang="en-US" sz="2400" dirty="0"/>
              <a:t>Pass nutrients to the sperm</a:t>
            </a:r>
          </a:p>
          <a:p>
            <a:r>
              <a:rPr lang="en-US" sz="2800" dirty="0" smtClean="0"/>
              <a:t>____________________________________ enter</a:t>
            </a:r>
            <a:r>
              <a:rPr lang="en-US" sz="2800" dirty="0"/>
              <a:t>, pass through its tubes and become motile</a:t>
            </a:r>
          </a:p>
          <a:p>
            <a:r>
              <a:rPr lang="en-US" sz="2800" dirty="0"/>
              <a:t>Upon ejaculation the </a:t>
            </a:r>
            <a:r>
              <a:rPr lang="en-US" sz="2800" dirty="0" smtClean="0"/>
              <a:t>__________________________________ , </a:t>
            </a:r>
            <a:r>
              <a:rPr lang="en-US" sz="2800" dirty="0"/>
              <a:t>expelling sperm into the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ransition spd="med">
    <p:fade thruBlk="1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Effects of Pregnancy: Metabolic Changes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241946"/>
            <a:ext cx="8270875" cy="53826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placenta secretes human placental </a:t>
            </a:r>
            <a:r>
              <a:rPr lang="en-US" dirty="0" err="1"/>
              <a:t>lactogen</a:t>
            </a:r>
            <a:r>
              <a:rPr lang="en-US" dirty="0"/>
              <a:t> (</a:t>
            </a:r>
            <a:r>
              <a:rPr lang="en-US" dirty="0" err="1"/>
              <a:t>hPL</a:t>
            </a:r>
            <a:r>
              <a:rPr lang="en-US" dirty="0"/>
              <a:t>),</a:t>
            </a:r>
          </a:p>
          <a:p>
            <a:pPr lvl="1"/>
            <a:r>
              <a:rPr lang="en-US" sz="3000" dirty="0"/>
              <a:t>stimulates the </a:t>
            </a:r>
            <a:r>
              <a:rPr lang="en-US" sz="3000" dirty="0" smtClean="0"/>
              <a:t>_</a:t>
            </a:r>
            <a:endParaRPr lang="en-US" sz="3000" dirty="0"/>
          </a:p>
          <a:p>
            <a:pPr lvl="1"/>
            <a:r>
              <a:rPr lang="en-US" sz="3000" dirty="0"/>
              <a:t>promotes growth of the fetus and exerts a maternal glucose-sparing effect</a:t>
            </a:r>
          </a:p>
          <a:p>
            <a:endParaRPr lang="en-US" dirty="0" smtClean="0"/>
          </a:p>
          <a:p>
            <a:r>
              <a:rPr lang="en-US" dirty="0" smtClean="0"/>
              <a:t>Human </a:t>
            </a:r>
            <a:r>
              <a:rPr lang="en-US" dirty="0"/>
              <a:t>chorionic </a:t>
            </a:r>
            <a:r>
              <a:rPr lang="en-US" dirty="0" err="1"/>
              <a:t>thyrotropin</a:t>
            </a:r>
            <a:r>
              <a:rPr lang="en-US" dirty="0"/>
              <a:t> (</a:t>
            </a:r>
            <a:r>
              <a:rPr lang="en-US" dirty="0" err="1"/>
              <a:t>hCT</a:t>
            </a:r>
            <a:r>
              <a:rPr lang="en-US" dirty="0"/>
              <a:t>)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Parathyroid </a:t>
            </a:r>
            <a:r>
              <a:rPr lang="en-US" dirty="0"/>
              <a:t>hormone levels are high, ensuring a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Effects of Pregnancy: Physiological Changes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000000"/>
                </a:solidFill>
              </a:rPr>
              <a:t>GI tract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morning sickness occurs due </a:t>
            </a:r>
            <a:r>
              <a:rPr lang="en-US" sz="2400" dirty="0" smtClean="0">
                <a:solidFill>
                  <a:srgbClr val="000000"/>
                </a:solidFill>
              </a:rPr>
              <a:t>_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Urinary system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_______________________________________________ to </a:t>
            </a:r>
            <a:r>
              <a:rPr lang="en-US" sz="2400" dirty="0">
                <a:solidFill>
                  <a:srgbClr val="000000"/>
                </a:solidFill>
              </a:rPr>
              <a:t>handle the additional fetal wastes</a:t>
            </a:r>
          </a:p>
          <a:p>
            <a:r>
              <a:rPr lang="en-US" sz="2600" dirty="0">
                <a:solidFill>
                  <a:srgbClr val="000000"/>
                </a:solidFill>
              </a:rPr>
              <a:t>Respiratory system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 err="1">
                <a:solidFill>
                  <a:srgbClr val="000000"/>
                </a:solidFill>
              </a:rPr>
              <a:t>Dyspnea</a:t>
            </a:r>
            <a:r>
              <a:rPr lang="en-US" sz="2400" dirty="0">
                <a:solidFill>
                  <a:srgbClr val="000000"/>
                </a:solidFill>
              </a:rPr>
              <a:t> (difficult breathing) may develop late in pregnancy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Effects of Pregnancy: Physiological Changes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Cardiovascular system 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25-40%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Venous </a:t>
            </a:r>
            <a:r>
              <a:rPr lang="en-US" dirty="0">
                <a:solidFill>
                  <a:srgbClr val="000000"/>
                </a:solidFill>
              </a:rPr>
              <a:t>pressure from lower limbs is impaired, resulting in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Parturition: Initiation of Labor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678675"/>
            <a:ext cx="8477060" cy="49713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Estrogen reaches a peak during the last weeks of pregnancy causing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Weak </a:t>
            </a:r>
            <a:r>
              <a:rPr lang="en-US" dirty="0"/>
              <a:t>Braxton Hicks contractions may take place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As </a:t>
            </a:r>
            <a:r>
              <a:rPr lang="en-US" dirty="0"/>
              <a:t>birth nears, </a:t>
            </a:r>
            <a:r>
              <a:rPr lang="en-US" dirty="0" smtClean="0"/>
              <a:t>_______________________________________ cause </a:t>
            </a:r>
            <a:r>
              <a:rPr lang="en-US" dirty="0"/>
              <a:t>uterine contractions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Emotional </a:t>
            </a:r>
            <a:r>
              <a:rPr lang="en-US" dirty="0"/>
              <a:t>and physical stress: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Activates the hypothalamus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Sets up a </a:t>
            </a:r>
            <a:r>
              <a:rPr lang="en-US" dirty="0" smtClean="0"/>
              <a:t>________________________________________ mechanism</a:t>
            </a:r>
            <a:r>
              <a:rPr lang="en-US" dirty="0"/>
              <a:t>, releasing more </a:t>
            </a:r>
            <a:r>
              <a:rPr lang="en-US" dirty="0" err="1"/>
              <a:t>oxytocin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1069"/>
            <a:ext cx="8686800" cy="696035"/>
          </a:xfrm>
        </p:spPr>
        <p:txBody>
          <a:bodyPr>
            <a:normAutofit fontScale="90000"/>
          </a:bodyPr>
          <a:lstStyle/>
          <a:p>
            <a:r>
              <a:rPr lang="en-US" dirty="0"/>
              <a:t>Parturition: Initiation of Labor</a:t>
            </a:r>
          </a:p>
        </p:txBody>
      </p:sp>
      <p:pic>
        <p:nvPicPr>
          <p:cNvPr id="37274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82417" y="1184275"/>
            <a:ext cx="6124575" cy="5673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of Labor: Dilation Stage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87393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From the onset of labor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________________________________________(</a:t>
            </a:r>
            <a:r>
              <a:rPr lang="en-US" dirty="0">
                <a:solidFill>
                  <a:srgbClr val="000000"/>
                </a:solidFill>
              </a:rPr>
              <a:t>10 cm)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Initial </a:t>
            </a:r>
            <a:r>
              <a:rPr lang="en-US" dirty="0">
                <a:solidFill>
                  <a:srgbClr val="000000"/>
                </a:solidFill>
              </a:rPr>
              <a:t>contractions are 15–30 minutes apart and 10–30 seconds in duration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cervix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__________________________________________, </a:t>
            </a:r>
            <a:r>
              <a:rPr lang="en-US" dirty="0">
                <a:solidFill>
                  <a:srgbClr val="000000"/>
                </a:solidFill>
              </a:rPr>
              <a:t>releasing amniotic fluid (breaking of the </a:t>
            </a:r>
            <a:r>
              <a:rPr lang="en-US" dirty="0" smtClean="0">
                <a:solidFill>
                  <a:srgbClr val="000000"/>
                </a:solidFill>
              </a:rPr>
              <a:t>water)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____________________________________________ occurs </a:t>
            </a:r>
            <a:r>
              <a:rPr lang="en-US" dirty="0">
                <a:solidFill>
                  <a:srgbClr val="000000"/>
                </a:solidFill>
              </a:rPr>
              <a:t>as the infant’s head enters the true pelvis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of Labor: Dilation Stage</a:t>
            </a:r>
          </a:p>
        </p:txBody>
      </p: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6850" y="1879600"/>
            <a:ext cx="8750300" cy="309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of Labor: Expulsion Stage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637731"/>
            <a:ext cx="8477060" cy="472212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From full dilation to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Strong </a:t>
            </a:r>
            <a:r>
              <a:rPr lang="en-US" dirty="0">
                <a:solidFill>
                  <a:srgbClr val="000000"/>
                </a:solidFill>
              </a:rPr>
              <a:t>contractions occur every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 increases </a:t>
            </a:r>
            <a:r>
              <a:rPr lang="en-US" dirty="0">
                <a:solidFill>
                  <a:srgbClr val="000000"/>
                </a:solidFill>
              </a:rPr>
              <a:t>in labor without local anesthesia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_____________________________________ occurs </a:t>
            </a:r>
            <a:r>
              <a:rPr lang="en-US" dirty="0">
                <a:solidFill>
                  <a:srgbClr val="000000"/>
                </a:solidFill>
              </a:rPr>
              <a:t>when the largest dimension of the head is distending the vulva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of Labor: Expulsion Stage</a:t>
            </a:r>
          </a:p>
        </p:txBody>
      </p:sp>
      <p:pic>
        <p:nvPicPr>
          <p:cNvPr id="3768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39" y="1308100"/>
            <a:ext cx="7897813" cy="5549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of Labor: Expulsion Stage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delivery of the placenta is accomplished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Afterbirth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the placenta and its attached fetal membranes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All placenta fragments must be removed to prevent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Ductus Deferens and Ejaculatory Duct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Runs from the epididymis through the </a:t>
            </a:r>
            <a:r>
              <a:rPr lang="en-US" sz="2800" dirty="0" smtClean="0">
                <a:solidFill>
                  <a:srgbClr val="000000"/>
                </a:solidFill>
              </a:rPr>
              <a:t>______________________________________ into </a:t>
            </a:r>
            <a:r>
              <a:rPr lang="en-US" sz="2800" dirty="0">
                <a:solidFill>
                  <a:srgbClr val="000000"/>
                </a:solidFill>
              </a:rPr>
              <a:t>the pelvic cavity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expands to form the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then joins the </a:t>
            </a:r>
            <a:r>
              <a:rPr lang="en-US" sz="2800" dirty="0" smtClean="0">
                <a:solidFill>
                  <a:srgbClr val="000000"/>
                </a:solidFill>
              </a:rPr>
              <a:t>___________________________________ to </a:t>
            </a:r>
            <a:r>
              <a:rPr lang="en-US" sz="2800" dirty="0">
                <a:solidFill>
                  <a:srgbClr val="000000"/>
                </a:solidFill>
              </a:rPr>
              <a:t>form the ejaculatory duct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Propels sperm from the epididymis to the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0252"/>
            <a:ext cx="8686800" cy="682388"/>
          </a:xfrm>
        </p:spPr>
        <p:txBody>
          <a:bodyPr>
            <a:normAutofit/>
          </a:bodyPr>
          <a:lstStyle/>
          <a:p>
            <a:r>
              <a:rPr lang="en-US" sz="2800" dirty="0"/>
              <a:t>Stages of Labor: Expulsion Stage</a:t>
            </a:r>
          </a:p>
        </p:txBody>
      </p:sp>
      <p:pic>
        <p:nvPicPr>
          <p:cNvPr id="3788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844550"/>
            <a:ext cx="8426450" cy="5514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Extrauterine Life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At 1-5 minutes after birth, the infant’s physical status is assessed based on five signs: 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Each </a:t>
            </a:r>
            <a:r>
              <a:rPr lang="en-US" dirty="0">
                <a:solidFill>
                  <a:srgbClr val="000000"/>
                </a:solidFill>
              </a:rPr>
              <a:t>observation is given a score of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Apgar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score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total score of the above assessments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Lower scores reveal problems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Occlusion of Fetal Blood Vessels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392072"/>
            <a:ext cx="8270875" cy="5296066"/>
          </a:xfrm>
        </p:spPr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</a:rPr>
              <a:t>______________________________________________ constrict </a:t>
            </a:r>
            <a:r>
              <a:rPr lang="en-US" sz="2600" dirty="0">
                <a:solidFill>
                  <a:schemeClr val="tx1"/>
                </a:solidFill>
              </a:rPr>
              <a:t>and become </a:t>
            </a:r>
            <a:r>
              <a:rPr lang="en-US" sz="2600" dirty="0" smtClean="0">
                <a:solidFill>
                  <a:schemeClr val="tx1"/>
                </a:solidFill>
              </a:rPr>
              <a:t>_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Fates of fetal vessels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Proximal umbilical arteries become </a:t>
            </a:r>
            <a:r>
              <a:rPr lang="en-US" sz="2400" dirty="0" smtClean="0">
                <a:solidFill>
                  <a:schemeClr val="tx1"/>
                </a:solidFill>
              </a:rPr>
              <a:t>_____________________________________________ and </a:t>
            </a:r>
            <a:r>
              <a:rPr lang="en-US" sz="2400" dirty="0">
                <a:solidFill>
                  <a:schemeClr val="tx1"/>
                </a:solidFill>
              </a:rPr>
              <a:t>distal parts become the </a:t>
            </a:r>
            <a:r>
              <a:rPr lang="en-US" sz="2400" dirty="0" smtClean="0">
                <a:solidFill>
                  <a:schemeClr val="tx1"/>
                </a:solidFill>
              </a:rPr>
              <a:t>_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umbilical vein becomes the </a:t>
            </a:r>
            <a:r>
              <a:rPr lang="en-US" sz="2400" dirty="0" smtClean="0">
                <a:solidFill>
                  <a:schemeClr val="tx1"/>
                </a:solidFill>
              </a:rPr>
              <a:t>_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err="1">
                <a:solidFill>
                  <a:schemeClr val="tx1"/>
                </a:solidFill>
              </a:rPr>
              <a:t>ductus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venosus</a:t>
            </a:r>
            <a:r>
              <a:rPr lang="en-US" sz="2400" dirty="0">
                <a:solidFill>
                  <a:schemeClr val="tx1"/>
                </a:solidFill>
              </a:rPr>
              <a:t> becomes the </a:t>
            </a:r>
            <a:r>
              <a:rPr lang="en-US" sz="2400" dirty="0" smtClean="0">
                <a:solidFill>
                  <a:schemeClr val="tx1"/>
                </a:solidFill>
              </a:rPr>
              <a:t>_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__________________________________________ becomes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err="1">
                <a:solidFill>
                  <a:schemeClr val="tx1"/>
                </a:solidFill>
              </a:rPr>
              <a:t>fossa</a:t>
            </a:r>
            <a:r>
              <a:rPr lang="en-US" sz="2400" dirty="0">
                <a:solidFill>
                  <a:schemeClr val="tx1"/>
                </a:solidFill>
              </a:rPr>
              <a:t> ovalis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err="1">
                <a:solidFill>
                  <a:schemeClr val="tx1"/>
                </a:solidFill>
              </a:rPr>
              <a:t>ductus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arteriosus</a:t>
            </a:r>
            <a:r>
              <a:rPr lang="en-US" sz="2400" dirty="0">
                <a:solidFill>
                  <a:schemeClr val="tx1"/>
                </a:solidFill>
              </a:rPr>
              <a:t> becomes the </a:t>
            </a:r>
            <a:r>
              <a:rPr lang="en-US" sz="2400" dirty="0" err="1">
                <a:solidFill>
                  <a:schemeClr val="tx1"/>
                </a:solidFill>
              </a:rPr>
              <a:t>ligamentum</a:t>
            </a:r>
            <a:r>
              <a:rPr lang="en-US" sz="2400" dirty="0">
                <a:solidFill>
                  <a:schemeClr val="tx1"/>
                </a:solidFill>
              </a:rPr>
              <a:t> arteriosum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Transitional Period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80569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Unstable period lasting 6-8 hours after birth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 the </a:t>
            </a:r>
            <a:r>
              <a:rPr lang="en-US" dirty="0">
                <a:solidFill>
                  <a:srgbClr val="000000"/>
                </a:solidFill>
              </a:rPr>
              <a:t>baby is alert and active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Heart </a:t>
            </a:r>
            <a:r>
              <a:rPr lang="en-US" dirty="0">
                <a:solidFill>
                  <a:srgbClr val="000000"/>
                </a:solidFill>
              </a:rPr>
              <a:t>rate increases (120-160 beats/min.)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Temperature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Transitional Period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Activity then </a:t>
            </a:r>
            <a:r>
              <a:rPr lang="en-US" dirty="0" smtClean="0">
                <a:solidFill>
                  <a:srgbClr val="000000"/>
                </a:solidFill>
              </a:rPr>
              <a:t>__________________________  </a:t>
            </a:r>
            <a:r>
              <a:rPr lang="en-US" dirty="0">
                <a:solidFill>
                  <a:srgbClr val="000000"/>
                </a:solidFill>
              </a:rPr>
              <a:t>and the infant sleeps about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second active stage follows in which the baby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After </a:t>
            </a:r>
            <a:r>
              <a:rPr lang="en-US" dirty="0">
                <a:solidFill>
                  <a:srgbClr val="000000"/>
                </a:solidFill>
              </a:rPr>
              <a:t>this, the infant sleeps, with waking periods occurring every 3-4 hours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Lactation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7647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production of milk by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Estrogens</a:t>
            </a:r>
            <a:r>
              <a:rPr lang="en-US" dirty="0">
                <a:solidFill>
                  <a:srgbClr val="000000"/>
                </a:solidFill>
              </a:rPr>
              <a:t>, progesterone, and </a:t>
            </a:r>
            <a:r>
              <a:rPr lang="en-US" dirty="0" err="1">
                <a:solidFill>
                  <a:srgbClr val="000000"/>
                </a:solidFill>
              </a:rPr>
              <a:t>lactogen</a:t>
            </a:r>
            <a:r>
              <a:rPr lang="en-US" dirty="0">
                <a:solidFill>
                  <a:srgbClr val="000000"/>
                </a:solidFill>
              </a:rPr>
              <a:t> stimulate the hypothalamus to release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 responds </a:t>
            </a:r>
            <a:r>
              <a:rPr lang="en-US" dirty="0">
                <a:solidFill>
                  <a:srgbClr val="000000"/>
                </a:solidFill>
              </a:rPr>
              <a:t>by releasing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Lactation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Solution </a:t>
            </a:r>
            <a:r>
              <a:rPr lang="en-US" dirty="0">
                <a:solidFill>
                  <a:srgbClr val="000000"/>
                </a:solidFill>
              </a:rPr>
              <a:t>rich in vitamin A, protein, minerals, and </a:t>
            </a:r>
            <a:r>
              <a:rPr lang="en-US" dirty="0" err="1">
                <a:solidFill>
                  <a:srgbClr val="000000"/>
                </a:solidFill>
              </a:rPr>
              <a:t>IgA</a:t>
            </a:r>
            <a:r>
              <a:rPr lang="en-US" dirty="0">
                <a:solidFill>
                  <a:srgbClr val="000000"/>
                </a:solidFill>
              </a:rPr>
              <a:t> antibodies 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000000"/>
                </a:solidFill>
              </a:rPr>
              <a:t>released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followed by </a:t>
            </a:r>
            <a:r>
              <a:rPr lang="en-US" dirty="0" smtClean="0"/>
              <a:t>_____________________________ production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Lactation and Milk Let-down Reflex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446662"/>
            <a:ext cx="3550219" cy="458742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After birth, milk production is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28.18</a:t>
            </a:r>
          </a:p>
        </p:txBody>
      </p:sp>
      <p:pic>
        <p:nvPicPr>
          <p:cNvPr id="3870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3238" y="1100137"/>
            <a:ext cx="4830762" cy="57578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Breast Milk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364776"/>
            <a:ext cx="8422469" cy="5209062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Advantages of breast milk for the infant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Fats and iron are </a:t>
            </a:r>
            <a:r>
              <a:rPr lang="en-US" sz="2400" dirty="0" smtClean="0">
                <a:solidFill>
                  <a:schemeClr val="tx1"/>
                </a:solidFill>
              </a:rPr>
              <a:t>_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Its amino acids are metabolized </a:t>
            </a:r>
            <a:r>
              <a:rPr lang="en-US" sz="2400" dirty="0" smtClean="0">
                <a:solidFill>
                  <a:schemeClr val="tx1"/>
                </a:solidFill>
              </a:rPr>
              <a:t>_______________________________________________ than </a:t>
            </a:r>
            <a:r>
              <a:rPr lang="en-US" sz="2400" dirty="0">
                <a:solidFill>
                  <a:schemeClr val="tx1"/>
                </a:solidFill>
              </a:rPr>
              <a:t>those of cow’s milk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Beneficial chemicals are present – </a:t>
            </a:r>
            <a:r>
              <a:rPr lang="en-US" sz="2400" dirty="0" smtClean="0">
                <a:solidFill>
                  <a:schemeClr val="tx1"/>
                </a:solidFill>
              </a:rPr>
              <a:t>__________________, </a:t>
            </a:r>
            <a:r>
              <a:rPr lang="en-US" sz="2400" dirty="0">
                <a:solidFill>
                  <a:schemeClr val="tx1"/>
                </a:solidFill>
              </a:rPr>
              <a:t>other </a:t>
            </a:r>
            <a:r>
              <a:rPr lang="en-US" sz="2400" dirty="0" err="1">
                <a:solidFill>
                  <a:schemeClr val="tx1"/>
                </a:solidFill>
              </a:rPr>
              <a:t>immunoglobulins</a:t>
            </a:r>
            <a:r>
              <a:rPr lang="en-US" sz="2400" dirty="0">
                <a:solidFill>
                  <a:schemeClr val="tx1"/>
                </a:solidFill>
              </a:rPr>
              <a:t>, complement, </a:t>
            </a:r>
            <a:r>
              <a:rPr lang="en-US" sz="2400" dirty="0" err="1">
                <a:solidFill>
                  <a:schemeClr val="tx1"/>
                </a:solidFill>
              </a:rPr>
              <a:t>lysozyme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___________________________________________,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err="1">
                <a:solidFill>
                  <a:schemeClr val="tx1"/>
                </a:solidFill>
              </a:rPr>
              <a:t>lactoperoxidase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Interleukins and prostaglandins are present, which prevent overzealous inflammatory responses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Its </a:t>
            </a:r>
            <a:r>
              <a:rPr lang="en-US" sz="2400" dirty="0" smtClean="0">
                <a:solidFill>
                  <a:schemeClr val="tx1"/>
                </a:solidFill>
              </a:rPr>
              <a:t>______________________________________________ help </a:t>
            </a:r>
            <a:r>
              <a:rPr lang="en-US" sz="2400" dirty="0">
                <a:solidFill>
                  <a:schemeClr val="tx1"/>
                </a:solidFill>
              </a:rPr>
              <a:t>cleanse the bowels of </a:t>
            </a:r>
            <a:r>
              <a:rPr lang="en-US" sz="2400" dirty="0" err="1">
                <a:solidFill>
                  <a:schemeClr val="tx1"/>
                </a:solidFill>
              </a:rPr>
              <a:t>meconium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Urethra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Consists of three regions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portion surrounded by the prostate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lies in the </a:t>
            </a:r>
            <a:r>
              <a:rPr lang="en-US" dirty="0" err="1">
                <a:solidFill>
                  <a:srgbClr val="000000"/>
                </a:solidFill>
              </a:rPr>
              <a:t>urogenital</a:t>
            </a:r>
            <a:r>
              <a:rPr lang="en-US" dirty="0">
                <a:solidFill>
                  <a:srgbClr val="000000"/>
                </a:solidFill>
              </a:rPr>
              <a:t> diaphragm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runs through the penis and opens to the outside at the external urethral orifice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Seminal </a:t>
            </a:r>
            <a:r>
              <a:rPr lang="en-US" sz="3600" dirty="0"/>
              <a:t>Vesicles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Located at </a:t>
            </a:r>
            <a:r>
              <a:rPr lang="en-US" dirty="0" smtClean="0">
                <a:solidFill>
                  <a:srgbClr val="000000"/>
                </a:solidFill>
              </a:rPr>
              <a:t>___________________________ wall </a:t>
            </a:r>
            <a:r>
              <a:rPr lang="en-US" dirty="0">
                <a:solidFill>
                  <a:srgbClr val="000000"/>
                </a:solidFill>
              </a:rPr>
              <a:t>of the bladder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secrete 60% of the volume of semen</a:t>
            </a:r>
          </a:p>
          <a:p>
            <a:r>
              <a:rPr lang="en-US" dirty="0">
                <a:solidFill>
                  <a:srgbClr val="000000"/>
                </a:solidFill>
              </a:rPr>
              <a:t>Semen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 viscous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 </a:t>
            </a:r>
            <a:r>
              <a:rPr lang="en-US" dirty="0">
                <a:solidFill>
                  <a:srgbClr val="000000"/>
                </a:solidFill>
              </a:rPr>
              <a:t>fluid containing fructose, ascorbic acid, coagulating enzyme (</a:t>
            </a:r>
            <a:r>
              <a:rPr lang="en-US" dirty="0" err="1">
                <a:solidFill>
                  <a:srgbClr val="000000"/>
                </a:solidFill>
              </a:rPr>
              <a:t>vesiculase</a:t>
            </a:r>
            <a:r>
              <a:rPr lang="en-US" dirty="0">
                <a:solidFill>
                  <a:srgbClr val="000000"/>
                </a:solidFill>
              </a:rPr>
              <a:t>), and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Seminal vesicles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Join the </a:t>
            </a:r>
            <a:r>
              <a:rPr lang="en-US" dirty="0" err="1">
                <a:solidFill>
                  <a:srgbClr val="000000"/>
                </a:solidFill>
              </a:rPr>
              <a:t>ductus</a:t>
            </a:r>
            <a:r>
              <a:rPr lang="en-US" dirty="0">
                <a:solidFill>
                  <a:srgbClr val="000000"/>
                </a:solidFill>
              </a:rPr>
              <a:t> deferens to form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Sperm and seminal fluid mix in the ejaculatory duct and enter the </a:t>
            </a:r>
            <a:r>
              <a:rPr lang="en-US" dirty="0" smtClean="0"/>
              <a:t>_____________________________________during </a:t>
            </a:r>
            <a:r>
              <a:rPr lang="en-US" dirty="0"/>
              <a:t>ejaculation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Reproductive System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Accessory reproductive organs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ducts, glands, and external genitalia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Sex hormones 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estrogens and progesterone: 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Prostate </a:t>
            </a:r>
            <a:r>
              <a:rPr lang="en-US" sz="3600" dirty="0"/>
              <a:t>Gland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Doughnut-shaped gland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surrounds part of the urethra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Plays a role in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Secretions enter the prostatic urethra during ejaculation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Prostate </a:t>
            </a:r>
            <a:r>
              <a:rPr lang="en-US" sz="3600" dirty="0"/>
              <a:t>Gland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It is milky, </a:t>
            </a:r>
            <a:r>
              <a:rPr lang="en-US" dirty="0" smtClean="0">
                <a:solidFill>
                  <a:srgbClr val="000000"/>
                </a:solidFill>
              </a:rPr>
              <a:t>_____________________________ fluid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contains citrate,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accounts for one-third of the semen volume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Bulbourethral</a:t>
            </a:r>
            <a:r>
              <a:rPr lang="en-US" sz="3600" dirty="0" smtClean="0"/>
              <a:t> Glands</a:t>
            </a:r>
            <a:endParaRPr lang="en-US" sz="3600" dirty="0"/>
          </a:p>
        </p:txBody>
      </p:sp>
      <p:sp>
        <p:nvSpPr>
          <p:cNvPr id="167943" name="Rectangle 7"/>
          <p:cNvSpPr>
            <a:spLocks noGrp="1" noChangeArrowheads="1"/>
          </p:cNvSpPr>
          <p:nvPr>
            <p:ph idx="1"/>
          </p:nvPr>
        </p:nvSpPr>
        <p:spPr>
          <a:xfrm>
            <a:off x="313899" y="1847850"/>
            <a:ext cx="8468151" cy="4524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Pea-sized glands </a:t>
            </a:r>
            <a:r>
              <a:rPr lang="en-US" dirty="0" smtClean="0"/>
              <a:t>_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Produce </a:t>
            </a:r>
            <a:r>
              <a:rPr lang="en-US" dirty="0" smtClean="0"/>
              <a:t>_______________________________________prior </a:t>
            </a:r>
            <a:r>
              <a:rPr lang="en-US" dirty="0"/>
              <a:t>to ejaculation </a:t>
            </a:r>
          </a:p>
          <a:p>
            <a:endParaRPr lang="en-US" dirty="0"/>
          </a:p>
          <a:p>
            <a:r>
              <a:rPr lang="en-US" dirty="0"/>
              <a:t>neutralizes traces of </a:t>
            </a:r>
            <a:r>
              <a:rPr lang="en-US" dirty="0" smtClean="0"/>
              <a:t>____________________________________ in </a:t>
            </a:r>
            <a:r>
              <a:rPr lang="en-US" dirty="0"/>
              <a:t>the urethra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Semen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idx="1"/>
          </p:nvPr>
        </p:nvSpPr>
        <p:spPr>
          <a:xfrm>
            <a:off x="368490" y="1570038"/>
            <a:ext cx="8413560" cy="48704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Milky mixture of sperm and accessory gland secretions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Provides a </a:t>
            </a:r>
            <a:r>
              <a:rPr lang="en-US" dirty="0" smtClean="0"/>
              <a:t>______________________________ and _______________________________ </a:t>
            </a:r>
            <a:r>
              <a:rPr lang="en-US" dirty="0"/>
              <a:t>(fructose)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protects and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facilitates movement of sperm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Semen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Prostaglandins in semen:</a:t>
            </a:r>
          </a:p>
          <a:p>
            <a:pPr lvl="1"/>
            <a:r>
              <a:rPr lang="en-US" dirty="0"/>
              <a:t>Decrease the viscosity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Stimulate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Facilitate the movement of sperm through the female reproductive tract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Semen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idx="1"/>
          </p:nvPr>
        </p:nvSpPr>
        <p:spPr>
          <a:xfrm>
            <a:off x="327546" y="1570038"/>
            <a:ext cx="8454504" cy="48990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hormone </a:t>
            </a:r>
            <a:r>
              <a:rPr lang="en-US" i="1" dirty="0" smtClean="0"/>
              <a:t>_________________________________ </a:t>
            </a:r>
            <a:r>
              <a:rPr lang="en-US" dirty="0" smtClean="0"/>
              <a:t>enhances </a:t>
            </a:r>
            <a:r>
              <a:rPr lang="en-US" dirty="0"/>
              <a:t>sperm motility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Semen </a:t>
            </a:r>
            <a:r>
              <a:rPr lang="en-US" dirty="0"/>
              <a:t>is </a:t>
            </a:r>
            <a:r>
              <a:rPr lang="en-US" dirty="0" smtClean="0"/>
              <a:t>a_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3000" dirty="0"/>
              <a:t>Neutralizes </a:t>
            </a:r>
            <a:r>
              <a:rPr lang="en-US" sz="3000" dirty="0" smtClean="0"/>
              <a:t>_</a:t>
            </a:r>
            <a:endParaRPr lang="en-US" sz="3000" dirty="0"/>
          </a:p>
          <a:p>
            <a:pPr lvl="1">
              <a:lnSpc>
                <a:spcPct val="90000"/>
              </a:lnSpc>
            </a:pPr>
            <a:r>
              <a:rPr lang="en-US" sz="3000" dirty="0"/>
              <a:t>Female </a:t>
            </a:r>
            <a:r>
              <a:rPr lang="en-US" sz="3000" dirty="0" smtClean="0"/>
              <a:t>_</a:t>
            </a:r>
            <a:endParaRPr lang="en-US" sz="3000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Seminalplasmin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3000" dirty="0"/>
              <a:t>antibiotic chemical that </a:t>
            </a:r>
            <a:r>
              <a:rPr lang="en-US" sz="3000" dirty="0" smtClean="0"/>
              <a:t>_</a:t>
            </a:r>
            <a:endParaRPr lang="en-US" sz="3000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_____________________________________________ coagulate </a:t>
            </a:r>
            <a:r>
              <a:rPr lang="en-US" dirty="0"/>
              <a:t>semen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  <a:r>
              <a:rPr lang="en-US" sz="3000" dirty="0"/>
              <a:t>then </a:t>
            </a:r>
            <a:r>
              <a:rPr lang="en-US" sz="3000" dirty="0" err="1"/>
              <a:t>fibrinolysin</a:t>
            </a:r>
            <a:r>
              <a:rPr lang="en-US" sz="3000" dirty="0"/>
              <a:t> liquefies the mass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Sexual Response: Erection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Enlargement and stiffening of the penis from engorgement of </a:t>
            </a:r>
            <a:r>
              <a:rPr lang="en-US" dirty="0" smtClean="0"/>
              <a:t>__________________________________ with </a:t>
            </a:r>
            <a:r>
              <a:rPr lang="en-US" dirty="0"/>
              <a:t>blood</a:t>
            </a:r>
          </a:p>
          <a:p>
            <a:r>
              <a:rPr lang="en-US" dirty="0"/>
              <a:t>During arousal, a </a:t>
            </a:r>
            <a:r>
              <a:rPr lang="en-US" dirty="0" smtClean="0"/>
              <a:t>____________________________________ promotes </a:t>
            </a:r>
            <a:r>
              <a:rPr lang="en-US" dirty="0"/>
              <a:t>the release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Nitric oxide causes erectile tissue to fill with blood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Sexual Response: Erection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Expansion of the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________________________________________ their </a:t>
            </a:r>
            <a:r>
              <a:rPr lang="en-US" dirty="0"/>
              <a:t>drainage veins</a:t>
            </a:r>
          </a:p>
          <a:p>
            <a:pPr lvl="1"/>
            <a:r>
              <a:rPr lang="en-US" dirty="0" smtClean="0"/>
              <a:t>_________________________________________and </a:t>
            </a:r>
            <a:r>
              <a:rPr lang="en-US" dirty="0"/>
              <a:t>maintains engorgement</a:t>
            </a:r>
          </a:p>
          <a:p>
            <a:endParaRPr lang="en-US" dirty="0"/>
          </a:p>
          <a:p>
            <a:r>
              <a:rPr lang="en-US" dirty="0"/>
              <a:t>The corpus </a:t>
            </a:r>
            <a:r>
              <a:rPr lang="en-US" dirty="0" err="1"/>
              <a:t>spongiosum</a:t>
            </a:r>
            <a:r>
              <a:rPr lang="en-US" dirty="0"/>
              <a:t> functions in </a:t>
            </a:r>
            <a:r>
              <a:rPr lang="en-US" dirty="0" smtClean="0"/>
              <a:t>_____________________________________ </a:t>
            </a:r>
            <a:r>
              <a:rPr lang="en-US" dirty="0"/>
              <a:t>during ejaculation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Sexual Response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Erection is initiated by sexual stimuli including: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Erotic sights, sounds, and smells</a:t>
            </a:r>
          </a:p>
          <a:p>
            <a:endParaRPr lang="en-US" dirty="0"/>
          </a:p>
          <a:p>
            <a:r>
              <a:rPr lang="en-US" dirty="0"/>
              <a:t>Erection can be </a:t>
            </a:r>
            <a:r>
              <a:rPr lang="en-US" dirty="0" smtClean="0"/>
              <a:t>_____________________________________ solely </a:t>
            </a:r>
            <a:r>
              <a:rPr lang="en-US" dirty="0"/>
              <a:t>by emotional or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Ejaculation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idx="1"/>
          </p:nvPr>
        </p:nvSpPr>
        <p:spPr>
          <a:xfrm>
            <a:off x="409434" y="1404938"/>
            <a:ext cx="8159892" cy="5016500"/>
          </a:xfrm>
        </p:spPr>
        <p:txBody>
          <a:bodyPr/>
          <a:lstStyle/>
          <a:p>
            <a:pPr marL="609600" indent="-609600"/>
            <a:r>
              <a:rPr lang="en-US" dirty="0"/>
              <a:t>The propulsion of semen from the male duct system</a:t>
            </a:r>
          </a:p>
          <a:p>
            <a:pPr marL="609600" indent="-609600"/>
            <a:r>
              <a:rPr lang="en-US" dirty="0"/>
              <a:t>At ejaculation, </a:t>
            </a:r>
            <a:r>
              <a:rPr lang="en-US" dirty="0" smtClean="0"/>
              <a:t>____________________________________nerves </a:t>
            </a:r>
            <a:r>
              <a:rPr lang="en-US" dirty="0"/>
              <a:t>cause:</a:t>
            </a:r>
          </a:p>
          <a:p>
            <a:pPr marL="990600" lvl="1" indent="-533400">
              <a:buFontTx/>
              <a:buAutoNum type="arabicPeriod"/>
            </a:pPr>
            <a:endParaRPr lang="en-US" dirty="0"/>
          </a:p>
          <a:p>
            <a:pPr marL="990600" lvl="1" indent="-533400">
              <a:buFontTx/>
              <a:buAutoNum type="arabicPeriod"/>
            </a:pPr>
            <a:r>
              <a:rPr lang="en-US" dirty="0"/>
              <a:t>Reproductive ducts and accessory organs to contract and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Reproductive System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male gonads </a:t>
            </a:r>
            <a:r>
              <a:rPr lang="en-US" sz="2800" dirty="0" smtClean="0">
                <a:solidFill>
                  <a:srgbClr val="000000"/>
                </a:solidFill>
              </a:rPr>
              <a:t>________________________________ and </a:t>
            </a:r>
            <a:r>
              <a:rPr lang="en-US" sz="2800" dirty="0">
                <a:solidFill>
                  <a:srgbClr val="000000"/>
                </a:solidFill>
              </a:rPr>
              <a:t>lie within the scrotum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Sperm are delivered through a system of ducts: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Accessory sex glands: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Empty secretions into ducts during ejaculation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Include the seminal vesicles, prostate gland, and </a:t>
            </a:r>
            <a:r>
              <a:rPr lang="en-US" sz="2400" dirty="0" err="1">
                <a:solidFill>
                  <a:srgbClr val="000000"/>
                </a:solidFill>
              </a:rPr>
              <a:t>bulbourethral</a:t>
            </a:r>
            <a:r>
              <a:rPr lang="en-US" sz="2400" dirty="0">
                <a:solidFill>
                  <a:srgbClr val="000000"/>
                </a:solidFill>
              </a:rPr>
              <a:t> glands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Ejaculation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/>
            <a:r>
              <a:rPr lang="en-US" dirty="0"/>
              <a:t>At ejaculation, sympathetic nerves cause:  (continued)</a:t>
            </a:r>
          </a:p>
          <a:p>
            <a:pPr marL="990600" lvl="1" indent="-533400">
              <a:buFontTx/>
              <a:buAutoNum type="arabicPeriod" startAt="2"/>
            </a:pPr>
            <a:r>
              <a:rPr lang="en-US" dirty="0" smtClean="0"/>
              <a:t>______________________________________________________________________________, </a:t>
            </a:r>
            <a:r>
              <a:rPr lang="en-US" dirty="0"/>
              <a:t>preventing the expulsion of urine</a:t>
            </a:r>
          </a:p>
          <a:p>
            <a:pPr marL="990600" lvl="1" indent="-533400">
              <a:buFontTx/>
              <a:buAutoNum type="arabicPeriod" startAt="2"/>
            </a:pPr>
            <a:endParaRPr lang="en-US" dirty="0"/>
          </a:p>
          <a:p>
            <a:pPr marL="990600" lvl="1" indent="-533400">
              <a:buFontTx/>
              <a:buAutoNum type="arabicPeriod" startAt="2"/>
            </a:pPr>
            <a:r>
              <a:rPr lang="en-US" dirty="0" err="1"/>
              <a:t>Bulbospongiosus</a:t>
            </a:r>
            <a:r>
              <a:rPr lang="en-US" dirty="0"/>
              <a:t> muscles to undergo a rapid series of contractions </a:t>
            </a:r>
          </a:p>
          <a:p>
            <a:pPr marL="990600" lvl="1" indent="-533400">
              <a:buFontTx/>
              <a:buAutoNum type="arabicPeriod" startAt="2"/>
            </a:pPr>
            <a:endParaRPr lang="en-US" dirty="0"/>
          </a:p>
          <a:p>
            <a:pPr marL="990600" lvl="1" indent="-533400">
              <a:buFontTx/>
              <a:buAutoNum type="arabicPeriod" startAt="2"/>
            </a:pPr>
            <a:r>
              <a:rPr lang="en-US" dirty="0" smtClean="0"/>
              <a:t> </a:t>
            </a:r>
            <a:endParaRPr lang="en-US" dirty="0"/>
          </a:p>
          <a:p>
            <a:pPr marL="609600" indent="-609600"/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Spermatogenesis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sequence of events that produces sperm in the </a:t>
            </a:r>
            <a:r>
              <a:rPr lang="en-US" dirty="0" err="1"/>
              <a:t>seminiferous</a:t>
            </a:r>
            <a:r>
              <a:rPr lang="en-US" dirty="0"/>
              <a:t> tubules of the testes 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Each cell has </a:t>
            </a:r>
            <a:r>
              <a:rPr lang="en-US" dirty="0" smtClean="0"/>
              <a:t>____________________________________ (</a:t>
            </a:r>
            <a:r>
              <a:rPr lang="en-US" dirty="0"/>
              <a:t>one maternal, one paternal) and is said to be </a:t>
            </a:r>
            <a:r>
              <a:rPr lang="en-US" dirty="0" smtClean="0"/>
              <a:t>___________________________________  </a:t>
            </a:r>
            <a:r>
              <a:rPr lang="en-US" dirty="0"/>
              <a:t>(2</a:t>
            </a:r>
            <a:r>
              <a:rPr lang="en-US" i="1" dirty="0"/>
              <a:t>n</a:t>
            </a:r>
            <a:r>
              <a:rPr lang="en-US" dirty="0"/>
              <a:t> chromosomal number)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Spermatogenesis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832990"/>
          </a:xfrm>
        </p:spPr>
        <p:txBody>
          <a:bodyPr>
            <a:normAutofit fontScale="92500"/>
          </a:bodyPr>
          <a:lstStyle/>
          <a:p>
            <a:r>
              <a:rPr lang="en-US" dirty="0"/>
              <a:t>Humans have 23 pairs of homologous chromosomes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________________________________________ and </a:t>
            </a:r>
            <a:r>
              <a:rPr lang="en-US" dirty="0"/>
              <a:t>are said to be </a:t>
            </a:r>
            <a:r>
              <a:rPr lang="en-US" dirty="0" smtClean="0"/>
              <a:t>__________________________ (</a:t>
            </a:r>
            <a:r>
              <a:rPr lang="en-US" i="1" dirty="0"/>
              <a:t>n</a:t>
            </a:r>
            <a:r>
              <a:rPr lang="en-US" dirty="0"/>
              <a:t> chromosomal number)</a:t>
            </a:r>
          </a:p>
          <a:p>
            <a:endParaRPr lang="en-US" dirty="0" smtClean="0"/>
          </a:p>
          <a:p>
            <a:r>
              <a:rPr lang="en-US" dirty="0" smtClean="0"/>
              <a:t>Gamete </a:t>
            </a:r>
            <a:r>
              <a:rPr lang="en-US" dirty="0"/>
              <a:t>formation is by </a:t>
            </a:r>
            <a:r>
              <a:rPr lang="en-US" dirty="0" smtClean="0"/>
              <a:t>_______________________________, </a:t>
            </a:r>
            <a:r>
              <a:rPr lang="en-US" dirty="0"/>
              <a:t>in which the number of chromosomes is halved (from 2</a:t>
            </a:r>
            <a:r>
              <a:rPr lang="en-US" i="1" dirty="0"/>
              <a:t>n</a:t>
            </a:r>
            <a:r>
              <a:rPr lang="en-US" dirty="0"/>
              <a:t> to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27.8b, c</a:t>
            </a:r>
          </a:p>
        </p:txBody>
      </p:sp>
      <p:pic>
        <p:nvPicPr>
          <p:cNvPr id="17511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5925" y="0"/>
            <a:ext cx="657066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– Interphase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570038"/>
            <a:ext cx="4119563" cy="5026025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_______________ </a:t>
            </a:r>
            <a:r>
              <a:rPr lang="en-US" dirty="0"/>
              <a:t>divisions halve the number of chromosomes</a:t>
            </a:r>
          </a:p>
          <a:p>
            <a:endParaRPr lang="en-US" dirty="0"/>
          </a:p>
          <a:p>
            <a:r>
              <a:rPr lang="en-US" dirty="0"/>
              <a:t>Chromosomes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27.7.1</a:t>
            </a:r>
          </a:p>
        </p:txBody>
      </p:sp>
      <p:pic>
        <p:nvPicPr>
          <p:cNvPr id="2826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7425" y="1317625"/>
            <a:ext cx="4346575" cy="4383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– Prophase I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395786" y="1570038"/>
            <a:ext cx="4287340" cy="50260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Homologous chromosomes undergo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Tetrads </a:t>
            </a:r>
            <a:r>
              <a:rPr lang="en-US" dirty="0"/>
              <a:t>are formed with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____________________________________ takes </a:t>
            </a:r>
            <a:r>
              <a:rPr lang="en-US" dirty="0"/>
              <a:t>place during prophase I</a:t>
            </a: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27.7.2.1</a:t>
            </a:r>
          </a:p>
        </p:txBody>
      </p:sp>
      <p:pic>
        <p:nvPicPr>
          <p:cNvPr id="28365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606550"/>
            <a:ext cx="4419600" cy="36433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– Metaphase I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570038"/>
            <a:ext cx="4119563" cy="5026025"/>
          </a:xfrm>
        </p:spPr>
        <p:txBody>
          <a:bodyPr/>
          <a:lstStyle/>
          <a:p>
            <a:r>
              <a:rPr lang="en-US" dirty="0" smtClean="0"/>
              <a:t>__________________________________ at </a:t>
            </a:r>
            <a:r>
              <a:rPr lang="en-US" dirty="0"/>
              <a:t>the spindle equator </a:t>
            </a:r>
            <a:r>
              <a:rPr lang="en-US" dirty="0" smtClean="0"/>
              <a:t>during_</a:t>
            </a:r>
            <a:endParaRPr lang="en-US" dirty="0"/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27.7.2.2</a:t>
            </a:r>
          </a:p>
        </p:txBody>
      </p:sp>
      <p:pic>
        <p:nvPicPr>
          <p:cNvPr id="2846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4738" y="1230313"/>
            <a:ext cx="4259262" cy="5221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– Anaphase I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570038"/>
            <a:ext cx="4119563" cy="5026025"/>
          </a:xfrm>
        </p:spPr>
        <p:txBody>
          <a:bodyPr/>
          <a:lstStyle/>
          <a:p>
            <a:r>
              <a:rPr lang="en-US" dirty="0"/>
              <a:t>Homologous chromosomes composed of </a:t>
            </a:r>
            <a:r>
              <a:rPr lang="en-US" dirty="0" smtClean="0"/>
              <a:t>__________________________________ are </a:t>
            </a:r>
            <a:r>
              <a:rPr lang="en-US" dirty="0"/>
              <a:t>distributed to opposite ends of the cell</a:t>
            </a: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27.7.2.3</a:t>
            </a:r>
          </a:p>
        </p:txBody>
      </p:sp>
      <p:pic>
        <p:nvPicPr>
          <p:cNvPr id="2857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713" y="1181100"/>
            <a:ext cx="4332287" cy="5286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– Telophase I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245659" y="1570038"/>
            <a:ext cx="5172501" cy="5287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Nuclear membrane forms around chromosomal masses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With </a:t>
            </a:r>
            <a:r>
              <a:rPr lang="en-US" sz="2800" dirty="0"/>
              <a:t>telophase and </a:t>
            </a:r>
            <a:r>
              <a:rPr lang="en-US" sz="2800" dirty="0" err="1"/>
              <a:t>cytokinesis</a:t>
            </a:r>
            <a:r>
              <a:rPr lang="en-US" sz="2800" dirty="0"/>
              <a:t> completed, two haploid daughter cells are formed (with 2</a:t>
            </a:r>
            <a:r>
              <a:rPr lang="en-US" sz="2800" i="1" dirty="0"/>
              <a:t>n</a:t>
            </a:r>
            <a:r>
              <a:rPr lang="en-US" sz="2800" dirty="0"/>
              <a:t> amount of DNA)</a:t>
            </a:r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27.7.2.4</a:t>
            </a:r>
          </a:p>
        </p:txBody>
      </p:sp>
      <p:pic>
        <p:nvPicPr>
          <p:cNvPr id="28672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90423" y="1760561"/>
            <a:ext cx="3553577" cy="32625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 II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idx="1"/>
          </p:nvPr>
        </p:nvSpPr>
        <p:spPr>
          <a:xfrm>
            <a:off x="806450" y="1570038"/>
            <a:ext cx="8337550" cy="28575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Mirrors mitosis except that chromosomes are not replicated before it begins</a:t>
            </a:r>
          </a:p>
          <a:p>
            <a:pPr>
              <a:lnSpc>
                <a:spcPct val="90000"/>
              </a:lnSpc>
            </a:pPr>
            <a:r>
              <a:rPr lang="en-US" dirty="0"/>
              <a:t>Meiosis accomplishes two tasks: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</a:t>
            </a:r>
            <a:r>
              <a:rPr lang="en-US" dirty="0" smtClean="0"/>
              <a:t>____________________________________________  by </a:t>
            </a:r>
            <a:r>
              <a:rPr lang="en-US" dirty="0"/>
              <a:t>half (2</a:t>
            </a:r>
            <a:r>
              <a:rPr lang="en-US" i="1" dirty="0"/>
              <a:t>n</a:t>
            </a:r>
            <a:r>
              <a:rPr lang="en-US" dirty="0"/>
              <a:t> to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introduces </a:t>
            </a:r>
            <a:r>
              <a:rPr lang="en-US" dirty="0" smtClean="0"/>
              <a:t>_</a:t>
            </a:r>
            <a:endParaRPr lang="en-US" dirty="0"/>
          </a:p>
        </p:txBody>
      </p:sp>
      <p:pic>
        <p:nvPicPr>
          <p:cNvPr id="181258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557713"/>
            <a:ext cx="8382000" cy="2300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27.1</a:t>
            </a:r>
          </a:p>
        </p:txBody>
      </p:sp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0850"/>
            <a:ext cx="9144000" cy="59420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Brain-Testicular Axis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Hormonal regulation of sperm production and testicular hormones involving the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Brain-Testicular Axis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idx="1"/>
          </p:nvPr>
        </p:nvSpPr>
        <p:spPr>
          <a:xfrm>
            <a:off x="339725" y="1350963"/>
            <a:ext cx="8412163" cy="52498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Testicular regulation:  three sets of hormones: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GnRH</a:t>
            </a:r>
            <a:r>
              <a:rPr lang="en-US" sz="2800" dirty="0"/>
              <a:t>:  </a:t>
            </a: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_____________________________________ stimulates </a:t>
            </a:r>
            <a:r>
              <a:rPr lang="en-US" sz="2400" dirty="0"/>
              <a:t>the testes through: 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Follicle stimulating hormone (FSH)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Luteinizing hormone (LH)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_______________________________________, </a:t>
            </a:r>
            <a:r>
              <a:rPr lang="en-US" sz="2800" dirty="0"/>
              <a:t>which </a:t>
            </a:r>
            <a:r>
              <a:rPr lang="en-US" sz="2800" dirty="0" smtClean="0"/>
              <a:t>__________________________________ stimulate </a:t>
            </a:r>
            <a:r>
              <a:rPr lang="en-US" sz="2800" dirty="0"/>
              <a:t>the testes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Testicular hormones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exert negative feedback controls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Hormonal </a:t>
            </a:r>
            <a:r>
              <a:rPr lang="en-US" sz="3600" dirty="0" smtClean="0"/>
              <a:t>Regulation</a:t>
            </a:r>
            <a:endParaRPr lang="en-US" sz="3600" dirty="0"/>
          </a:p>
        </p:txBody>
      </p:sp>
      <p:sp>
        <p:nvSpPr>
          <p:cNvPr id="196613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725613"/>
            <a:ext cx="8270875" cy="479425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hypothalamus releases </a:t>
            </a:r>
            <a:r>
              <a:rPr lang="en-US" sz="2800" dirty="0" err="1"/>
              <a:t>gonadotropin</a:t>
            </a:r>
            <a:r>
              <a:rPr lang="en-US" sz="2800" dirty="0"/>
              <a:t>-releasing hormone (</a:t>
            </a:r>
            <a:r>
              <a:rPr lang="en-US" sz="2800" dirty="0" err="1"/>
              <a:t>GnRH</a:t>
            </a:r>
            <a:r>
              <a:rPr lang="en-US" sz="2800" dirty="0"/>
              <a:t>) 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GnRH</a:t>
            </a:r>
            <a:r>
              <a:rPr lang="en-US" sz="2800" dirty="0"/>
              <a:t> stimulates the </a:t>
            </a:r>
            <a:r>
              <a:rPr lang="en-US" sz="2800" dirty="0" smtClean="0"/>
              <a:t>_________________________________________ to </a:t>
            </a:r>
            <a:r>
              <a:rPr lang="en-US" sz="2800" dirty="0"/>
              <a:t>secrete FSH and LH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 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causes </a:t>
            </a:r>
            <a:r>
              <a:rPr lang="en-US" sz="2000" dirty="0" smtClean="0"/>
              <a:t>______________________________________________ cells </a:t>
            </a:r>
            <a:r>
              <a:rPr lang="en-US" sz="2000" dirty="0"/>
              <a:t>to release androgen-binding protein (ABP)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 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stimulates </a:t>
            </a:r>
            <a:r>
              <a:rPr lang="en-US" sz="2000" dirty="0" smtClean="0"/>
              <a:t>________________________________________________ to </a:t>
            </a:r>
            <a:r>
              <a:rPr lang="en-US" sz="2000" dirty="0"/>
              <a:t>release testosterone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ABP binding of testosterone enhances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Hormonal </a:t>
            </a:r>
            <a:r>
              <a:rPr lang="en-US" sz="3600" dirty="0" smtClean="0"/>
              <a:t>Regulation</a:t>
            </a:r>
            <a:endParaRPr lang="en-US" sz="3600" dirty="0"/>
          </a:p>
        </p:txBody>
      </p:sp>
      <p:sp>
        <p:nvSpPr>
          <p:cNvPr id="197639" name="Rectangle 7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5629701" cy="4786952"/>
          </a:xfrm>
        </p:spPr>
        <p:txBody>
          <a:bodyPr>
            <a:normAutofit/>
          </a:bodyPr>
          <a:lstStyle/>
          <a:p>
            <a:r>
              <a:rPr lang="en-US" dirty="0"/>
              <a:t>Feedback inhibition on the hypothalamus and pituitary results from: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levels of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Increased </a:t>
            </a: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27.10</a:t>
            </a:r>
          </a:p>
        </p:txBody>
      </p:sp>
      <p:pic>
        <p:nvPicPr>
          <p:cNvPr id="197641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81518" y="1255594"/>
            <a:ext cx="2962482" cy="56024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Testosterone </a:t>
            </a:r>
            <a:r>
              <a:rPr lang="en-US" sz="3600" dirty="0"/>
              <a:t>Activity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760538"/>
            <a:ext cx="8270875" cy="460692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Testosterone </a:t>
            </a:r>
          </a:p>
          <a:p>
            <a:pPr lvl="1"/>
            <a:r>
              <a:rPr lang="en-US" sz="2400" dirty="0"/>
              <a:t>Steroid hormone:  synthesized from </a:t>
            </a:r>
            <a:r>
              <a:rPr lang="en-US" sz="2400" dirty="0" smtClean="0"/>
              <a:t>_</a:t>
            </a:r>
            <a:endParaRPr lang="en-US" sz="2400" dirty="0"/>
          </a:p>
          <a:p>
            <a:r>
              <a:rPr lang="en-US" sz="2800" dirty="0"/>
              <a:t>It must be transformed to exert its effects on some target cells</a:t>
            </a:r>
          </a:p>
          <a:p>
            <a:pPr lvl="1"/>
            <a:r>
              <a:rPr lang="en-US" dirty="0"/>
              <a:t>Prostate </a:t>
            </a:r>
          </a:p>
          <a:p>
            <a:pPr lvl="2"/>
            <a:r>
              <a:rPr lang="en-US" dirty="0"/>
              <a:t>it is converted into </a:t>
            </a:r>
            <a:r>
              <a:rPr lang="en-US" dirty="0" err="1"/>
              <a:t>dihydrotestosterone</a:t>
            </a:r>
            <a:r>
              <a:rPr lang="en-US" dirty="0"/>
              <a:t> </a:t>
            </a:r>
            <a:r>
              <a:rPr lang="en-US" dirty="0" smtClean="0"/>
              <a:t>(________) </a:t>
            </a:r>
            <a:r>
              <a:rPr lang="en-US" dirty="0"/>
              <a:t>before it can bind within the nucleus</a:t>
            </a:r>
          </a:p>
          <a:p>
            <a:pPr lvl="1"/>
            <a:r>
              <a:rPr lang="en-US" dirty="0"/>
              <a:t>Neurons</a:t>
            </a:r>
          </a:p>
          <a:p>
            <a:pPr lvl="2"/>
            <a:r>
              <a:rPr lang="en-US" dirty="0"/>
              <a:t>it is </a:t>
            </a:r>
            <a:r>
              <a:rPr lang="en-US" dirty="0" smtClean="0"/>
              <a:t>____________________________________________ to </a:t>
            </a:r>
            <a:r>
              <a:rPr lang="en-US" dirty="0"/>
              <a:t>bring about stimulatory effects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Testosterone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Testosterone targets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its </a:t>
            </a:r>
            <a:r>
              <a:rPr lang="en-US" dirty="0" smtClean="0"/>
              <a:t>_________________________________ causes </a:t>
            </a:r>
            <a:r>
              <a:rPr lang="en-US" dirty="0"/>
              <a:t>these organs to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Male Secondary Sex Characteristics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96788"/>
            <a:ext cx="8229600" cy="47786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Male hormones make their appearance at puberty and induce changes in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dirty="0"/>
              <a:t>Appearance of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Enhanced </a:t>
            </a:r>
            <a:r>
              <a:rPr lang="en-US" dirty="0"/>
              <a:t>growth of the chest and deepening of the voice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Skin </a:t>
            </a:r>
            <a:r>
              <a:rPr lang="en-US" dirty="0"/>
              <a:t>thickens and becomes oily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______________________________________ and </a:t>
            </a:r>
            <a:r>
              <a:rPr lang="en-US" dirty="0"/>
              <a:t>increase in density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Skeletal </a:t>
            </a:r>
            <a:r>
              <a:rPr lang="en-US" dirty="0"/>
              <a:t>muscles increase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Male Secondary Sex Characteristics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Testosterone is the basis of </a:t>
            </a:r>
            <a:r>
              <a:rPr lang="en-US" dirty="0" smtClean="0"/>
              <a:t>_________________________________ in </a:t>
            </a:r>
            <a:r>
              <a:rPr lang="en-US" dirty="0"/>
              <a:t>both males and females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Female Reproductive Anatomy</a:t>
            </a:r>
          </a:p>
        </p:txBody>
      </p:sp>
      <p:sp>
        <p:nvSpPr>
          <p:cNvPr id="20173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8602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_______________________________: </a:t>
            </a:r>
            <a:r>
              <a:rPr lang="en-US" dirty="0"/>
              <a:t>primary female reproductive organs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3200" dirty="0"/>
              <a:t>Make female gametes 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Secrete </a:t>
            </a:r>
            <a:r>
              <a:rPr lang="en-US" sz="3200" dirty="0"/>
              <a:t>female sex hormones 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/>
              <a:t>Accessory ducts include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Female Reproductive Anatomy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genitalia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external sex organs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Scrotum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Sac of skin and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hangs outside the body at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Contains paired testicles separated by a midline septum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keeps the testes </a:t>
            </a:r>
            <a:r>
              <a:rPr lang="en-US" dirty="0" smtClean="0">
                <a:solidFill>
                  <a:srgbClr val="000000"/>
                </a:solidFill>
              </a:rPr>
              <a:t>________________________  than </a:t>
            </a:r>
            <a:r>
              <a:rPr lang="en-US" dirty="0">
                <a:solidFill>
                  <a:srgbClr val="000000"/>
                </a:solidFill>
              </a:rPr>
              <a:t>core body temperature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Female Reproductive Anatomy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27.11</a:t>
            </a:r>
          </a:p>
        </p:txBody>
      </p:sp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49400"/>
            <a:ext cx="9144000" cy="530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Ovaries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__________________________ organs </a:t>
            </a:r>
            <a:r>
              <a:rPr lang="en-US" dirty="0"/>
              <a:t>on each side of the uterus held in place by several ligaments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/>
              <a:t>Suspensory</a:t>
            </a:r>
            <a:endParaRPr lang="en-US" dirty="0"/>
          </a:p>
          <a:p>
            <a:pPr lvl="1"/>
            <a:r>
              <a:rPr lang="en-US" dirty="0" err="1"/>
              <a:t>Mesovarium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contains the </a:t>
            </a:r>
            <a:r>
              <a:rPr lang="en-US" dirty="0" err="1"/>
              <a:t>suspensory</a:t>
            </a:r>
            <a:r>
              <a:rPr lang="en-US" dirty="0"/>
              <a:t> ligament and the </a:t>
            </a:r>
            <a:r>
              <a:rPr lang="en-US" dirty="0" err="1"/>
              <a:t>mesovarium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Ovaries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27.14a</a:t>
            </a:r>
          </a:p>
        </p:txBody>
      </p:sp>
      <p:pic>
        <p:nvPicPr>
          <p:cNvPr id="20480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41500"/>
            <a:ext cx="9144000" cy="5016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Ovaries</a:t>
            </a:r>
          </a:p>
        </p:txBody>
      </p:sp>
      <p:sp>
        <p:nvSpPr>
          <p:cNvPr id="20582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926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Blood supply </a:t>
            </a:r>
          </a:p>
          <a:p>
            <a:pPr lvl="1"/>
            <a:r>
              <a:rPr lang="en-US" dirty="0" smtClean="0"/>
              <a:t>______________________________________ and </a:t>
            </a:r>
            <a:r>
              <a:rPr lang="en-US" dirty="0"/>
              <a:t>the ovarian branch of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surrounded by a fibrous tunica </a:t>
            </a:r>
            <a:r>
              <a:rPr lang="en-US" dirty="0" err="1"/>
              <a:t>albuginea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 covered by a layer of epithelial cells called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Embedded </a:t>
            </a:r>
            <a:r>
              <a:rPr lang="en-US" dirty="0"/>
              <a:t>in the </a:t>
            </a:r>
            <a:r>
              <a:rPr lang="en-US" dirty="0" smtClean="0"/>
              <a:t>__________________________ are </a:t>
            </a:r>
            <a:r>
              <a:rPr lang="en-US" dirty="0"/>
              <a:t>ovarian follicles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Ovaries</a:t>
            </a:r>
          </a:p>
        </p:txBody>
      </p:sp>
      <p:sp>
        <p:nvSpPr>
          <p:cNvPr id="20685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101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Each follicle consists of an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Cells around the </a:t>
            </a:r>
            <a:r>
              <a:rPr lang="en-US" dirty="0" err="1"/>
              <a:t>oocyte</a:t>
            </a:r>
            <a:r>
              <a:rPr lang="en-US" dirty="0"/>
              <a:t> are called: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one cell layer thick</a:t>
            </a:r>
          </a:p>
          <a:p>
            <a:pPr lvl="1">
              <a:lnSpc>
                <a:spcPct val="90000"/>
              </a:lnSpc>
            </a:pP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 </a:t>
            </a:r>
            <a:endParaRPr lang="en-US" sz="32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when </a:t>
            </a:r>
            <a:r>
              <a:rPr lang="en-US" sz="2800" dirty="0" smtClean="0"/>
              <a:t>______________________________________ is </a:t>
            </a:r>
            <a:r>
              <a:rPr lang="en-US" sz="2800" dirty="0"/>
              <a:t>present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Ovaries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75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one layer of squamous-like follicle cells surrounds the </a:t>
            </a:r>
            <a:r>
              <a:rPr lang="en-US" dirty="0" err="1"/>
              <a:t>oocyte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two or more layers of </a:t>
            </a:r>
            <a:r>
              <a:rPr lang="en-US" dirty="0" smtClean="0"/>
              <a:t>___________________________________________ cells </a:t>
            </a:r>
            <a:r>
              <a:rPr lang="en-US" dirty="0"/>
              <a:t>enclose the </a:t>
            </a:r>
            <a:r>
              <a:rPr lang="en-US" dirty="0" err="1"/>
              <a:t>oocyte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has a </a:t>
            </a:r>
            <a:r>
              <a:rPr lang="en-US" dirty="0" smtClean="0"/>
              <a:t>_________________________________________ between </a:t>
            </a:r>
            <a:r>
              <a:rPr lang="en-US" dirty="0" err="1"/>
              <a:t>granulosa</a:t>
            </a:r>
            <a:r>
              <a:rPr lang="en-US" dirty="0"/>
              <a:t> cells that coalesces to form a central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Ovaries</a:t>
            </a:r>
          </a:p>
        </p:txBody>
      </p:sp>
      <p:sp>
        <p:nvSpPr>
          <p:cNvPr id="20890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secondary follicle at its </a:t>
            </a:r>
            <a:r>
              <a:rPr lang="en-US" dirty="0" smtClean="0"/>
              <a:t>_____________________________________ that </a:t>
            </a:r>
            <a:r>
              <a:rPr lang="en-US" dirty="0"/>
              <a:t>bulges from the surface of the ovary</a:t>
            </a:r>
          </a:p>
          <a:p>
            <a:r>
              <a:rPr lang="en-US" dirty="0"/>
              <a:t>Ovulation </a:t>
            </a:r>
          </a:p>
          <a:p>
            <a:pPr lvl="1"/>
            <a:r>
              <a:rPr lang="en-US" dirty="0" smtClean="0"/>
              <a:t>_________________________________________from </a:t>
            </a:r>
            <a:r>
              <a:rPr lang="en-US" dirty="0"/>
              <a:t>the ripening follicle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ruptured follicle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947313" cy="1143000"/>
          </a:xfrm>
        </p:spPr>
        <p:txBody>
          <a:bodyPr/>
          <a:lstStyle/>
          <a:p>
            <a:r>
              <a:rPr lang="en-US" dirty="0"/>
              <a:t>Ovaries</a:t>
            </a:r>
          </a:p>
        </p:txBody>
      </p:sp>
      <p:pic>
        <p:nvPicPr>
          <p:cNvPr id="20992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28875"/>
            <a:ext cx="7288213" cy="4429125"/>
          </a:xfrm>
          <a:prstGeom prst="rect">
            <a:avLst/>
          </a:prstGeom>
          <a:noFill/>
        </p:spPr>
      </p:pic>
      <p:pic>
        <p:nvPicPr>
          <p:cNvPr id="20992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9050" y="0"/>
            <a:ext cx="4044950" cy="2552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Fallopian Tubes</a:t>
            </a:r>
            <a:endParaRPr lang="en-US" sz="4000" dirty="0"/>
          </a:p>
        </p:txBody>
      </p:sp>
      <p:sp>
        <p:nvSpPr>
          <p:cNvPr id="21094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926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Receive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a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Empty </a:t>
            </a:r>
            <a:r>
              <a:rPr lang="en-US" dirty="0"/>
              <a:t>into the uterus via the isthmus</a:t>
            </a:r>
          </a:p>
          <a:p>
            <a:endParaRPr lang="en-US" dirty="0" smtClean="0"/>
          </a:p>
          <a:p>
            <a:r>
              <a:rPr lang="en-US" dirty="0" smtClean="0"/>
              <a:t>Expand </a:t>
            </a:r>
            <a:r>
              <a:rPr lang="en-US" dirty="0"/>
              <a:t>distally around the ovary forming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ampulla</a:t>
            </a:r>
            <a:r>
              <a:rPr lang="en-US" dirty="0"/>
              <a:t> ends in the funnel-shaped, ciliated </a:t>
            </a:r>
            <a:r>
              <a:rPr lang="en-US" dirty="0" err="1"/>
              <a:t>infundibulum</a:t>
            </a:r>
            <a:r>
              <a:rPr lang="en-US" dirty="0"/>
              <a:t> containing fingerlike projections called </a:t>
            </a:r>
            <a:r>
              <a:rPr lang="en-US" dirty="0" err="1"/>
              <a:t>fimbriae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Uterine Tubes</a:t>
            </a:r>
          </a:p>
        </p:txBody>
      </p:sp>
      <p:sp>
        <p:nvSpPr>
          <p:cNvPr id="21197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uterine tubes have </a:t>
            </a:r>
            <a:r>
              <a:rPr lang="en-US" dirty="0" smtClean="0"/>
              <a:t>__________________________________ with </a:t>
            </a:r>
            <a:r>
              <a:rPr lang="en-US" dirty="0"/>
              <a:t>the ovaries and the ovulated </a:t>
            </a:r>
            <a:r>
              <a:rPr lang="en-US" dirty="0" err="1"/>
              <a:t>oocyte</a:t>
            </a:r>
            <a:r>
              <a:rPr lang="en-US" dirty="0"/>
              <a:t> is cast into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/>
              <a:t>Beating </a:t>
            </a:r>
            <a:r>
              <a:rPr lang="en-US" dirty="0" smtClean="0"/>
              <a:t>__________________________ on </a:t>
            </a:r>
            <a:r>
              <a:rPr lang="en-US" dirty="0"/>
              <a:t>the </a:t>
            </a:r>
            <a:r>
              <a:rPr lang="en-US" dirty="0" err="1"/>
              <a:t>fimbriae</a:t>
            </a:r>
            <a:r>
              <a:rPr lang="en-US" dirty="0"/>
              <a:t> create currents to carry the </a:t>
            </a:r>
            <a:r>
              <a:rPr lang="en-US" dirty="0" err="1"/>
              <a:t>oocyte</a:t>
            </a:r>
            <a:r>
              <a:rPr lang="en-US" dirty="0"/>
              <a:t> into the uterine tube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Scrotum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Intrascrotal</a:t>
            </a:r>
            <a:r>
              <a:rPr lang="en-US" dirty="0">
                <a:solidFill>
                  <a:srgbClr val="000000"/>
                </a:solidFill>
              </a:rPr>
              <a:t> temperature is kept constant by two sets of muscles: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_______________________________________ that </a:t>
            </a:r>
            <a:r>
              <a:rPr lang="en-US" dirty="0">
                <a:solidFill>
                  <a:srgbClr val="000000"/>
                </a:solidFill>
              </a:rPr>
              <a:t>wrinkles scrotal skin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bands of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 that </a:t>
            </a:r>
            <a:r>
              <a:rPr lang="en-US" dirty="0">
                <a:solidFill>
                  <a:srgbClr val="000000"/>
                </a:solidFill>
              </a:rPr>
              <a:t>elevate the testes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Uterine Tubes</a:t>
            </a:r>
          </a:p>
        </p:txBody>
      </p:sp>
      <p:sp>
        <p:nvSpPr>
          <p:cNvPr id="2129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oocyte</a:t>
            </a:r>
            <a:r>
              <a:rPr lang="en-US" dirty="0"/>
              <a:t> is carried toward the uterus by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Nonciliated</a:t>
            </a:r>
            <a:r>
              <a:rPr lang="en-US" dirty="0"/>
              <a:t> cells keep the </a:t>
            </a:r>
            <a:r>
              <a:rPr lang="en-US" dirty="0" err="1"/>
              <a:t>oocyte</a:t>
            </a:r>
            <a:r>
              <a:rPr lang="en-US" dirty="0"/>
              <a:t> and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Uterus</a:t>
            </a:r>
          </a:p>
        </p:txBody>
      </p:sp>
      <p:sp>
        <p:nvSpPr>
          <p:cNvPr id="21402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9265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Hollow, thick-walled organ </a:t>
            </a:r>
          </a:p>
          <a:p>
            <a:r>
              <a:rPr lang="en-US" sz="2800" dirty="0"/>
              <a:t>located in the pelvis </a:t>
            </a:r>
            <a:r>
              <a:rPr lang="en-US" sz="2800" dirty="0" smtClean="0"/>
              <a:t>___________________________________________      and </a:t>
            </a:r>
            <a:r>
              <a:rPr lang="en-US" sz="2800" dirty="0" err="1"/>
              <a:t>posterosuperior</a:t>
            </a:r>
            <a:r>
              <a:rPr lang="en-US" sz="2800" dirty="0"/>
              <a:t> to the bladder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400" dirty="0"/>
              <a:t>major portion of the uterus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400" dirty="0"/>
              <a:t>rounded region superior to the entrance of the uterine tubes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400" dirty="0"/>
              <a:t>narrowed region between the body and cervix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Uterus</a:t>
            </a:r>
          </a:p>
        </p:txBody>
      </p:sp>
      <p:sp>
        <p:nvSpPr>
          <p:cNvPr id="21504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18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narrow </a:t>
            </a:r>
            <a:r>
              <a:rPr lang="en-US" sz="2400" dirty="0" smtClean="0"/>
              <a:t>_______________________________ which </a:t>
            </a:r>
            <a:r>
              <a:rPr lang="en-US" sz="2400" dirty="0"/>
              <a:t>projects into the vagina inferiorly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Cervical canal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cavity of the cervix that communicates with: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The vagina via the </a:t>
            </a:r>
            <a:r>
              <a:rPr lang="en-US" sz="2800" dirty="0" smtClean="0"/>
              <a:t>_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The uterine body via the </a:t>
            </a:r>
            <a:r>
              <a:rPr lang="en-US" sz="2800" dirty="0" smtClean="0"/>
              <a:t>_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800" dirty="0"/>
              <a:t>Cervical glands </a:t>
            </a:r>
            <a:r>
              <a:rPr lang="en-US" sz="2800" dirty="0" smtClean="0"/>
              <a:t>________________________________________ that </a:t>
            </a:r>
            <a:r>
              <a:rPr lang="en-US" sz="2800" dirty="0"/>
              <a:t>covers the external </a:t>
            </a:r>
            <a:r>
              <a:rPr lang="en-US" sz="2800" dirty="0" err="1"/>
              <a:t>os</a:t>
            </a:r>
            <a:r>
              <a:rPr lang="en-US" sz="2800" dirty="0"/>
              <a:t> and </a:t>
            </a:r>
            <a:r>
              <a:rPr lang="en-US" sz="2800" dirty="0" smtClean="0"/>
              <a:t>______________________________________________ except </a:t>
            </a:r>
            <a:r>
              <a:rPr lang="en-US" sz="2800" dirty="0"/>
              <a:t>during </a:t>
            </a:r>
            <a:r>
              <a:rPr lang="en-US" sz="2800" dirty="0" err="1"/>
              <a:t>midcycle</a:t>
            </a:r>
            <a:endParaRPr lang="en-US" sz="2800" dirty="0"/>
          </a:p>
        </p:txBody>
      </p:sp>
    </p:spTree>
  </p:cSld>
  <p:clrMapOvr>
    <a:masterClrMapping/>
  </p:clrMapOvr>
  <p:transition spd="med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6137"/>
          </a:xfrm>
        </p:spPr>
        <p:txBody>
          <a:bodyPr/>
          <a:lstStyle/>
          <a:p>
            <a:r>
              <a:rPr lang="en-US"/>
              <a:t>Uterine Wall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143000"/>
            <a:ext cx="4686300" cy="5372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three layers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 </a:t>
            </a:r>
            <a:endParaRPr lang="en-US" sz="3200" dirty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outermost serous layer</a:t>
            </a:r>
          </a:p>
          <a:p>
            <a:pPr lvl="2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the visceral peritoneum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middle layer</a:t>
            </a:r>
          </a:p>
          <a:p>
            <a:pPr lvl="2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smooth muscle 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mucosal lining of the uterine cavity</a:t>
            </a:r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3663" y="1312863"/>
            <a:ext cx="3970337" cy="55451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Endometrium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525588"/>
            <a:ext cx="8270875" cy="4994275"/>
          </a:xfrm>
        </p:spPr>
        <p:txBody>
          <a:bodyPr/>
          <a:lstStyle/>
          <a:p>
            <a:r>
              <a:rPr lang="en-US" sz="2800" dirty="0"/>
              <a:t>Has numerous uterine glands that change in length as the endometrial thickness changes</a:t>
            </a:r>
          </a:p>
          <a:p>
            <a:endParaRPr lang="en-US" sz="1400" dirty="0"/>
          </a:p>
          <a:p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400" dirty="0"/>
              <a:t>Undergoes cyclic changes in response to ovarian hormones</a:t>
            </a:r>
          </a:p>
          <a:p>
            <a:pPr lvl="1"/>
            <a:r>
              <a:rPr lang="en-US" sz="2400" dirty="0"/>
              <a:t>Is shed during </a:t>
            </a:r>
            <a:r>
              <a:rPr lang="en-US" sz="2400" dirty="0" smtClean="0"/>
              <a:t>_</a:t>
            </a:r>
            <a:endParaRPr lang="en-US" sz="2400" dirty="0"/>
          </a:p>
          <a:p>
            <a:endParaRPr lang="en-US" sz="2000" dirty="0"/>
          </a:p>
          <a:p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400" dirty="0"/>
              <a:t>Forms a new </a:t>
            </a:r>
            <a:r>
              <a:rPr lang="en-US" sz="2400" dirty="0" err="1"/>
              <a:t>functionalis</a:t>
            </a:r>
            <a:r>
              <a:rPr lang="en-US" sz="2400" dirty="0"/>
              <a:t> after menstruation ends</a:t>
            </a:r>
          </a:p>
          <a:p>
            <a:pPr lvl="1"/>
            <a:r>
              <a:rPr lang="en-US" sz="2400" dirty="0"/>
              <a:t>Does not respond to ovarian hormones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Uterine Vascular Supply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Uterine arteries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arise from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ascend the sides of the uterus and send branches into the uterine wall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branches of the uterine arteries in the </a:t>
            </a:r>
            <a:r>
              <a:rPr lang="en-US" dirty="0" err="1"/>
              <a:t>myometrium</a:t>
            </a:r>
            <a:r>
              <a:rPr lang="en-US" dirty="0"/>
              <a:t> that give rise to radial branches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Uterine Vascular Supply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Radial branches </a:t>
            </a:r>
          </a:p>
          <a:p>
            <a:pPr lvl="1"/>
            <a:r>
              <a:rPr lang="en-US" sz="3200" dirty="0"/>
              <a:t>descend into the </a:t>
            </a:r>
            <a:r>
              <a:rPr lang="en-US" sz="3200" dirty="0" err="1"/>
              <a:t>endometrium</a:t>
            </a:r>
            <a:r>
              <a:rPr lang="en-US" sz="3200" dirty="0"/>
              <a:t> and give off: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______________________________________ to </a:t>
            </a:r>
            <a:r>
              <a:rPr lang="en-US" dirty="0"/>
              <a:t>the stratum </a:t>
            </a:r>
            <a:r>
              <a:rPr lang="en-US" dirty="0" err="1"/>
              <a:t>functionalis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______________________________________ to </a:t>
            </a:r>
            <a:r>
              <a:rPr lang="en-US" dirty="0"/>
              <a:t>the stratum </a:t>
            </a:r>
            <a:r>
              <a:rPr lang="en-US" dirty="0" err="1"/>
              <a:t>basalis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Uterine Vascular Supply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__________________________________________________________________________ causes </a:t>
            </a:r>
            <a:r>
              <a:rPr lang="en-US" dirty="0"/>
              <a:t>the </a:t>
            </a:r>
            <a:r>
              <a:rPr lang="en-US" dirty="0" err="1"/>
              <a:t>functionalis</a:t>
            </a:r>
            <a:r>
              <a:rPr lang="en-US" dirty="0"/>
              <a:t> to shed during menstruation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Vagina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Thin-walled tube </a:t>
            </a:r>
          </a:p>
          <a:p>
            <a:endParaRPr lang="en-US" dirty="0" smtClean="0"/>
          </a:p>
          <a:p>
            <a:r>
              <a:rPr lang="en-US" dirty="0" smtClean="0"/>
              <a:t>between </a:t>
            </a:r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urethra is embedded in the anterior wall</a:t>
            </a:r>
          </a:p>
          <a:p>
            <a:endParaRPr lang="en-US" dirty="0" smtClean="0"/>
          </a:p>
          <a:p>
            <a:r>
              <a:rPr lang="en-US" dirty="0" smtClean="0"/>
              <a:t>Provides </a:t>
            </a:r>
            <a:r>
              <a:rPr lang="en-US" dirty="0"/>
              <a:t>a passageway for birth, menstrual flow, and is the organ of copulation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Vagina</a:t>
            </a:r>
          </a:p>
        </p:txBody>
      </p:sp>
      <p:sp>
        <p:nvSpPr>
          <p:cNvPr id="224261" name="Rectangle 5"/>
          <p:cNvSpPr>
            <a:spLocks noGrp="1" noChangeArrowheads="1"/>
          </p:cNvSpPr>
          <p:nvPr>
            <p:ph idx="1"/>
          </p:nvPr>
        </p:nvSpPr>
        <p:spPr>
          <a:xfrm>
            <a:off x="342900" y="1257300"/>
            <a:ext cx="8459906" cy="50479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Wall consists of three coats: </a:t>
            </a:r>
          </a:p>
          <a:p>
            <a:pPr lvl="1"/>
            <a:r>
              <a:rPr lang="en-US" dirty="0" err="1"/>
              <a:t>fibroelastic</a:t>
            </a:r>
            <a:r>
              <a:rPr lang="en-US" dirty="0"/>
              <a:t> adventitia</a:t>
            </a:r>
          </a:p>
          <a:p>
            <a:pPr lvl="1"/>
            <a:r>
              <a:rPr lang="en-US" dirty="0"/>
              <a:t>smooth muscle </a:t>
            </a:r>
            <a:r>
              <a:rPr lang="en-US" dirty="0" err="1"/>
              <a:t>muscularis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stratified squamous mucosa 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  </a:t>
            </a:r>
            <a:r>
              <a:rPr lang="en-US" dirty="0"/>
              <a:t>near the </a:t>
            </a:r>
            <a:r>
              <a:rPr lang="en-US" dirty="0" smtClean="0"/>
              <a:t>_______________________________________  </a:t>
            </a:r>
            <a:r>
              <a:rPr lang="en-US" dirty="0"/>
              <a:t>forms an incomplete partition called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Vaginal </a:t>
            </a:r>
            <a:r>
              <a:rPr lang="en-US" dirty="0" smtClean="0"/>
              <a:t>_ </a:t>
            </a:r>
            <a:endParaRPr lang="en-US" dirty="0"/>
          </a:p>
          <a:p>
            <a:pPr lvl="1"/>
            <a:r>
              <a:rPr lang="en-US" dirty="0"/>
              <a:t>upper end of the vagina surrounding the cervix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</a:rPr>
              <a:t>Figure 27.2</a:t>
            </a:r>
          </a:p>
        </p:txBody>
      </p:sp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475" y="187325"/>
            <a:ext cx="9026525" cy="58785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086100" y="0"/>
            <a:ext cx="6057900" cy="1143000"/>
          </a:xfrm>
        </p:spPr>
        <p:txBody>
          <a:bodyPr/>
          <a:lstStyle/>
          <a:p>
            <a:r>
              <a:rPr lang="en-US"/>
              <a:t>Vagina</a:t>
            </a:r>
          </a:p>
        </p:txBody>
      </p:sp>
      <p:pic>
        <p:nvPicPr>
          <p:cNvPr id="2252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3" y="0"/>
            <a:ext cx="7567612" cy="6838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536825" cy="3360738"/>
          </a:xfrm>
        </p:spPr>
        <p:txBody>
          <a:bodyPr>
            <a:normAutofit/>
          </a:bodyPr>
          <a:lstStyle/>
          <a:p>
            <a:r>
              <a:rPr lang="en-US" sz="1800" dirty="0"/>
              <a:t>Female External Genitalia: Deep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27.16b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7838" y="0"/>
            <a:ext cx="61261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External Genitalia: </a:t>
            </a:r>
            <a:r>
              <a:rPr lang="en-US" sz="4000" dirty="0" smtClean="0"/>
              <a:t>Vulva</a:t>
            </a:r>
            <a:endParaRPr lang="en-US" sz="4000" dirty="0"/>
          </a:p>
        </p:txBody>
      </p:sp>
      <p:sp>
        <p:nvSpPr>
          <p:cNvPr id="22630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82763"/>
            <a:ext cx="8229600" cy="4343400"/>
          </a:xfrm>
        </p:spPr>
        <p:txBody>
          <a:bodyPr/>
          <a:lstStyle/>
          <a:p>
            <a:r>
              <a:rPr lang="en-US" dirty="0" smtClean="0"/>
              <a:t>_______________________________:  </a:t>
            </a:r>
            <a:r>
              <a:rPr lang="en-US" dirty="0"/>
              <a:t>Lies external to the vagina and includes 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Labia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Vestibular structures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Genitalia: Vulva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229600" cy="4662487"/>
          </a:xfrm>
        </p:spPr>
        <p:txBody>
          <a:bodyPr/>
          <a:lstStyle/>
          <a:p>
            <a:r>
              <a:rPr lang="en-US" dirty="0"/>
              <a:t>Mons pubis</a:t>
            </a:r>
            <a:r>
              <a:rPr lang="en-US" sz="3600" dirty="0"/>
              <a:t> </a:t>
            </a:r>
          </a:p>
          <a:p>
            <a:pPr lvl="1"/>
            <a:r>
              <a:rPr lang="en-US" dirty="0"/>
              <a:t>round, </a:t>
            </a:r>
            <a:r>
              <a:rPr lang="en-US" dirty="0" smtClean="0"/>
              <a:t>__________________________________ overlying </a:t>
            </a:r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  <a:p>
            <a:endParaRPr lang="en-US" sz="2800" dirty="0"/>
          </a:p>
          <a:p>
            <a:r>
              <a:rPr lang="en-US" dirty="0"/>
              <a:t>Labia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elongated, hair-covered,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homologous to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Genitalia: Vulva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Labia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__________________________________  </a:t>
            </a:r>
            <a:r>
              <a:rPr lang="en-US" sz="3200" dirty="0"/>
              <a:t>skin folds lying within the labia </a:t>
            </a:r>
            <a:r>
              <a:rPr lang="en-US" sz="3200" dirty="0" err="1"/>
              <a:t>majora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3200" dirty="0"/>
              <a:t>homologous to the </a:t>
            </a:r>
            <a:r>
              <a:rPr lang="en-US" sz="3200" dirty="0" smtClean="0"/>
              <a:t>_</a:t>
            </a:r>
            <a:endParaRPr lang="en-US" sz="3200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Greater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Pea-size glands flanking the vagina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Homologous to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Keep the vestibule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External Genitalia: Vulva (Pudendum)</a:t>
            </a:r>
          </a:p>
        </p:txBody>
      </p:sp>
      <p:sp>
        <p:nvSpPr>
          <p:cNvPr id="22835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Clitoris </a:t>
            </a:r>
            <a:r>
              <a:rPr lang="en-US" dirty="0" smtClean="0"/>
              <a:t>(______________________________)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exposed portion is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Diamond-shaped region between the pubic arch and coccyx </a:t>
            </a:r>
          </a:p>
          <a:p>
            <a:pPr lvl="1"/>
            <a:r>
              <a:rPr lang="en-US" dirty="0"/>
              <a:t>Bordered by the </a:t>
            </a:r>
            <a:r>
              <a:rPr lang="en-US" dirty="0" smtClean="0"/>
              <a:t>_______________________________________ laterally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Mammary Glands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640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Modified </a:t>
            </a:r>
            <a:r>
              <a:rPr lang="en-US" dirty="0" smtClean="0"/>
              <a:t>_____________________________ consisting </a:t>
            </a:r>
            <a:r>
              <a:rPr lang="en-US" dirty="0"/>
              <a:t>of 15-25 lobes that radiate around and open at the nipple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pigmented skin surrounding the nipple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____________________________________ attach </a:t>
            </a:r>
            <a:r>
              <a:rPr lang="en-US" dirty="0"/>
              <a:t>the breast to underlying muscle fascia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Mammary Glands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Lobes contain </a:t>
            </a:r>
            <a:r>
              <a:rPr lang="en-US" dirty="0" smtClean="0"/>
              <a:t>____________________________________ that _________________________________ in </a:t>
            </a:r>
            <a:r>
              <a:rPr lang="en-US" dirty="0"/>
              <a:t>lactating women</a:t>
            </a:r>
          </a:p>
          <a:p>
            <a:endParaRPr lang="en-US" dirty="0"/>
          </a:p>
          <a:p>
            <a:r>
              <a:rPr lang="en-US" dirty="0"/>
              <a:t>Compound alveolar glands pass milk to </a:t>
            </a:r>
            <a:r>
              <a:rPr lang="en-US" dirty="0" smtClean="0"/>
              <a:t>_____________________________________, </a:t>
            </a:r>
            <a:r>
              <a:rPr lang="en-US" dirty="0"/>
              <a:t>which open to the outside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Structure of Lactating Mammary Glands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27.17</a:t>
            </a:r>
          </a:p>
        </p:txBody>
      </p:sp>
      <p:pic>
        <p:nvPicPr>
          <p:cNvPr id="23040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Breast Cancer</a:t>
            </a:r>
          </a:p>
        </p:txBody>
      </p:sp>
      <p:sp>
        <p:nvSpPr>
          <p:cNvPr id="231429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458913"/>
            <a:ext cx="8270875" cy="4995862"/>
          </a:xfrm>
        </p:spPr>
        <p:txBody>
          <a:bodyPr/>
          <a:lstStyle/>
          <a:p>
            <a:r>
              <a:rPr lang="en-US" sz="2800" dirty="0"/>
              <a:t>Usually arises from the epithelial cells of the ducts</a:t>
            </a:r>
          </a:p>
          <a:p>
            <a:r>
              <a:rPr lang="en-US" sz="2800" dirty="0"/>
              <a:t>Risk factors include:</a:t>
            </a:r>
          </a:p>
          <a:p>
            <a:pPr lvl="1"/>
            <a:r>
              <a:rPr lang="en-US" sz="2400" dirty="0" smtClean="0"/>
              <a:t>______________________________________________ or </a:t>
            </a:r>
            <a:r>
              <a:rPr lang="en-US" sz="2400" dirty="0"/>
              <a:t>late menopause</a:t>
            </a:r>
          </a:p>
          <a:p>
            <a:pPr lvl="1"/>
            <a:r>
              <a:rPr lang="en-US" sz="2400" dirty="0"/>
              <a:t>No pregnancies or the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/>
            <a:r>
              <a:rPr lang="en-US" sz="2400" dirty="0"/>
              <a:t>Previous history of breast cancer or family history of breast cancer</a:t>
            </a:r>
          </a:p>
          <a:p>
            <a:pPr lvl="1"/>
            <a:r>
              <a:rPr lang="en-US" sz="2400" dirty="0"/>
              <a:t>Hereditary factors including mutations to the genes BRCA1 and BRCA2</a:t>
            </a:r>
          </a:p>
          <a:p>
            <a:r>
              <a:rPr lang="en-US" sz="2800" dirty="0" smtClean="0"/>
              <a:t>___________________ of </a:t>
            </a:r>
            <a:r>
              <a:rPr lang="en-US" sz="2800" dirty="0"/>
              <a:t>women with breast cancer have </a:t>
            </a:r>
            <a:r>
              <a:rPr lang="en-US" sz="2800" dirty="0" smtClean="0"/>
              <a:t>_</a:t>
            </a:r>
            <a:endParaRPr lang="en-US" sz="2800" dirty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Testes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8739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Each testis is surrounded by two tunics: 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derived from peritoneum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 fibrous capsule of the testis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Septa </a:t>
            </a:r>
            <a:r>
              <a:rPr lang="en-US" dirty="0">
                <a:solidFill>
                  <a:srgbClr val="000000"/>
                </a:solidFill>
              </a:rPr>
              <a:t>divide the testis into 250-300 lobules, each containing 1-4 </a:t>
            </a:r>
            <a:r>
              <a:rPr lang="en-US" dirty="0" err="1">
                <a:solidFill>
                  <a:srgbClr val="000000"/>
                </a:solidFill>
              </a:rPr>
              <a:t>seminiferous</a:t>
            </a:r>
            <a:r>
              <a:rPr lang="en-US" dirty="0">
                <a:solidFill>
                  <a:srgbClr val="000000"/>
                </a:solidFill>
              </a:rPr>
              <a:t> tubules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Detection </a:t>
            </a:r>
            <a:r>
              <a:rPr lang="en-US" sz="4000" dirty="0"/>
              <a:t>and Treatment</a:t>
            </a:r>
          </a:p>
        </p:txBody>
      </p:sp>
      <p:sp>
        <p:nvSpPr>
          <p:cNvPr id="23245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86800" cy="487393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Early detection is by </a:t>
            </a:r>
            <a:r>
              <a:rPr lang="en-US" dirty="0" smtClean="0"/>
              <a:t>_________________________________________  </a:t>
            </a:r>
            <a:r>
              <a:rPr lang="en-US" dirty="0"/>
              <a:t>and mammography</a:t>
            </a:r>
          </a:p>
          <a:p>
            <a:endParaRPr lang="en-US" dirty="0" smtClean="0"/>
          </a:p>
          <a:p>
            <a:r>
              <a:rPr lang="en-US" dirty="0" smtClean="0"/>
              <a:t>Treatment </a:t>
            </a:r>
            <a:r>
              <a:rPr lang="en-US" dirty="0"/>
              <a:t>depends upon the characteristics of the lesion</a:t>
            </a:r>
          </a:p>
          <a:p>
            <a:endParaRPr lang="en-US" dirty="0" smtClean="0"/>
          </a:p>
          <a:p>
            <a:r>
              <a:rPr lang="en-US" dirty="0" smtClean="0"/>
              <a:t>Radiation</a:t>
            </a:r>
            <a:r>
              <a:rPr lang="en-US" dirty="0"/>
              <a:t>, chemotherapy, and surgery followed by irradiation and chemotherapy</a:t>
            </a:r>
          </a:p>
          <a:p>
            <a:endParaRPr lang="en-US" dirty="0" smtClean="0"/>
          </a:p>
          <a:p>
            <a:r>
              <a:rPr lang="en-US" dirty="0" smtClean="0"/>
              <a:t>Today</a:t>
            </a:r>
            <a:r>
              <a:rPr lang="en-US" dirty="0"/>
              <a:t>, </a:t>
            </a:r>
            <a:r>
              <a:rPr lang="en-US" dirty="0" smtClean="0"/>
              <a:t>_______________________________________ is </a:t>
            </a:r>
            <a:r>
              <a:rPr lang="en-US" dirty="0"/>
              <a:t>the surgery used rather than radical mastectomy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Oogenesis</a:t>
            </a:r>
          </a:p>
        </p:txBody>
      </p:sp>
      <p:sp>
        <p:nvSpPr>
          <p:cNvPr id="23347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Production of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 the fetal period, </a:t>
            </a:r>
            <a:r>
              <a:rPr lang="en-US" dirty="0" err="1"/>
              <a:t>oogonia</a:t>
            </a:r>
            <a:r>
              <a:rPr lang="en-US" dirty="0"/>
              <a:t> (2</a:t>
            </a:r>
            <a:r>
              <a:rPr lang="en-US" i="1" dirty="0"/>
              <a:t>n</a:t>
            </a:r>
            <a:r>
              <a:rPr lang="en-US" dirty="0"/>
              <a:t> ovarian stem cells) multiply by mitosis and store nutrients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___________________________________ appear </a:t>
            </a:r>
            <a:r>
              <a:rPr lang="en-US" dirty="0"/>
              <a:t>as </a:t>
            </a:r>
            <a:r>
              <a:rPr lang="en-US" dirty="0" err="1"/>
              <a:t>oogonia</a:t>
            </a:r>
            <a:r>
              <a:rPr lang="en-US" dirty="0"/>
              <a:t> are transformed into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Oogenesis: Puberty</a:t>
            </a:r>
          </a:p>
        </p:txBody>
      </p:sp>
      <p:sp>
        <p:nvSpPr>
          <p:cNvPr id="234501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274763"/>
            <a:ext cx="8270875" cy="508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</a:t>
            </a:r>
            <a:r>
              <a:rPr lang="en-US" dirty="0" err="1"/>
              <a:t>oocytes</a:t>
            </a:r>
            <a:r>
              <a:rPr lang="en-US" dirty="0"/>
              <a:t> begin meiosis but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At puberty, one activated primary </a:t>
            </a:r>
            <a:r>
              <a:rPr lang="en-US" dirty="0" err="1"/>
              <a:t>oocyte</a:t>
            </a:r>
            <a:r>
              <a:rPr lang="en-US" dirty="0"/>
              <a:t> produces two haploid cells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first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secondary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secondary </a:t>
            </a:r>
            <a:r>
              <a:rPr lang="en-US" dirty="0" err="1"/>
              <a:t>oocyte</a:t>
            </a:r>
            <a:r>
              <a:rPr lang="en-US" dirty="0"/>
              <a:t> arrests in </a:t>
            </a:r>
            <a:r>
              <a:rPr lang="en-US" dirty="0" smtClean="0"/>
              <a:t>______________________________________                         and </a:t>
            </a:r>
            <a:r>
              <a:rPr lang="en-US" dirty="0"/>
              <a:t>is ovulated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Oogenesis: Puberty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_____________________________________ the </a:t>
            </a:r>
            <a:r>
              <a:rPr lang="en-US" dirty="0"/>
              <a:t>second </a:t>
            </a:r>
            <a:r>
              <a:rPr lang="en-US" dirty="0" err="1"/>
              <a:t>oocyte</a:t>
            </a:r>
            <a:r>
              <a:rPr lang="en-US" dirty="0"/>
              <a:t> completes meiosis II, yielding: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large ovum (the functional gamete)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tiny second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0"/>
            <a:ext cx="533876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Ovarian Cycle</a:t>
            </a:r>
          </a:p>
        </p:txBody>
      </p:sp>
      <p:sp>
        <p:nvSpPr>
          <p:cNvPr id="23654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02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Monthly series of events associated with the maturation of an egg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period of </a:t>
            </a:r>
            <a:r>
              <a:rPr lang="en-US" dirty="0" smtClean="0"/>
              <a:t>________________________________________ (</a:t>
            </a:r>
            <a:r>
              <a:rPr lang="en-US" dirty="0"/>
              <a:t>days 1–14)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 period of corpus </a:t>
            </a:r>
            <a:r>
              <a:rPr lang="en-US" dirty="0" err="1"/>
              <a:t>luteum</a:t>
            </a:r>
            <a:r>
              <a:rPr lang="en-US" dirty="0"/>
              <a:t> activity (days 14–28)</a:t>
            </a:r>
          </a:p>
          <a:p>
            <a:r>
              <a:rPr lang="en-US" dirty="0"/>
              <a:t>Ovulation occurs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Follicular Phase</a:t>
            </a:r>
          </a:p>
        </p:txBody>
      </p:sp>
      <p:sp>
        <p:nvSpPr>
          <p:cNvPr id="23757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primordial follicle, directed by the </a:t>
            </a:r>
            <a:r>
              <a:rPr lang="en-US" dirty="0" err="1"/>
              <a:t>oocyte</a:t>
            </a:r>
            <a:r>
              <a:rPr lang="en-US" dirty="0"/>
              <a:t>, becomes a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Primary follicle becomes a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The theca </a:t>
            </a:r>
            <a:r>
              <a:rPr lang="en-US" dirty="0" err="1"/>
              <a:t>folliculi</a:t>
            </a:r>
            <a:r>
              <a:rPr lang="en-US" dirty="0"/>
              <a:t> and </a:t>
            </a:r>
            <a:r>
              <a:rPr lang="en-US" dirty="0" err="1"/>
              <a:t>granulosa</a:t>
            </a:r>
            <a:r>
              <a:rPr lang="en-US" dirty="0"/>
              <a:t> cells cooperate to produce estrogens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___________________________________ forms </a:t>
            </a:r>
            <a:r>
              <a:rPr lang="en-US" dirty="0"/>
              <a:t>around the </a:t>
            </a:r>
            <a:r>
              <a:rPr lang="en-US" dirty="0" err="1"/>
              <a:t>oocyte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err="1"/>
              <a:t>antrum</a:t>
            </a:r>
            <a:r>
              <a:rPr lang="en-US" dirty="0"/>
              <a:t> is formed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Follicular Phase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secondary follicle becomes a vesicular follicle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____________________________________ and </a:t>
            </a:r>
            <a:r>
              <a:rPr lang="en-US" dirty="0"/>
              <a:t>isolates the </a:t>
            </a:r>
            <a:r>
              <a:rPr lang="en-US" dirty="0" err="1"/>
              <a:t>oocyte</a:t>
            </a:r>
            <a:r>
              <a:rPr lang="en-US" dirty="0"/>
              <a:t> and the corona </a:t>
            </a:r>
            <a:r>
              <a:rPr lang="en-US" dirty="0" err="1"/>
              <a:t>radiata</a:t>
            </a:r>
            <a:endParaRPr lang="en-US" dirty="0"/>
          </a:p>
          <a:p>
            <a:pPr lvl="1"/>
            <a:r>
              <a:rPr lang="en-US" dirty="0"/>
              <a:t>The full size follicle (vesicular follicle) </a:t>
            </a:r>
            <a:r>
              <a:rPr lang="en-US" dirty="0" smtClean="0"/>
              <a:t>_________________________________  </a:t>
            </a:r>
            <a:r>
              <a:rPr lang="en-US" dirty="0"/>
              <a:t>from the external surface of the ovary</a:t>
            </a:r>
          </a:p>
          <a:p>
            <a:pPr lvl="1"/>
            <a:r>
              <a:rPr lang="en-US" dirty="0"/>
              <a:t>The primary </a:t>
            </a:r>
            <a:r>
              <a:rPr lang="en-US" dirty="0" err="1"/>
              <a:t>oocyte</a:t>
            </a:r>
            <a:r>
              <a:rPr lang="en-US" dirty="0"/>
              <a:t> completes meiosis I, and the stage is set for ovulation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Ovarian Cycle</a:t>
            </a: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27.20</a:t>
            </a:r>
          </a:p>
        </p:txBody>
      </p:sp>
      <p:pic>
        <p:nvPicPr>
          <p:cNvPr id="2396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9363"/>
            <a:ext cx="9144000" cy="56086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Ovulation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76788"/>
          </a:xfrm>
        </p:spPr>
        <p:txBody>
          <a:bodyPr>
            <a:normAutofit/>
          </a:bodyPr>
          <a:lstStyle/>
          <a:p>
            <a:r>
              <a:rPr lang="en-US" dirty="0"/>
              <a:t>Ovulation occurs when the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Mittelschmerz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a twinge of </a:t>
            </a:r>
            <a:r>
              <a:rPr lang="en-US" dirty="0" smtClean="0"/>
              <a:t>___________________________ sometimes </a:t>
            </a:r>
            <a:r>
              <a:rPr lang="en-US" dirty="0"/>
              <a:t>felt at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1-2% of ovulations release more than one secondary </a:t>
            </a:r>
            <a:r>
              <a:rPr lang="en-US" dirty="0" err="1"/>
              <a:t>oocyte</a:t>
            </a:r>
            <a:r>
              <a:rPr lang="en-US" dirty="0"/>
              <a:t>, which if fertilized, results in fraternal twins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Testes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Produce the sperm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Converge to form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straight </a:t>
            </a:r>
            <a:r>
              <a:rPr lang="en-US" dirty="0" err="1">
                <a:solidFill>
                  <a:srgbClr val="000000"/>
                </a:solidFill>
              </a:rPr>
              <a:t>tubulus</a:t>
            </a:r>
            <a:r>
              <a:rPr lang="en-US" dirty="0">
                <a:solidFill>
                  <a:srgbClr val="000000"/>
                </a:solidFill>
              </a:rPr>
              <a:t> rectus conveys sperm to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Luteal Phase</a:t>
            </a:r>
          </a:p>
        </p:txBody>
      </p:sp>
      <p:sp>
        <p:nvSpPr>
          <p:cNvPr id="241669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481138"/>
            <a:ext cx="8270875" cy="5173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After ovulation,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ruptured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forms the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corpus </a:t>
            </a:r>
            <a:r>
              <a:rPr lang="en-US" dirty="0" err="1"/>
              <a:t>luteum</a:t>
            </a:r>
            <a:r>
              <a:rPr lang="en-US" dirty="0"/>
              <a:t> secretes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Luteal Phase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pregnancy does not occur: </a:t>
            </a:r>
          </a:p>
          <a:p>
            <a:pPr lvl="1"/>
            <a:r>
              <a:rPr lang="en-US" dirty="0"/>
              <a:t>the corpus </a:t>
            </a:r>
            <a:r>
              <a:rPr lang="en-US" dirty="0" err="1"/>
              <a:t>luteum</a:t>
            </a:r>
            <a:r>
              <a:rPr lang="en-US" dirty="0"/>
              <a:t> degenerates in 10 days, leaving a scar </a:t>
            </a:r>
          </a:p>
          <a:p>
            <a:pPr lvl="2"/>
            <a:r>
              <a:rPr lang="en-US" sz="2800" dirty="0" smtClean="0"/>
              <a:t> </a:t>
            </a:r>
            <a:endParaRPr lang="en-US" sz="2800" dirty="0"/>
          </a:p>
          <a:p>
            <a:endParaRPr lang="en-US" sz="2400" dirty="0"/>
          </a:p>
          <a:p>
            <a:r>
              <a:rPr lang="en-US" dirty="0"/>
              <a:t>If pregnancy does occur</a:t>
            </a:r>
          </a:p>
          <a:p>
            <a:pPr lvl="1"/>
            <a:r>
              <a:rPr lang="en-US" dirty="0"/>
              <a:t>the corpus </a:t>
            </a:r>
            <a:r>
              <a:rPr lang="en-US" dirty="0" err="1"/>
              <a:t>luteum</a:t>
            </a:r>
            <a:r>
              <a:rPr lang="en-US" dirty="0"/>
              <a:t> produces hormones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at about 3 months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Establishing the Ovarian Cycle</a:t>
            </a:r>
          </a:p>
        </p:txBody>
      </p:sp>
      <p:sp>
        <p:nvSpPr>
          <p:cNvPr id="24269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78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During childhood,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ovaries grow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secrete small amounts of </a:t>
            </a:r>
            <a:r>
              <a:rPr lang="en-US" sz="2400" dirty="0" smtClean="0"/>
              <a:t>_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inhibit the hypothalamic release of </a:t>
            </a:r>
            <a:r>
              <a:rPr lang="en-US" sz="2400" dirty="0" err="1"/>
              <a:t>GnRH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As puberty nears, 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GnRH</a:t>
            </a:r>
            <a:r>
              <a:rPr lang="en-US" sz="2400" dirty="0"/>
              <a:t> is released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These events continue until an adult cyclic pattern is achieved and menarche occurs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/>
              <a:t>Hormonal Interactions During the Ovarian Cycle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320800"/>
            <a:ext cx="8270875" cy="52451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Day 1 </a:t>
            </a:r>
          </a:p>
          <a:p>
            <a:pPr lvl="1"/>
            <a:r>
              <a:rPr lang="en-US" dirty="0" err="1"/>
              <a:t>GnRH</a:t>
            </a:r>
            <a:r>
              <a:rPr lang="en-US" dirty="0"/>
              <a:t> from </a:t>
            </a:r>
            <a:r>
              <a:rPr lang="en-US" dirty="0" smtClean="0"/>
              <a:t>______________________________ </a:t>
            </a:r>
            <a:r>
              <a:rPr lang="en-US" dirty="0"/>
              <a:t>stimulates the release of </a:t>
            </a:r>
            <a:r>
              <a:rPr lang="en-US" dirty="0" smtClean="0"/>
              <a:t>_____________________________________ from </a:t>
            </a:r>
            <a:r>
              <a:rPr lang="en-US" dirty="0"/>
              <a:t>anterior pituitary</a:t>
            </a:r>
          </a:p>
          <a:p>
            <a:r>
              <a:rPr lang="en-US" dirty="0"/>
              <a:t>Over the next several days, FSH and LH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the follicle matures, it begins to produce and release estrogen </a:t>
            </a:r>
          </a:p>
          <a:p>
            <a:r>
              <a:rPr lang="en-US" dirty="0"/>
              <a:t>Rising estrogen levels: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/>
              <a:t>Hormonal Interactions During the Ovarian Cycle</a:t>
            </a:r>
          </a:p>
        </p:txBody>
      </p:sp>
      <p:sp>
        <p:nvSpPr>
          <p:cNvPr id="281605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316038"/>
            <a:ext cx="8270875" cy="4637087"/>
          </a:xfrm>
        </p:spPr>
        <p:txBody>
          <a:bodyPr/>
          <a:lstStyle/>
          <a:p>
            <a:r>
              <a:rPr lang="en-US" dirty="0"/>
              <a:t>Estrogen levels increase </a:t>
            </a:r>
          </a:p>
          <a:p>
            <a:endParaRPr lang="en-US" dirty="0"/>
          </a:p>
          <a:p>
            <a:r>
              <a:rPr lang="en-US" dirty="0"/>
              <a:t>high estrogen levels have a </a:t>
            </a:r>
            <a:r>
              <a:rPr lang="en-US" dirty="0" smtClean="0"/>
              <a:t>___________________________________________________________________________, </a:t>
            </a:r>
            <a:r>
              <a:rPr lang="en-US" dirty="0"/>
              <a:t>causing a sudden surge of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/>
              <a:t>Hormonal Interactions During the Ovarian Cycle</a:t>
            </a:r>
          </a:p>
        </p:txBody>
      </p:sp>
      <p:sp>
        <p:nvSpPr>
          <p:cNvPr id="244741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320800"/>
            <a:ext cx="8270875" cy="5056188"/>
          </a:xfrm>
        </p:spPr>
        <p:txBody>
          <a:bodyPr/>
          <a:lstStyle/>
          <a:p>
            <a:r>
              <a:rPr lang="en-US" dirty="0"/>
              <a:t>The LH spike stimulates the primary </a:t>
            </a:r>
            <a:r>
              <a:rPr lang="en-US" dirty="0" err="1"/>
              <a:t>oocyte</a:t>
            </a:r>
            <a:r>
              <a:rPr lang="en-US" dirty="0"/>
              <a:t> to complete meiosis I, and the secondary </a:t>
            </a:r>
            <a:r>
              <a:rPr lang="en-US" dirty="0" err="1"/>
              <a:t>oocyte</a:t>
            </a:r>
            <a:r>
              <a:rPr lang="en-US" dirty="0"/>
              <a:t> continues on to metaphase II</a:t>
            </a:r>
          </a:p>
          <a:p>
            <a:endParaRPr lang="en-US" dirty="0" smtClean="0"/>
          </a:p>
          <a:p>
            <a:r>
              <a:rPr lang="en-US" dirty="0" smtClean="0"/>
              <a:t>Day </a:t>
            </a:r>
            <a:r>
              <a:rPr lang="en-US" dirty="0"/>
              <a:t>14 –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Hormonal Interactions </a:t>
            </a:r>
            <a:r>
              <a:rPr lang="en-US" sz="2400" dirty="0" smtClean="0"/>
              <a:t>&amp; </a:t>
            </a:r>
            <a:r>
              <a:rPr lang="en-US" sz="2400" dirty="0"/>
              <a:t>the Ovarian Cycle</a:t>
            </a:r>
          </a:p>
        </p:txBody>
      </p:sp>
      <p:sp>
        <p:nvSpPr>
          <p:cNvPr id="245765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320800"/>
            <a:ext cx="8270875" cy="50561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LH transforms the ruptured follicle into a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produces </a:t>
            </a:r>
            <a:r>
              <a:rPr lang="en-US" dirty="0" err="1"/>
              <a:t>inhibin</a:t>
            </a:r>
            <a:r>
              <a:rPr lang="en-US" dirty="0"/>
              <a:t>, progesterone, and estrogen 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hormones shut off </a:t>
            </a:r>
            <a:r>
              <a:rPr lang="en-US" dirty="0" smtClean="0"/>
              <a:t>______________________________________ release </a:t>
            </a:r>
            <a:r>
              <a:rPr lang="en-US" dirty="0"/>
              <a:t>and declining LH ends </a:t>
            </a:r>
            <a:r>
              <a:rPr lang="en-US" dirty="0" err="1"/>
              <a:t>luteal</a:t>
            </a:r>
            <a:r>
              <a:rPr lang="en-US" dirty="0"/>
              <a:t> activity</a:t>
            </a:r>
          </a:p>
          <a:p>
            <a:endParaRPr lang="en-US" dirty="0" smtClean="0"/>
          </a:p>
          <a:p>
            <a:r>
              <a:rPr lang="en-US" dirty="0" smtClean="0"/>
              <a:t>Days </a:t>
            </a:r>
            <a:r>
              <a:rPr lang="en-US" dirty="0"/>
              <a:t>26-28 – decline of the ovarian hormones </a:t>
            </a:r>
          </a:p>
          <a:p>
            <a:pPr lvl="1"/>
            <a:r>
              <a:rPr lang="en-US" dirty="0"/>
              <a:t>Ends the blockade of FSH and LH</a:t>
            </a:r>
          </a:p>
          <a:p>
            <a:pPr lvl="1"/>
            <a:r>
              <a:rPr lang="en-US" dirty="0"/>
              <a:t>The cycle starts anew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Feedback Mechanisms in Ovarian Function</a:t>
            </a:r>
          </a:p>
        </p:txBody>
      </p:sp>
      <p:pic>
        <p:nvPicPr>
          <p:cNvPr id="246793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3788" y="781050"/>
            <a:ext cx="6956425" cy="56721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Uterine (Menstrual) Cycle</a:t>
            </a:r>
          </a:p>
        </p:txBody>
      </p:sp>
      <p:sp>
        <p:nvSpPr>
          <p:cNvPr id="247813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310185"/>
            <a:ext cx="8270875" cy="52287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Series of cyclic changes that the uterine </a:t>
            </a:r>
            <a:r>
              <a:rPr lang="en-US" sz="2600" dirty="0" err="1"/>
              <a:t>endometrium</a:t>
            </a:r>
            <a:r>
              <a:rPr lang="en-US" sz="2600" dirty="0"/>
              <a:t> goes through each month in response to ovarian hormones in the blood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 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__________________________________________________– </a:t>
            </a:r>
            <a:r>
              <a:rPr lang="en-US" sz="2400" dirty="0"/>
              <a:t>uterus sheds all but the deepest part of the </a:t>
            </a:r>
            <a:r>
              <a:rPr lang="en-US" sz="2400" dirty="0" err="1"/>
              <a:t>endometrium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Days </a:t>
            </a:r>
            <a:r>
              <a:rPr lang="en-US" sz="2600" dirty="0"/>
              <a:t>6-14: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_________________________________________________ </a:t>
            </a:r>
            <a:r>
              <a:rPr lang="en-US" sz="2400" dirty="0"/>
              <a:t>(</a:t>
            </a:r>
            <a:r>
              <a:rPr lang="en-US" sz="2400" dirty="0" err="1"/>
              <a:t>preovulatory</a:t>
            </a:r>
            <a:r>
              <a:rPr lang="en-US" sz="2400" dirty="0"/>
              <a:t>) phase – </a:t>
            </a:r>
            <a:r>
              <a:rPr lang="en-US" sz="2400" dirty="0" err="1"/>
              <a:t>endometrium</a:t>
            </a:r>
            <a:r>
              <a:rPr lang="en-US" sz="2400" dirty="0"/>
              <a:t> rebuilds itself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Days </a:t>
            </a:r>
            <a:r>
              <a:rPr lang="en-US" sz="2600" dirty="0"/>
              <a:t>15-28:  	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__________________________________________________ (</a:t>
            </a:r>
            <a:r>
              <a:rPr lang="en-US" sz="2400" dirty="0"/>
              <a:t>postovulatory) phase – </a:t>
            </a:r>
            <a:r>
              <a:rPr lang="en-US" sz="2400" dirty="0" err="1"/>
              <a:t>endometrium</a:t>
            </a:r>
            <a:r>
              <a:rPr lang="en-US" sz="2400" dirty="0"/>
              <a:t> prepares for implantation of the embryo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Menses</a:t>
            </a:r>
          </a:p>
        </p:txBody>
      </p:sp>
      <p:sp>
        <p:nvSpPr>
          <p:cNvPr id="248837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419367"/>
            <a:ext cx="8490708" cy="504334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If fertilization does </a:t>
            </a:r>
            <a:r>
              <a:rPr lang="en-US" sz="2600" dirty="0" smtClean="0"/>
              <a:t>__________________ occur</a:t>
            </a:r>
            <a:endParaRPr lang="en-US" sz="2600" dirty="0"/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/>
              <a:t>deprives the </a:t>
            </a:r>
            <a:r>
              <a:rPr lang="en-US" sz="2400" dirty="0" err="1"/>
              <a:t>endometrium</a:t>
            </a:r>
            <a:r>
              <a:rPr lang="en-US" sz="2400" dirty="0"/>
              <a:t> of hormonal support</a:t>
            </a:r>
          </a:p>
          <a:p>
            <a:endParaRPr lang="en-US" sz="2600" dirty="0" smtClean="0"/>
          </a:p>
          <a:p>
            <a:r>
              <a:rPr lang="en-US" sz="2600" dirty="0" smtClean="0"/>
              <a:t>_________________________________________ spasms </a:t>
            </a:r>
            <a:r>
              <a:rPr lang="en-US" sz="2600" dirty="0"/>
              <a:t>and endometrial cells begin to die as blood flow is </a:t>
            </a:r>
            <a:r>
              <a:rPr lang="en-US" sz="2600" dirty="0" err="1"/>
              <a:t>interupted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functional layer begins to </a:t>
            </a:r>
            <a:r>
              <a:rPr lang="en-US" sz="2600" dirty="0" smtClean="0"/>
              <a:t>_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Spiral </a:t>
            </a:r>
            <a:r>
              <a:rPr lang="en-US" sz="2600" dirty="0"/>
              <a:t>arteries constrict one final time then suddenly relax and open wide</a:t>
            </a:r>
          </a:p>
          <a:p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rush of blood fragments weakened capillary beds and </a:t>
            </a:r>
            <a:r>
              <a:rPr lang="en-US" sz="2600" dirty="0" smtClean="0"/>
              <a:t>_</a:t>
            </a:r>
            <a:endParaRPr lang="en-US" sz="2600"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5218</Words>
  <Application>Microsoft PowerPoint</Application>
  <PresentationFormat>On-screen Show (4:3)</PresentationFormat>
  <Paragraphs>1138</Paragraphs>
  <Slides>168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168</vt:i4>
      </vt:variant>
    </vt:vector>
  </HeadingPairs>
  <TitlesOfParts>
    <vt:vector size="169" baseType="lpstr">
      <vt:lpstr>Office Theme</vt:lpstr>
      <vt:lpstr>Reproductive System</vt:lpstr>
      <vt:lpstr>Reproductive System</vt:lpstr>
      <vt:lpstr>Male Reproductive System</vt:lpstr>
      <vt:lpstr>Slide 4</vt:lpstr>
      <vt:lpstr>The Scrotum</vt:lpstr>
      <vt:lpstr>The Scrotum</vt:lpstr>
      <vt:lpstr>Slide 7</vt:lpstr>
      <vt:lpstr>The Testes</vt:lpstr>
      <vt:lpstr>The Testes</vt:lpstr>
      <vt:lpstr>The Testes</vt:lpstr>
      <vt:lpstr>The Testes</vt:lpstr>
      <vt:lpstr>The Penis</vt:lpstr>
      <vt:lpstr>The Penis</vt:lpstr>
      <vt:lpstr>The Penis</vt:lpstr>
      <vt:lpstr>Epididymis</vt:lpstr>
      <vt:lpstr>Ductus Deferens and Ejaculatory Duct</vt:lpstr>
      <vt:lpstr>Urethra</vt:lpstr>
      <vt:lpstr>Seminal Vesicles</vt:lpstr>
      <vt:lpstr>Seminal vesicles</vt:lpstr>
      <vt:lpstr>Prostate Gland</vt:lpstr>
      <vt:lpstr>Prostate Gland</vt:lpstr>
      <vt:lpstr>Bulbourethral Glands</vt:lpstr>
      <vt:lpstr>Semen</vt:lpstr>
      <vt:lpstr>Semen</vt:lpstr>
      <vt:lpstr>Semen</vt:lpstr>
      <vt:lpstr>Male Sexual Response: Erection</vt:lpstr>
      <vt:lpstr>Male Sexual Response: Erection</vt:lpstr>
      <vt:lpstr>Male Sexual Response</vt:lpstr>
      <vt:lpstr>Ejaculation</vt:lpstr>
      <vt:lpstr>Ejaculation</vt:lpstr>
      <vt:lpstr>Spermatogenesis</vt:lpstr>
      <vt:lpstr>Spermatogenesis</vt:lpstr>
      <vt:lpstr>Slide 33</vt:lpstr>
      <vt:lpstr>Meiosis – Interphase</vt:lpstr>
      <vt:lpstr>Meiosis – Prophase I</vt:lpstr>
      <vt:lpstr>Meiosis – Metaphase I</vt:lpstr>
      <vt:lpstr>Meiosis – Anaphase I</vt:lpstr>
      <vt:lpstr>Meiosis – Telophase I</vt:lpstr>
      <vt:lpstr>Meiosis II</vt:lpstr>
      <vt:lpstr>Brain-Testicular Axis</vt:lpstr>
      <vt:lpstr>Brain-Testicular Axis</vt:lpstr>
      <vt:lpstr>Hormonal Regulation</vt:lpstr>
      <vt:lpstr>Hormonal Regulation</vt:lpstr>
      <vt:lpstr>Testosterone Activity</vt:lpstr>
      <vt:lpstr>Testosterone</vt:lpstr>
      <vt:lpstr>Male Secondary Sex Characteristics</vt:lpstr>
      <vt:lpstr>Male Secondary Sex Characteristics</vt:lpstr>
      <vt:lpstr>Female Reproductive Anatomy</vt:lpstr>
      <vt:lpstr>Female Reproductive Anatomy</vt:lpstr>
      <vt:lpstr>Female Reproductive Anatomy</vt:lpstr>
      <vt:lpstr>The Ovaries</vt:lpstr>
      <vt:lpstr>The Ovaries</vt:lpstr>
      <vt:lpstr>Ovaries</vt:lpstr>
      <vt:lpstr>Ovaries</vt:lpstr>
      <vt:lpstr>Ovaries</vt:lpstr>
      <vt:lpstr>Ovaries</vt:lpstr>
      <vt:lpstr>Ovaries</vt:lpstr>
      <vt:lpstr>Fallopian Tubes</vt:lpstr>
      <vt:lpstr>Uterine Tubes</vt:lpstr>
      <vt:lpstr>Uterine Tubes</vt:lpstr>
      <vt:lpstr>Uterus</vt:lpstr>
      <vt:lpstr>Uterus</vt:lpstr>
      <vt:lpstr>Uterine Wall</vt:lpstr>
      <vt:lpstr>Endometrium</vt:lpstr>
      <vt:lpstr>Uterine Vascular Supply</vt:lpstr>
      <vt:lpstr>Uterine Vascular Supply</vt:lpstr>
      <vt:lpstr>Uterine Vascular Supply</vt:lpstr>
      <vt:lpstr>Vagina</vt:lpstr>
      <vt:lpstr>Vagina</vt:lpstr>
      <vt:lpstr>Vagina</vt:lpstr>
      <vt:lpstr>Female External Genitalia: Deep</vt:lpstr>
      <vt:lpstr>External Genitalia: Vulva</vt:lpstr>
      <vt:lpstr>External Genitalia: Vulva</vt:lpstr>
      <vt:lpstr>External Genitalia: Vulva</vt:lpstr>
      <vt:lpstr>External Genitalia: Vulva (Pudendum)</vt:lpstr>
      <vt:lpstr>Mammary Glands</vt:lpstr>
      <vt:lpstr>Mammary Glands</vt:lpstr>
      <vt:lpstr>Structure of Lactating Mammary Glands</vt:lpstr>
      <vt:lpstr>Breast Cancer</vt:lpstr>
      <vt:lpstr>Detection and Treatment</vt:lpstr>
      <vt:lpstr>Oogenesis</vt:lpstr>
      <vt:lpstr>Oogenesis: Puberty</vt:lpstr>
      <vt:lpstr>Oogenesis: Puberty</vt:lpstr>
      <vt:lpstr>Slide 84</vt:lpstr>
      <vt:lpstr>Ovarian Cycle</vt:lpstr>
      <vt:lpstr>Follicular Phase</vt:lpstr>
      <vt:lpstr>Follicular Phase</vt:lpstr>
      <vt:lpstr>Ovarian Cycle</vt:lpstr>
      <vt:lpstr>Ovulation</vt:lpstr>
      <vt:lpstr>Luteal Phase</vt:lpstr>
      <vt:lpstr>Luteal Phase</vt:lpstr>
      <vt:lpstr>Establishing the Ovarian Cycle</vt:lpstr>
      <vt:lpstr>Hormonal Interactions During the Ovarian Cycle</vt:lpstr>
      <vt:lpstr>Hormonal Interactions During the Ovarian Cycle</vt:lpstr>
      <vt:lpstr>Hormonal Interactions During the Ovarian Cycle</vt:lpstr>
      <vt:lpstr>Hormonal Interactions &amp; the Ovarian Cycle</vt:lpstr>
      <vt:lpstr>Feedback Mechanisms in Ovarian Function</vt:lpstr>
      <vt:lpstr>Uterine (Menstrual) Cycle</vt:lpstr>
      <vt:lpstr>Menses</vt:lpstr>
      <vt:lpstr>Slide 100</vt:lpstr>
      <vt:lpstr>Extrauterine Effects of Estrogens and Progesterone</vt:lpstr>
      <vt:lpstr>Estrogen-Induced Secondary Sex Characteristics</vt:lpstr>
      <vt:lpstr>Female Sexual response</vt:lpstr>
      <vt:lpstr>Female Sexual Response</vt:lpstr>
      <vt:lpstr>Female orgasm</vt:lpstr>
      <vt:lpstr>Female Sexual Response</vt:lpstr>
      <vt:lpstr>Sexually Transmitted Diseases: Gonorrhea</vt:lpstr>
      <vt:lpstr>STD: Gonorrhea</vt:lpstr>
      <vt:lpstr>STD: Gonorrhea</vt:lpstr>
      <vt:lpstr>STD: Syphilis</vt:lpstr>
      <vt:lpstr>sTD: Syphilis</vt:lpstr>
      <vt:lpstr>STD: Syphilis</vt:lpstr>
      <vt:lpstr>STD: Chlamydia</vt:lpstr>
      <vt:lpstr>STD: Viral Infections</vt:lpstr>
      <vt:lpstr>Sexually Transmitted Diseases: Viral Infections</vt:lpstr>
      <vt:lpstr>Pap Smears</vt:lpstr>
      <vt:lpstr>Pelvic Inflammatory Disease</vt:lpstr>
      <vt:lpstr>Pelvic Inflammatory Disease</vt:lpstr>
      <vt:lpstr>Endometriosis</vt:lpstr>
      <vt:lpstr>PMS:  pre Menstrual syndrome</vt:lpstr>
      <vt:lpstr>Dysmenorrhea</vt:lpstr>
      <vt:lpstr>Genetic Sex Determination</vt:lpstr>
      <vt:lpstr>Development of External Genitalia: Male</vt:lpstr>
      <vt:lpstr>Development of External Genitalia: Female</vt:lpstr>
      <vt:lpstr>Descent of the Gonads</vt:lpstr>
      <vt:lpstr>Development Aspects: Puberty</vt:lpstr>
      <vt:lpstr>Menopause</vt:lpstr>
      <vt:lpstr>From Egg to Embryo</vt:lpstr>
      <vt:lpstr>From Egg to Embryo</vt:lpstr>
      <vt:lpstr>Accomplishing Fertilization</vt:lpstr>
      <vt:lpstr>Sperm Transport and Capacitation</vt:lpstr>
      <vt:lpstr>Acrosomal Reaction and Sperm Penetration</vt:lpstr>
      <vt:lpstr>Slide 133</vt:lpstr>
      <vt:lpstr>Completion of Meiosis II and Fertilization</vt:lpstr>
      <vt:lpstr>Preembryonic Development</vt:lpstr>
      <vt:lpstr>Preembryonic Development</vt:lpstr>
      <vt:lpstr>Cleavage: From Zygote to Blastocyst</vt:lpstr>
      <vt:lpstr>Implantation</vt:lpstr>
      <vt:lpstr>Implantation</vt:lpstr>
      <vt:lpstr>Implantation</vt:lpstr>
      <vt:lpstr>Placentation</vt:lpstr>
      <vt:lpstr>Placentation</vt:lpstr>
      <vt:lpstr>Embryonic Membranes</vt:lpstr>
      <vt:lpstr>Embryonic Membranes</vt:lpstr>
      <vt:lpstr>Embryonic Membranes</vt:lpstr>
      <vt:lpstr>Gastrulation</vt:lpstr>
      <vt:lpstr>Primary Germ Layers</vt:lpstr>
      <vt:lpstr>Effects of Pregnancy</vt:lpstr>
      <vt:lpstr>Effects of Pregnancy</vt:lpstr>
      <vt:lpstr>Effects of Pregnancy: Metabolic Changes</vt:lpstr>
      <vt:lpstr>Effects of Pregnancy: Physiological Changes</vt:lpstr>
      <vt:lpstr>Effects of Pregnancy: Physiological Changes</vt:lpstr>
      <vt:lpstr>Parturition: Initiation of Labor</vt:lpstr>
      <vt:lpstr>Parturition: Initiation of Labor</vt:lpstr>
      <vt:lpstr>Stages of Labor: Dilation Stage</vt:lpstr>
      <vt:lpstr>Stages of Labor: Dilation Stage</vt:lpstr>
      <vt:lpstr>Stages of Labor: Expulsion Stage</vt:lpstr>
      <vt:lpstr>Stages of Labor: Expulsion Stage</vt:lpstr>
      <vt:lpstr>Stages of Labor: Expulsion Stage</vt:lpstr>
      <vt:lpstr>Stages of Labor: Expulsion Stage</vt:lpstr>
      <vt:lpstr>Extrauterine Life</vt:lpstr>
      <vt:lpstr>Occlusion of Fetal Blood Vessels</vt:lpstr>
      <vt:lpstr>Transitional Period</vt:lpstr>
      <vt:lpstr>Transitional Period</vt:lpstr>
      <vt:lpstr>Lactation</vt:lpstr>
      <vt:lpstr>Lactation</vt:lpstr>
      <vt:lpstr>Lactation and Milk Let-down Reflex</vt:lpstr>
      <vt:lpstr>Breast Milk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</dc:title>
  <dc:creator>Karl Miyajima</dc:creator>
  <cp:lastModifiedBy>bawargo</cp:lastModifiedBy>
  <cp:revision>100</cp:revision>
  <dcterms:created xsi:type="dcterms:W3CDTF">2002-11-19T06:42:31Z</dcterms:created>
  <dcterms:modified xsi:type="dcterms:W3CDTF">2009-04-15T18:12:59Z</dcterms:modified>
</cp:coreProperties>
</file>