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7" r:id="rId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jbZeC/y6tfulFbkeXsgmbErrYc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customschemas.google.com/relationships/presentationmetadata" Target="metadata"/><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6"/>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l="6622" t="6521" r="3257"/>
          <a:stretch/>
        </p:blipFill>
        <p:spPr>
          <a:xfrm>
            <a:off x="6080289" y="2041729"/>
            <a:ext cx="2871412" cy="2001700"/>
          </a:xfrm>
          <a:prstGeom prst="rect">
            <a:avLst/>
          </a:prstGeom>
          <a:noFill/>
          <a:ln>
            <a:noFill/>
          </a:ln>
        </p:spPr>
      </p:pic>
      <p:sp>
        <p:nvSpPr>
          <p:cNvPr id="93" name="Google Shape;93;p2"/>
          <p:cNvSpPr txBox="1">
            <a:spLocks noGrp="1"/>
          </p:cNvSpPr>
          <p:nvPr>
            <p:ph type="title"/>
          </p:nvPr>
        </p:nvSpPr>
        <p:spPr>
          <a:xfrm>
            <a:off x="0" y="0"/>
            <a:ext cx="9144000" cy="709695"/>
          </a:xfrm>
          <a:prstGeom prst="rect">
            <a:avLst/>
          </a:prstGeom>
          <a:solidFill>
            <a:srgbClr val="54813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dirty="0">
                <a:solidFill>
                  <a:schemeClr val="lt1"/>
                </a:solidFill>
              </a:rPr>
              <a:t>Join Phi Sigma </a:t>
            </a:r>
            <a:endParaRPr dirty="0"/>
          </a:p>
        </p:txBody>
      </p:sp>
      <p:sp>
        <p:nvSpPr>
          <p:cNvPr id="94" name="Google Shape;94;p2"/>
          <p:cNvSpPr txBox="1">
            <a:spLocks noGrp="1"/>
          </p:cNvSpPr>
          <p:nvPr>
            <p:ph type="body" idx="1"/>
          </p:nvPr>
        </p:nvSpPr>
        <p:spPr>
          <a:xfrm>
            <a:off x="-1" y="761081"/>
            <a:ext cx="9144000" cy="1063008"/>
          </a:xfrm>
          <a:prstGeom prst="rect">
            <a:avLst/>
          </a:prstGeom>
          <a:solidFill>
            <a:srgbClr val="AEABAB"/>
          </a:solid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1800"/>
              <a:buNone/>
            </a:pPr>
            <a:r>
              <a:rPr lang="en-US" sz="1800" dirty="0">
                <a:solidFill>
                  <a:schemeClr val="bg1"/>
                </a:solidFill>
              </a:rPr>
              <a:t>Members can network with faculty, students, and speakers. They can also apply for our internal and travel grants to support research. Phi Sigma provides an excellent presentation opportunity at our annual research symposium and holds social events for its members. Phi Sigma also prioritizes community involvement to provide opportunities to give back to the local community.</a:t>
            </a:r>
            <a:endParaRPr dirty="0">
              <a:solidFill>
                <a:schemeClr val="bg1"/>
              </a:solidFill>
            </a:endParaRPr>
          </a:p>
        </p:txBody>
      </p:sp>
      <p:sp>
        <p:nvSpPr>
          <p:cNvPr id="95" name="Google Shape;95;p2"/>
          <p:cNvSpPr txBox="1"/>
          <p:nvPr/>
        </p:nvSpPr>
        <p:spPr>
          <a:xfrm>
            <a:off x="107253" y="1908236"/>
            <a:ext cx="3427799"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rPr>
              <a:t>Who can Join?</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Graduate Students</a:t>
            </a:r>
            <a:endParaRPr dirty="0"/>
          </a:p>
          <a:p>
            <a:pPr marL="285750" marR="0" lvl="0" indent="-285750" algn="l" rtl="0">
              <a:spcBef>
                <a:spcPts val="0"/>
              </a:spcBef>
              <a:spcAft>
                <a:spcPts val="0"/>
              </a:spcAft>
              <a:buClr>
                <a:schemeClr val="dk1"/>
              </a:buClr>
              <a:buSzPts val="1800"/>
              <a:buFont typeface="Courier New"/>
              <a:buChar char="o"/>
            </a:pPr>
            <a:r>
              <a:rPr lang="en-US" sz="1800" dirty="0">
                <a:solidFill>
                  <a:schemeClr val="dk1"/>
                </a:solidFill>
                <a:latin typeface="Calibri"/>
                <a:ea typeface="Calibri"/>
                <a:cs typeface="Calibri"/>
                <a:sym typeface="Calibri"/>
              </a:rPr>
              <a:t>Must have attended ISU for 1 semester</a:t>
            </a:r>
            <a:endParaRPr dirty="0"/>
          </a:p>
          <a:p>
            <a:pPr marL="285750" marR="0" lvl="0" indent="-285750" algn="l" rtl="0">
              <a:spcBef>
                <a:spcPts val="0"/>
              </a:spcBef>
              <a:spcAft>
                <a:spcPts val="0"/>
              </a:spcAft>
              <a:buClr>
                <a:schemeClr val="dk1"/>
              </a:buClr>
              <a:buSzPts val="1800"/>
              <a:buFont typeface="Courier New"/>
              <a:buChar char="o"/>
            </a:pPr>
            <a:r>
              <a:rPr lang="en-US" sz="1800" dirty="0">
                <a:solidFill>
                  <a:schemeClr val="dk1"/>
                </a:solidFill>
                <a:latin typeface="Calibri"/>
                <a:ea typeface="Calibri"/>
                <a:cs typeface="Calibri"/>
                <a:sym typeface="Calibri"/>
              </a:rPr>
              <a:t>Admitted into a biology sequence</a:t>
            </a:r>
            <a:endParaRPr dirty="0"/>
          </a:p>
          <a:p>
            <a:pPr marL="285750" marR="0" lvl="0" indent="-285750" algn="l" rtl="0">
              <a:spcBef>
                <a:spcPts val="0"/>
              </a:spcBef>
              <a:spcAft>
                <a:spcPts val="0"/>
              </a:spcAft>
              <a:buClr>
                <a:schemeClr val="dk1"/>
              </a:buClr>
              <a:buSzPts val="1800"/>
              <a:buFont typeface="Courier New"/>
              <a:buChar char="o"/>
            </a:pPr>
            <a:r>
              <a:rPr lang="en-US" sz="1800" dirty="0">
                <a:solidFill>
                  <a:schemeClr val="dk1"/>
                </a:solidFill>
                <a:latin typeface="Calibri"/>
                <a:ea typeface="Calibri"/>
                <a:cs typeface="Calibri"/>
                <a:sym typeface="Calibri"/>
              </a:rPr>
              <a:t>GPA of 3.0 or above</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Undergraduate Students</a:t>
            </a:r>
            <a:endParaRPr dirty="0"/>
          </a:p>
          <a:p>
            <a:pPr marL="285750" marR="0" lvl="0" indent="-285750" algn="l" rtl="0">
              <a:spcBef>
                <a:spcPts val="0"/>
              </a:spcBef>
              <a:spcAft>
                <a:spcPts val="0"/>
              </a:spcAft>
              <a:buClr>
                <a:schemeClr val="dk1"/>
              </a:buClr>
              <a:buSzPts val="1800"/>
              <a:buFont typeface="Courier New"/>
              <a:buChar char="o"/>
            </a:pPr>
            <a:r>
              <a:rPr lang="en-US" sz="1800" dirty="0">
                <a:solidFill>
                  <a:schemeClr val="dk1"/>
                </a:solidFill>
                <a:latin typeface="Calibri"/>
                <a:ea typeface="Calibri"/>
                <a:cs typeface="Calibri"/>
                <a:sym typeface="Calibri"/>
              </a:rPr>
              <a:t>Students studying biology, biochemistry, biology education, molecular and cellular biology, or clinical laboratory science</a:t>
            </a:r>
            <a:endParaRPr dirty="0"/>
          </a:p>
          <a:p>
            <a:pPr marL="285750" marR="0" lvl="0" indent="-285750" algn="l" rtl="0">
              <a:spcBef>
                <a:spcPts val="0"/>
              </a:spcBef>
              <a:spcAft>
                <a:spcPts val="0"/>
              </a:spcAft>
              <a:buClr>
                <a:schemeClr val="dk1"/>
              </a:buClr>
              <a:buSzPts val="1800"/>
              <a:buFont typeface="Courier New"/>
              <a:buChar char="o"/>
            </a:pPr>
            <a:r>
              <a:rPr lang="en-US" sz="1800" dirty="0">
                <a:solidFill>
                  <a:schemeClr val="dk1"/>
                </a:solidFill>
                <a:latin typeface="Calibri"/>
                <a:ea typeface="Calibri"/>
                <a:cs typeface="Calibri"/>
                <a:sym typeface="Calibri"/>
              </a:rPr>
              <a:t>Must be at least of junior status (60 or more credit hours)</a:t>
            </a:r>
            <a:endParaRPr dirty="0"/>
          </a:p>
          <a:p>
            <a:pPr marL="285750" marR="0" lvl="0" indent="-285750" algn="l" rtl="0">
              <a:spcBef>
                <a:spcPts val="0"/>
              </a:spcBef>
              <a:spcAft>
                <a:spcPts val="0"/>
              </a:spcAft>
              <a:buClr>
                <a:schemeClr val="dk1"/>
              </a:buClr>
              <a:buSzPts val="1800"/>
              <a:buFont typeface="Courier New"/>
              <a:buChar char="o"/>
            </a:pPr>
            <a:r>
              <a:rPr lang="en-US" sz="1800" dirty="0">
                <a:solidFill>
                  <a:schemeClr val="dk1"/>
                </a:solidFill>
                <a:latin typeface="Calibri"/>
                <a:ea typeface="Calibri"/>
                <a:cs typeface="Calibri"/>
                <a:sym typeface="Calibri"/>
              </a:rPr>
              <a:t>GPA of 3.0 or above</a:t>
            </a:r>
            <a:endParaRPr dirty="0"/>
          </a:p>
        </p:txBody>
      </p:sp>
      <p:sp>
        <p:nvSpPr>
          <p:cNvPr id="96" name="Google Shape;96;p2"/>
          <p:cNvSpPr txBox="1"/>
          <p:nvPr/>
        </p:nvSpPr>
        <p:spPr>
          <a:xfrm>
            <a:off x="96150" y="6516658"/>
            <a:ext cx="89517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If you are interested in joining please contact our Vice President, Elyse McCormick, at </a:t>
            </a:r>
            <a:r>
              <a:rPr lang="en-US" sz="1600" u="sng" dirty="0">
                <a:solidFill>
                  <a:schemeClr val="accent5"/>
                </a:solidFill>
                <a:latin typeface="Calibri"/>
                <a:ea typeface="Calibri"/>
                <a:cs typeface="Calibri"/>
                <a:sym typeface="Calibri"/>
              </a:rPr>
              <a:t>ecmcco1@ilstu.edu</a:t>
            </a:r>
            <a:endParaRPr dirty="0">
              <a:solidFill>
                <a:schemeClr val="accent5"/>
              </a:solidFill>
            </a:endParaRPr>
          </a:p>
        </p:txBody>
      </p:sp>
      <p:pic>
        <p:nvPicPr>
          <p:cNvPr id="99" name="Google Shape;99;p2"/>
          <p:cNvPicPr preferRelativeResize="0"/>
          <p:nvPr/>
        </p:nvPicPr>
        <p:blipFill rotWithShape="1">
          <a:blip r:embed="rId4">
            <a:alphaModFix/>
          </a:blip>
          <a:srcRect l="1690" t="21265" r="2695" b="4074"/>
          <a:stretch/>
        </p:blipFill>
        <p:spPr>
          <a:xfrm>
            <a:off x="6069289" y="4169333"/>
            <a:ext cx="2882411" cy="2127769"/>
          </a:xfrm>
          <a:prstGeom prst="rect">
            <a:avLst/>
          </a:prstGeom>
          <a:noFill/>
          <a:ln>
            <a:noFill/>
          </a:ln>
        </p:spPr>
      </p:pic>
      <p:pic>
        <p:nvPicPr>
          <p:cNvPr id="100" name="Google Shape;100;p2"/>
          <p:cNvPicPr preferRelativeResize="0"/>
          <p:nvPr/>
        </p:nvPicPr>
        <p:blipFill rotWithShape="1">
          <a:blip r:embed="rId5">
            <a:alphaModFix/>
          </a:blip>
          <a:srcRect/>
          <a:stretch/>
        </p:blipFill>
        <p:spPr>
          <a:xfrm>
            <a:off x="3947484" y="2673868"/>
            <a:ext cx="1720372" cy="2488675"/>
          </a:xfrm>
          <a:prstGeom prst="rect">
            <a:avLst/>
          </a:prstGeom>
          <a:noFill/>
          <a:ln>
            <a:noFill/>
          </a:ln>
        </p:spPr>
      </p:pic>
      <p:cxnSp>
        <p:nvCxnSpPr>
          <p:cNvPr id="6" name="Straight Connector 5">
            <a:extLst>
              <a:ext uri="{FF2B5EF4-FFF2-40B4-BE49-F238E27FC236}">
                <a16:creationId xmlns:a16="http://schemas.microsoft.com/office/drawing/2014/main" id="{4C45C22E-611E-4FA6-9B38-AAD5B5CCE9AD}"/>
              </a:ext>
            </a:extLst>
          </p:cNvPr>
          <p:cNvCxnSpPr/>
          <p:nvPr/>
        </p:nvCxnSpPr>
        <p:spPr>
          <a:xfrm>
            <a:off x="0" y="739307"/>
            <a:ext cx="9143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4C2518DFB4354684BD97F2FBACCA64" ma:contentTypeVersion="13" ma:contentTypeDescription="Create a new document." ma:contentTypeScope="" ma:versionID="69a8fbd35b3e65cda066719410576bec">
  <xsd:schema xmlns:xsd="http://www.w3.org/2001/XMLSchema" xmlns:xs="http://www.w3.org/2001/XMLSchema" xmlns:p="http://schemas.microsoft.com/office/2006/metadata/properties" xmlns:ns3="793cbe0c-f3f3-4de6-825f-ecbd358c45c9" xmlns:ns4="7da34765-4d9e-43ca-aa7d-e4958b4b8457" targetNamespace="http://schemas.microsoft.com/office/2006/metadata/properties" ma:root="true" ma:fieldsID="1c56c449bb01691b7666c28295b2e989" ns3:_="" ns4:_="">
    <xsd:import namespace="793cbe0c-f3f3-4de6-825f-ecbd358c45c9"/>
    <xsd:import namespace="7da34765-4d9e-43ca-aa7d-e4958b4b84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be0c-f3f3-4de6-825f-ecbd358c4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a34765-4d9e-43ca-aa7d-e4958b4b84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9887B-363C-4109-95B4-B0FFDE168317}">
  <ds:schemaRefs>
    <ds:schemaRef ds:uri="http://purl.org/dc/elements/1.1/"/>
    <ds:schemaRef ds:uri="http://schemas.microsoft.com/office/2006/metadata/properties"/>
    <ds:schemaRef ds:uri="793cbe0c-f3f3-4de6-825f-ecbd358c45c9"/>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da34765-4d9e-43ca-aa7d-e4958b4b8457"/>
    <ds:schemaRef ds:uri="http://www.w3.org/XML/1998/namespace"/>
  </ds:schemaRefs>
</ds:datastoreItem>
</file>

<file path=customXml/itemProps2.xml><?xml version="1.0" encoding="utf-8"?>
<ds:datastoreItem xmlns:ds="http://schemas.openxmlformats.org/officeDocument/2006/customXml" ds:itemID="{3A74E78B-B7B3-4459-9EBC-D455E49C2A54}">
  <ds:schemaRefs>
    <ds:schemaRef ds:uri="http://schemas.microsoft.com/sharepoint/v3/contenttype/forms"/>
  </ds:schemaRefs>
</ds:datastoreItem>
</file>

<file path=customXml/itemProps3.xml><?xml version="1.0" encoding="utf-8"?>
<ds:datastoreItem xmlns:ds="http://schemas.openxmlformats.org/officeDocument/2006/customXml" ds:itemID="{B7DF7C87-C484-49B7-BD3A-9DA3A160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be0c-f3f3-4de6-825f-ecbd358c45c9"/>
    <ds:schemaRef ds:uri="7da34765-4d9e-43ca-aa7d-e4958b4b84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148</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Courier New</vt:lpstr>
      <vt:lpstr>Office Theme</vt:lpstr>
      <vt:lpstr>Join Phi Sigma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Phi Sigma!</dc:title>
  <dc:creator>Rittinger, Madi</dc:creator>
  <cp:lastModifiedBy>Cox, Barbara</cp:lastModifiedBy>
  <cp:revision>5</cp:revision>
  <dcterms:created xsi:type="dcterms:W3CDTF">2019-08-05T18:08:10Z</dcterms:created>
  <dcterms:modified xsi:type="dcterms:W3CDTF">2021-01-13T19:44:34Z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0x010100694C2518DFB4354684BD97F2FBACCA64</vt:lpwstr>
  </property>
</Properties>
</file>