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58" r:id="rId5"/>
    <p:sldId id="259" r:id="rId6"/>
    <p:sldId id="270" r:id="rId7"/>
    <p:sldId id="260" r:id="rId8"/>
    <p:sldId id="261" r:id="rId9"/>
    <p:sldId id="262" r:id="rId10"/>
    <p:sldId id="271" r:id="rId11"/>
    <p:sldId id="263" r:id="rId12"/>
    <p:sldId id="264" r:id="rId13"/>
    <p:sldId id="274" r:id="rId14"/>
    <p:sldId id="265" r:id="rId15"/>
    <p:sldId id="266" r:id="rId16"/>
    <p:sldId id="272" r:id="rId17"/>
    <p:sldId id="273" r:id="rId18"/>
    <p:sldId id="269" r:id="rId19"/>
    <p:sldId id="275" r:id="rId20"/>
    <p:sldId id="276" r:id="rId21"/>
    <p:sldId id="277" r:id="rId22"/>
    <p:sldId id="278" r:id="rId23"/>
    <p:sldId id="285" r:id="rId24"/>
    <p:sldId id="279" r:id="rId25"/>
    <p:sldId id="284" r:id="rId26"/>
    <p:sldId id="287" r:id="rId27"/>
    <p:sldId id="288" r:id="rId28"/>
    <p:sldId id="291" r:id="rId29"/>
    <p:sldId id="289" r:id="rId30"/>
    <p:sldId id="292" r:id="rId31"/>
    <p:sldId id="290" r:id="rId32"/>
    <p:sldId id="286" r:id="rId33"/>
    <p:sldId id="297" r:id="rId34"/>
    <p:sldId id="296" r:id="rId35"/>
    <p:sldId id="294" r:id="rId36"/>
    <p:sldId id="301" r:id="rId37"/>
    <p:sldId id="299" r:id="rId38"/>
    <p:sldId id="302" r:id="rId39"/>
    <p:sldId id="300" r:id="rId40"/>
    <p:sldId id="29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7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494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723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92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901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8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214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938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775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67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576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020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AD9A2-6E1E-46EE-ADB5-562C8E3A804F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F254-553B-4434-AE93-27AA0AF718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202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parasites/leishmaniasis/index.html" TargetMode="Externa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ihrecord.od.nih.gov/newsletters/2004/07_20_2004/story01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Human Health &amp; Mosquitoes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Mosquitoes are vectors for many pathogens.</a:t>
            </a:r>
          </a:p>
          <a:p>
            <a:pPr lvl="1"/>
            <a:r>
              <a:rPr lang="en-US" dirty="0" smtClean="0"/>
              <a:t>Malaria</a:t>
            </a:r>
          </a:p>
          <a:p>
            <a:pPr lvl="1"/>
            <a:r>
              <a:rPr lang="en-US" dirty="0" smtClean="0"/>
              <a:t>Arboviruses</a:t>
            </a:r>
          </a:p>
          <a:p>
            <a:pPr lvl="2"/>
            <a:r>
              <a:rPr lang="en-US" dirty="0" smtClean="0"/>
              <a:t>Dengue</a:t>
            </a:r>
          </a:p>
          <a:p>
            <a:pPr lvl="2"/>
            <a:r>
              <a:rPr lang="en-US" dirty="0" smtClean="0"/>
              <a:t>Yellow fever</a:t>
            </a:r>
          </a:p>
          <a:p>
            <a:pPr lvl="2"/>
            <a:r>
              <a:rPr lang="en-US" dirty="0" smtClean="0"/>
              <a:t>Encephalitis viruses</a:t>
            </a:r>
          </a:p>
          <a:p>
            <a:pPr lvl="1"/>
            <a:r>
              <a:rPr lang="en-US" dirty="0" err="1" smtClean="0"/>
              <a:t>Filariasis</a:t>
            </a:r>
            <a:endParaRPr lang="en-US" dirty="0" smtClean="0"/>
          </a:p>
          <a:p>
            <a:r>
              <a:rPr lang="en-US" dirty="0" smtClean="0"/>
              <a:t>1878-1900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05600" y="2255121"/>
            <a:ext cx="1412906" cy="2168824"/>
            <a:chOff x="6705600" y="2590800"/>
            <a:chExt cx="1412906" cy="2168824"/>
          </a:xfrm>
        </p:grpSpPr>
        <p:pic>
          <p:nvPicPr>
            <p:cNvPr id="6082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05600" y="2590800"/>
              <a:ext cx="1218739" cy="1780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758325" y="4390292"/>
              <a:ext cx="13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Carlos Finlay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5600" y="4419600"/>
            <a:ext cx="1254369" cy="2216269"/>
            <a:chOff x="5257800" y="2590800"/>
            <a:chExt cx="1254369" cy="2216269"/>
          </a:xfrm>
        </p:grpSpPr>
        <p:pic>
          <p:nvPicPr>
            <p:cNvPr id="6082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11724"/>
            <a:stretch>
              <a:fillRect/>
            </a:stretch>
          </p:blipFill>
          <p:spPr bwMode="auto">
            <a:xfrm>
              <a:off x="5257800" y="2590800"/>
              <a:ext cx="1219200" cy="1783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338706" y="4499292"/>
              <a:ext cx="1173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Walter Reed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10200" y="4419600"/>
            <a:ext cx="1234720" cy="2323991"/>
            <a:chOff x="5410200" y="4419600"/>
            <a:chExt cx="1234720" cy="2323991"/>
          </a:xfrm>
        </p:grpSpPr>
        <p:pic>
          <p:nvPicPr>
            <p:cNvPr id="60826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4419600"/>
              <a:ext cx="123472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658036" y="6220371"/>
              <a:ext cx="8018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Ronald 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Ross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pic>
        <p:nvPicPr>
          <p:cNvPr id="608262" name="Picture 6"/>
          <p:cNvPicPr>
            <a:picLocks noChangeAspect="1" noChangeArrowheads="1"/>
          </p:cNvPicPr>
          <p:nvPr/>
        </p:nvPicPr>
        <p:blipFill>
          <a:blip r:embed="rId5" cstate="print"/>
          <a:srcRect l="20000" t="4020" r="20000" b="3518"/>
          <a:stretch>
            <a:fillRect/>
          </a:stretch>
        </p:blipFill>
        <p:spPr bwMode="auto">
          <a:xfrm>
            <a:off x="5501920" y="2255121"/>
            <a:ext cx="1143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38800" y="3896380"/>
            <a:ext cx="821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Patrick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Manson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220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Yellow fever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Caused French to abandon 1</a:t>
            </a:r>
            <a:r>
              <a:rPr lang="en-US" baseline="30000" dirty="0" smtClean="0"/>
              <a:t>st</a:t>
            </a:r>
            <a:r>
              <a:rPr lang="en-US" dirty="0" smtClean="0"/>
              <a:t> attempt at Panama canal</a:t>
            </a:r>
          </a:p>
          <a:p>
            <a:r>
              <a:rPr lang="en-US" dirty="0" smtClean="0"/>
              <a:t>Dispersed to the world via shipping</a:t>
            </a:r>
          </a:p>
          <a:p>
            <a:pPr lvl="1"/>
            <a:r>
              <a:rPr lang="en-US" dirty="0" smtClean="0"/>
              <a:t>Associated with the slave trade</a:t>
            </a:r>
          </a:p>
          <a:p>
            <a:r>
              <a:rPr lang="en-US" dirty="0" smtClean="0"/>
              <a:t>First disease with clear demonstration of mosquito (or vector) transmission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8130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0"/>
            <a:ext cx="3962400" cy="2971800"/>
          </a:xfrm>
          <a:prstGeom prst="rect">
            <a:avLst/>
          </a:prstGeom>
        </p:spPr>
      </p:pic>
      <p:pic>
        <p:nvPicPr>
          <p:cNvPr id="609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65310"/>
            <a:ext cx="3657600" cy="446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9283" name="Rectangle 3"/>
          <p:cNvSpPr>
            <a:spLocks noChangeArrowheads="1"/>
          </p:cNvSpPr>
          <p:nvPr/>
        </p:nvSpPr>
        <p:spPr bwMode="auto">
          <a:xfrm>
            <a:off x="152400" y="1563231"/>
            <a:ext cx="549060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Philadelphia 1793 5,000 dead (~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10% of the city's population).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 York City 1795 730 dead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Boston, New York City, Philadelphia 1798 5,000 dead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Baltimore 1800 1,200 dead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 Orleans 1853 &gt;8000 dead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Norfolk 1855 2,000 dead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Mississippi Valley 1878 20,000 dead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Cuba 1898 hundreds dead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289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New Orleans1905 &gt;900 dead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fever history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784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Arboviruses:  Encephalitis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534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Zoonotic diseases</a:t>
            </a:r>
          </a:p>
          <a:p>
            <a:pPr lvl="1"/>
            <a:r>
              <a:rPr lang="en-US" dirty="0" smtClean="0"/>
              <a:t>Viral pathogens of other animals</a:t>
            </a:r>
          </a:p>
          <a:p>
            <a:pPr lvl="1"/>
            <a:r>
              <a:rPr lang="en-US" dirty="0" smtClean="0"/>
              <a:t>Accidentally transmitted by mosquitoes to humans</a:t>
            </a:r>
          </a:p>
          <a:p>
            <a:r>
              <a:rPr lang="en-US" dirty="0" smtClean="0"/>
              <a:t>West Nile Encephalitis</a:t>
            </a:r>
          </a:p>
          <a:p>
            <a:r>
              <a:rPr lang="en-US" dirty="0" smtClean="0"/>
              <a:t>LaCrosse Encephalitis</a:t>
            </a:r>
          </a:p>
          <a:p>
            <a:r>
              <a:rPr lang="en-US" dirty="0" smtClean="0"/>
              <a:t>Many others</a:t>
            </a:r>
          </a:p>
          <a:p>
            <a:pPr lvl="1"/>
            <a:r>
              <a:rPr lang="en-US" dirty="0" err="1" smtClean="0"/>
              <a:t>Chikungunya</a:t>
            </a:r>
            <a:r>
              <a:rPr lang="en-US" dirty="0" smtClean="0"/>
              <a:t>		Ross River virus	</a:t>
            </a:r>
            <a:r>
              <a:rPr lang="en-US" dirty="0" err="1" smtClean="0"/>
              <a:t>Sindbis</a:t>
            </a:r>
            <a:r>
              <a:rPr lang="en-US" dirty="0" smtClean="0"/>
              <a:t> virus</a:t>
            </a:r>
          </a:p>
          <a:p>
            <a:pPr lvl="1"/>
            <a:r>
              <a:rPr lang="en-US" dirty="0" smtClean="0"/>
              <a:t>Western Equine	Rift valley fever	Japanese</a:t>
            </a:r>
          </a:p>
          <a:p>
            <a:pPr lvl="1"/>
            <a:r>
              <a:rPr lang="en-US" dirty="0" smtClean="0"/>
              <a:t>Eastern Equine	Murray Valley	St. Louis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899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Lab practical:</a:t>
            </a:r>
          </a:p>
          <a:p>
            <a:pPr lvl="1"/>
            <a:r>
              <a:rPr lang="en-US" sz="2400" dirty="0" smtClean="0"/>
              <a:t>Monday beginning at</a:t>
            </a:r>
            <a:r>
              <a:rPr lang="en-US" sz="2400" b="1" dirty="0" smtClean="0"/>
              <a:t> 12:00 noon</a:t>
            </a:r>
          </a:p>
          <a:p>
            <a:pPr lvl="1"/>
            <a:r>
              <a:rPr lang="en-US" sz="2400" dirty="0" smtClean="0"/>
              <a:t>Lecture to follow at about 1:30PM</a:t>
            </a:r>
          </a:p>
          <a:p>
            <a:pPr lvl="1"/>
            <a:r>
              <a:rPr lang="en-US" sz="2400" dirty="0" smtClean="0"/>
              <a:t>Cumulative:  ~10% from the first half of the course</a:t>
            </a:r>
          </a:p>
          <a:p>
            <a:r>
              <a:rPr lang="en-US" sz="2800" b="1" dirty="0" smtClean="0">
                <a:solidFill>
                  <a:srgbClr val="3333FF"/>
                </a:solidFill>
              </a:rPr>
              <a:t>Collections:</a:t>
            </a:r>
            <a:r>
              <a:rPr lang="en-US" sz="2800" b="1" dirty="0" smtClean="0"/>
              <a:t> </a:t>
            </a:r>
          </a:p>
          <a:p>
            <a:pPr lvl="1"/>
            <a:r>
              <a:rPr lang="en-US" sz="2400" dirty="0" smtClean="0"/>
              <a:t>Turn in on the last day of Class (Fri. 7 December)</a:t>
            </a:r>
          </a:p>
          <a:p>
            <a:r>
              <a:rPr lang="en-US" sz="2800" b="1" dirty="0" smtClean="0">
                <a:solidFill>
                  <a:srgbClr val="3333FF"/>
                </a:solidFill>
              </a:rPr>
              <a:t>Course evaluations:</a:t>
            </a:r>
          </a:p>
          <a:p>
            <a:pPr lvl="1"/>
            <a:r>
              <a:rPr lang="en-US" sz="2400" u="sng" dirty="0" smtClean="0"/>
              <a:t>If you missed</a:t>
            </a:r>
            <a:r>
              <a:rPr lang="en-US" sz="2400" dirty="0" smtClean="0"/>
              <a:t>, you can fill one out in </a:t>
            </a:r>
            <a:r>
              <a:rPr lang="en-US" sz="2400" dirty="0"/>
              <a:t>Biology </a:t>
            </a:r>
            <a:r>
              <a:rPr lang="en-US" sz="2400" dirty="0" smtClean="0"/>
              <a:t>office</a:t>
            </a:r>
          </a:p>
          <a:p>
            <a:r>
              <a:rPr lang="en-US" sz="2800" b="1" dirty="0" smtClean="0">
                <a:solidFill>
                  <a:srgbClr val="3333FF"/>
                </a:solidFill>
              </a:rPr>
              <a:t>Final:</a:t>
            </a:r>
            <a:r>
              <a:rPr lang="en-US" sz="2800" b="1" dirty="0" smtClean="0"/>
              <a:t>  </a:t>
            </a:r>
          </a:p>
          <a:p>
            <a:pPr lvl="1"/>
            <a:r>
              <a:rPr lang="en-US" sz="2400" dirty="0" smtClean="0"/>
              <a:t>Tuesday 11 Dec. 3:10-5:10PM </a:t>
            </a:r>
          </a:p>
          <a:p>
            <a:pPr lvl="1"/>
            <a:r>
              <a:rPr lang="en-US" sz="2400" dirty="0" smtClean="0"/>
              <a:t>Cumulative: ~30-40% from the first 2/3 of the course</a:t>
            </a:r>
          </a:p>
          <a:p>
            <a:pPr lvl="1"/>
            <a:r>
              <a:rPr lang="en-US" sz="2400" dirty="0" smtClean="0"/>
              <a:t>Same general format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24478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Arboviruses: Encephalitis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 Nile Virus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20912"/>
            <a:ext cx="4040188" cy="3951288"/>
          </a:xfrm>
        </p:spPr>
        <p:txBody>
          <a:bodyPr/>
          <a:lstStyle/>
          <a:p>
            <a:r>
              <a:rPr lang="en-US" dirty="0" smtClean="0"/>
              <a:t>Zoonotic cycle in birds</a:t>
            </a:r>
          </a:p>
          <a:p>
            <a:r>
              <a:rPr lang="en-US" dirty="0" smtClean="0"/>
              <a:t>Vectors – </a:t>
            </a:r>
            <a:r>
              <a:rPr lang="en-US" i="1" dirty="0" smtClean="0"/>
              <a:t>Culex pipiens</a:t>
            </a:r>
            <a:endParaRPr lang="en-US" dirty="0" smtClean="0"/>
          </a:p>
          <a:p>
            <a:r>
              <a:rPr lang="en-US" dirty="0" smtClean="0"/>
              <a:t>African / Mideast origin</a:t>
            </a:r>
          </a:p>
          <a:p>
            <a:r>
              <a:rPr lang="en-US" dirty="0" smtClean="0"/>
              <a:t>~3000 cases/yr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LaCrosse Virus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94175" cy="3951288"/>
          </a:xfrm>
        </p:spPr>
        <p:txBody>
          <a:bodyPr/>
          <a:lstStyle/>
          <a:p>
            <a:r>
              <a:rPr lang="en-US" dirty="0" smtClean="0"/>
              <a:t>Zoonotic cycle in rodents</a:t>
            </a:r>
          </a:p>
          <a:p>
            <a:r>
              <a:rPr lang="en-US" dirty="0" smtClean="0"/>
              <a:t>Vectors </a:t>
            </a:r>
          </a:p>
          <a:p>
            <a:pPr lvl="1"/>
            <a:r>
              <a:rPr lang="en-US" i="1" dirty="0" smtClean="0"/>
              <a:t>Aedes triseriatus</a:t>
            </a:r>
          </a:p>
          <a:p>
            <a:pPr lvl="1"/>
            <a:r>
              <a:rPr lang="en-US" i="1" dirty="0" smtClean="0"/>
              <a:t>Aedes albopictus</a:t>
            </a:r>
          </a:p>
          <a:p>
            <a:r>
              <a:rPr lang="en-US" dirty="0" smtClean="0"/>
              <a:t>North American</a:t>
            </a:r>
          </a:p>
          <a:p>
            <a:r>
              <a:rPr lang="en-US" dirty="0" smtClean="0"/>
              <a:t>~60 cases/yr</a:t>
            </a:r>
            <a:endParaRPr lang="en-US" dirty="0"/>
          </a:p>
        </p:txBody>
      </p:sp>
      <p:pic>
        <p:nvPicPr>
          <p:cNvPr id="66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3124200" cy="253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800600"/>
            <a:ext cx="2700338" cy="183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15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Filariasis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Vectors – </a:t>
            </a:r>
            <a:r>
              <a:rPr lang="en-US" i="1" dirty="0" smtClean="0"/>
              <a:t>Culex, Aedes, </a:t>
            </a:r>
            <a:r>
              <a:rPr lang="en-US" dirty="0" smtClean="0"/>
              <a:t>others</a:t>
            </a:r>
            <a:endParaRPr lang="en-US" i="1" dirty="0" smtClean="0"/>
          </a:p>
          <a:p>
            <a:r>
              <a:rPr lang="en-US" dirty="0" smtClean="0"/>
              <a:t>Nematodes – </a:t>
            </a:r>
            <a:r>
              <a:rPr lang="en-US" i="1" dirty="0" err="1" smtClean="0"/>
              <a:t>Wuchereria</a:t>
            </a:r>
            <a:r>
              <a:rPr lang="en-US" i="1" dirty="0" smtClean="0"/>
              <a:t> </a:t>
            </a:r>
            <a:r>
              <a:rPr lang="en-US" dirty="0" smtClean="0"/>
              <a:t>&amp; </a:t>
            </a:r>
            <a:r>
              <a:rPr lang="en-US" i="1" dirty="0" err="1" smtClean="0"/>
              <a:t>Brugia</a:t>
            </a:r>
            <a:endParaRPr lang="en-US" i="1" dirty="0" smtClean="0"/>
          </a:p>
          <a:p>
            <a:pPr lvl="1"/>
            <a:r>
              <a:rPr lang="en-US" dirty="0" smtClean="0"/>
              <a:t>Multiple species</a:t>
            </a:r>
          </a:p>
          <a:p>
            <a:r>
              <a:rPr lang="en-US" dirty="0" smtClean="0"/>
              <a:t>120,000,000 cases</a:t>
            </a:r>
          </a:p>
          <a:p>
            <a:endParaRPr lang="en-US" dirty="0"/>
          </a:p>
        </p:txBody>
      </p:sp>
      <p:pic>
        <p:nvPicPr>
          <p:cNvPr id="66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4067175" cy="268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714498"/>
            <a:ext cx="2933700" cy="40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913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Patterns if vector-borne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 smtClean="0">
                <a:solidFill>
                  <a:srgbClr val="3333FF"/>
                </a:solidFill>
              </a:rPr>
              <a:t>Mechanical</a:t>
            </a:r>
          </a:p>
          <a:p>
            <a:pPr lvl="1"/>
            <a:r>
              <a:rPr lang="en-US" dirty="0" smtClean="0"/>
              <a:t>Mouthparts = hypodermic syringe</a:t>
            </a:r>
          </a:p>
          <a:p>
            <a:pPr lvl="1"/>
            <a:r>
              <a:rPr lang="en-US" dirty="0" smtClean="0"/>
              <a:t>Inefficient, accidental</a:t>
            </a:r>
          </a:p>
          <a:p>
            <a:pPr lvl="2"/>
            <a:r>
              <a:rPr lang="en-US" dirty="0" smtClean="0"/>
              <a:t>No pathogen relies on this method</a:t>
            </a:r>
          </a:p>
          <a:p>
            <a:pPr lvl="1"/>
            <a:r>
              <a:rPr lang="en-US" dirty="0" err="1" smtClean="0"/>
              <a:t>Tabanidae</a:t>
            </a:r>
            <a:endParaRPr lang="en-US" dirty="0" smtClean="0"/>
          </a:p>
          <a:p>
            <a:pPr lvl="2"/>
            <a:r>
              <a:rPr lang="en-US" dirty="0" smtClean="0"/>
              <a:t>Hosts form herds</a:t>
            </a:r>
          </a:p>
          <a:p>
            <a:pPr lvl="2"/>
            <a:r>
              <a:rPr lang="en-US" dirty="0" smtClean="0"/>
              <a:t>Equine infectious anemia</a:t>
            </a:r>
          </a:p>
          <a:p>
            <a:pPr lvl="2"/>
            <a:r>
              <a:rPr lang="en-US" dirty="0" smtClean="0"/>
              <a:t>Tularemia</a:t>
            </a:r>
          </a:p>
          <a:p>
            <a:pPr lvl="1"/>
            <a:r>
              <a:rPr lang="en-US" dirty="0" err="1" smtClean="0"/>
              <a:t>Muscidae</a:t>
            </a:r>
            <a:endParaRPr lang="en-US" dirty="0" smtClean="0"/>
          </a:p>
          <a:p>
            <a:pPr lvl="2"/>
            <a:r>
              <a:rPr lang="en-US" dirty="0" smtClean="0"/>
              <a:t>Bacterial infections of eye and skin</a:t>
            </a:r>
            <a:endParaRPr lang="en-US" dirty="0"/>
          </a:p>
        </p:txBody>
      </p:sp>
      <p:pic>
        <p:nvPicPr>
          <p:cNvPr id="1026" name="Picture 2" descr="http://upload.wikimedia.org/wikipedia/commons/2/2d/Female_Striped_Horse_Fly_%28Tabanus_lineola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81187"/>
            <a:ext cx="2149030" cy="2629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xtension.umn.edu/projects/yardandgarden/yglnews/images/horsef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145" y="4648200"/>
            <a:ext cx="2794982" cy="1925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765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Patterns if vector-borne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Biological</a:t>
            </a:r>
          </a:p>
          <a:p>
            <a:pPr lvl="1"/>
            <a:r>
              <a:rPr lang="en-US" dirty="0" smtClean="0"/>
              <a:t>Insect supports part of the pathogen life cycle</a:t>
            </a:r>
          </a:p>
          <a:p>
            <a:pPr lvl="1"/>
            <a:r>
              <a:rPr lang="en-US" dirty="0" smtClean="0"/>
              <a:t>Pathogen is exploiting the insect to some degree</a:t>
            </a:r>
          </a:p>
          <a:p>
            <a:pPr lvl="1"/>
            <a:r>
              <a:rPr lang="en-US" b="1" dirty="0" smtClean="0">
                <a:solidFill>
                  <a:srgbClr val="3333FF"/>
                </a:solidFill>
              </a:rPr>
              <a:t>Propagative</a:t>
            </a:r>
          </a:p>
          <a:p>
            <a:pPr lvl="2"/>
            <a:r>
              <a:rPr lang="en-US" dirty="0" smtClean="0"/>
              <a:t>Pathogen population in the insect increases</a:t>
            </a:r>
          </a:p>
          <a:p>
            <a:pPr lvl="2"/>
            <a:r>
              <a:rPr lang="en-US" dirty="0" smtClean="0"/>
              <a:t>Disseminates (moves beyond gut)</a:t>
            </a:r>
          </a:p>
          <a:p>
            <a:pPr lvl="2"/>
            <a:r>
              <a:rPr lang="en-US" dirty="0" smtClean="0"/>
              <a:t>All arboviruses, </a:t>
            </a:r>
            <a:r>
              <a:rPr lang="en-US" dirty="0" err="1" smtClean="0"/>
              <a:t>Rickettsiae</a:t>
            </a:r>
            <a:r>
              <a:rPr lang="en-US" dirty="0" smtClean="0"/>
              <a:t>, Bacteria</a:t>
            </a:r>
          </a:p>
          <a:p>
            <a:pPr lvl="1"/>
            <a:r>
              <a:rPr lang="en-US" b="1" dirty="0" err="1" smtClean="0">
                <a:solidFill>
                  <a:srgbClr val="3333FF"/>
                </a:solidFill>
              </a:rPr>
              <a:t>Cyclo</a:t>
            </a:r>
            <a:r>
              <a:rPr lang="en-US" b="1" dirty="0" smtClean="0">
                <a:solidFill>
                  <a:srgbClr val="3333FF"/>
                </a:solidFill>
              </a:rPr>
              <a:t>-developmental</a:t>
            </a:r>
            <a:endParaRPr lang="en-US" b="1" dirty="0" smtClean="0"/>
          </a:p>
          <a:p>
            <a:pPr lvl="2"/>
            <a:r>
              <a:rPr lang="en-US" dirty="0" smtClean="0"/>
              <a:t>No pathogen replication in vector</a:t>
            </a:r>
          </a:p>
          <a:p>
            <a:pPr lvl="2"/>
            <a:r>
              <a:rPr lang="en-US" dirty="0" smtClean="0"/>
              <a:t>Pathogen goes through developmental stages </a:t>
            </a:r>
          </a:p>
          <a:p>
            <a:pPr lvl="2"/>
            <a:r>
              <a:rPr lang="en-US" dirty="0" smtClean="0"/>
              <a:t>Nematode parasites (</a:t>
            </a:r>
            <a:r>
              <a:rPr lang="en-US" dirty="0" err="1" smtClean="0"/>
              <a:t>Filariasis</a:t>
            </a:r>
            <a:r>
              <a:rPr lang="en-US" dirty="0" smtClean="0"/>
              <a:t>)</a:t>
            </a:r>
          </a:p>
          <a:p>
            <a:pPr lvl="1"/>
            <a:r>
              <a:rPr lang="en-US" b="1" dirty="0" err="1" smtClean="0">
                <a:solidFill>
                  <a:srgbClr val="3333FF"/>
                </a:solidFill>
              </a:rPr>
              <a:t>Cyclo</a:t>
            </a:r>
            <a:r>
              <a:rPr lang="en-US" b="1" dirty="0" smtClean="0">
                <a:solidFill>
                  <a:srgbClr val="3333FF"/>
                </a:solidFill>
              </a:rPr>
              <a:t>-propagative</a:t>
            </a:r>
          </a:p>
          <a:p>
            <a:pPr lvl="2"/>
            <a:r>
              <a:rPr lang="en-US" dirty="0" smtClean="0"/>
              <a:t>Pathogen undergoes both population growth and development</a:t>
            </a:r>
          </a:p>
          <a:p>
            <a:pPr lvl="2"/>
            <a:r>
              <a:rPr lang="en-US" dirty="0" smtClean="0"/>
              <a:t>Protozoans:  </a:t>
            </a:r>
            <a:r>
              <a:rPr lang="en-US" i="1" dirty="0" smtClean="0"/>
              <a:t>Plasmodium</a:t>
            </a:r>
            <a:r>
              <a:rPr lang="en-US" dirty="0" smtClean="0"/>
              <a:t>, </a:t>
            </a:r>
            <a:r>
              <a:rPr lang="en-US" i="1" dirty="0" err="1" smtClean="0"/>
              <a:t>Trypanosoma</a:t>
            </a:r>
            <a:r>
              <a:rPr lang="en-US" i="1" dirty="0" smtClean="0"/>
              <a:t>, </a:t>
            </a:r>
            <a:r>
              <a:rPr lang="en-US" i="1" dirty="0" err="1" smtClean="0"/>
              <a:t>Leishmania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12780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Ceratopogonidae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[No-see-ums]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Veterinary diseases</a:t>
            </a:r>
          </a:p>
          <a:p>
            <a:r>
              <a:rPr lang="en-US" dirty="0" smtClean="0"/>
              <a:t>Arboviruses</a:t>
            </a:r>
          </a:p>
          <a:p>
            <a:pPr lvl="1"/>
            <a:r>
              <a:rPr lang="en-US" dirty="0" smtClean="0"/>
              <a:t>Blue tongue</a:t>
            </a:r>
          </a:p>
          <a:p>
            <a:pPr lvl="2"/>
            <a:r>
              <a:rPr lang="en-US" dirty="0" smtClean="0"/>
              <a:t>Severe disease of sheep; 5-50% mortality</a:t>
            </a:r>
          </a:p>
          <a:p>
            <a:pPr lvl="2"/>
            <a:r>
              <a:rPr lang="en-US" dirty="0" smtClean="0"/>
              <a:t>Cattle affected and infectious but usually asymptomatic</a:t>
            </a:r>
          </a:p>
          <a:p>
            <a:pPr lvl="1"/>
            <a:r>
              <a:rPr lang="en-US" dirty="0" smtClean="0"/>
              <a:t>Vesicular Stomatitis</a:t>
            </a:r>
          </a:p>
          <a:p>
            <a:pPr lvl="2"/>
            <a:r>
              <a:rPr lang="en-US" dirty="0" smtClean="0"/>
              <a:t>Horses, cattle, swine</a:t>
            </a:r>
          </a:p>
          <a:p>
            <a:pPr lvl="2"/>
            <a:r>
              <a:rPr lang="en-US" dirty="0" smtClean="0"/>
              <a:t>Both direct and vector-borne transmission</a:t>
            </a:r>
          </a:p>
          <a:p>
            <a:pPr lvl="2"/>
            <a:r>
              <a:rPr lang="en-US" dirty="0" smtClean="0"/>
              <a:t>Low mortality; high economic cost</a:t>
            </a:r>
          </a:p>
        </p:txBody>
      </p:sp>
      <p:pic>
        <p:nvPicPr>
          <p:cNvPr id="1026" name="Picture 2" descr="http://www.diptera.info/forum/attachments/00pp7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3048000" cy="2001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dfrc.org.au/bugguide/resources/DipteraCeratopogonidae_L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46" t="33436" r="8471" b="29248"/>
          <a:stretch/>
        </p:blipFill>
        <p:spPr bwMode="auto">
          <a:xfrm>
            <a:off x="3276600" y="2148068"/>
            <a:ext cx="2534874" cy="923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536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Psychodidae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[sand flies – subfamily </a:t>
            </a:r>
            <a:r>
              <a:rPr lang="en-US" sz="3100" dirty="0" err="1"/>
              <a:t>P</a:t>
            </a:r>
            <a:r>
              <a:rPr lang="en-US" sz="3100" dirty="0" err="1" smtClean="0"/>
              <a:t>hlebotaminae</a:t>
            </a:r>
            <a:r>
              <a:rPr lang="en-US" sz="3100" dirty="0" smtClean="0"/>
              <a:t>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Phlebotomus</a:t>
            </a:r>
            <a:r>
              <a:rPr lang="en-US" i="1" dirty="0" smtClean="0"/>
              <a:t> </a:t>
            </a:r>
            <a:r>
              <a:rPr lang="en-US" dirty="0" smtClean="0"/>
              <a:t>[Asia, Africa]</a:t>
            </a:r>
          </a:p>
          <a:p>
            <a:r>
              <a:rPr lang="en-US" i="1" dirty="0" err="1" smtClean="0"/>
              <a:t>Lutzomyia</a:t>
            </a:r>
            <a:r>
              <a:rPr lang="en-US" i="1" dirty="0" smtClean="0"/>
              <a:t> </a:t>
            </a:r>
            <a:r>
              <a:rPr lang="en-US" dirty="0" smtClean="0"/>
              <a:t>[Central &amp; South America</a:t>
            </a:r>
            <a:endParaRPr lang="en-US" i="1" dirty="0" smtClean="0"/>
          </a:p>
          <a:p>
            <a:r>
              <a:rPr lang="en-US" dirty="0" err="1" smtClean="0"/>
              <a:t>Leishmaniasis</a:t>
            </a:r>
            <a:r>
              <a:rPr lang="en-US" dirty="0" smtClean="0"/>
              <a:t> (</a:t>
            </a:r>
            <a:r>
              <a:rPr lang="en-US" i="1" dirty="0" err="1" smtClean="0"/>
              <a:t>Leishmania</a:t>
            </a:r>
            <a:r>
              <a:rPr lang="en-US" dirty="0" smtClean="0"/>
              <a:t> - &gt;23 spp.)</a:t>
            </a:r>
          </a:p>
          <a:p>
            <a:pPr lvl="1"/>
            <a:r>
              <a:rPr lang="en-US" dirty="0" smtClean="0"/>
              <a:t>Flagellated protozoans</a:t>
            </a:r>
          </a:p>
          <a:p>
            <a:pPr lvl="2"/>
            <a:r>
              <a:rPr lang="en-US" dirty="0" smtClean="0"/>
              <a:t>Humans [12 million], dogs, rodents</a:t>
            </a:r>
          </a:p>
          <a:p>
            <a:pPr lvl="1"/>
            <a:r>
              <a:rPr lang="en-US" dirty="0" smtClean="0"/>
              <a:t>Cutaneous:  </a:t>
            </a:r>
            <a:r>
              <a:rPr lang="en-US" dirty="0" err="1" smtClean="0"/>
              <a:t>nonhealing</a:t>
            </a:r>
            <a:r>
              <a:rPr lang="en-US" dirty="0" smtClean="0"/>
              <a:t> skin ulcer(s)</a:t>
            </a:r>
          </a:p>
          <a:p>
            <a:pPr lvl="1"/>
            <a:r>
              <a:rPr lang="en-US" dirty="0" err="1" smtClean="0"/>
              <a:t>Mucocutaneous</a:t>
            </a:r>
            <a:r>
              <a:rPr lang="en-US" dirty="0" smtClean="0"/>
              <a:t>:  months/years later</a:t>
            </a:r>
          </a:p>
          <a:p>
            <a:pPr lvl="1"/>
            <a:r>
              <a:rPr lang="en-US" dirty="0" smtClean="0"/>
              <a:t>Visceral:  internal organs; 95% fatal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0" name="Picture 2" descr="http://www.antropozoonosi.it/vettori/flebotomo_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4343400"/>
            <a:ext cx="2267639" cy="2352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et.uga.edu/vpp/archives/nsep/Brazil2002/leishmania/Images/lip_g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269" b="34884"/>
          <a:stretch/>
        </p:blipFill>
        <p:spPr bwMode="auto">
          <a:xfrm>
            <a:off x="7086600" y="2354510"/>
            <a:ext cx="1833277" cy="1779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est.classconnection.s3.amazonaws.com/867/flashcards/391867/jpg/phlebotominae_larva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61" b="62251"/>
          <a:stretch/>
        </p:blipFill>
        <p:spPr bwMode="auto">
          <a:xfrm>
            <a:off x="6231010" y="80394"/>
            <a:ext cx="2771775" cy="847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6017" y="6204466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www.cdc.gov/parasites/leishmaniasis/index.html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147088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Mosquito subfamilies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Culicinae</a:t>
            </a:r>
            <a:endParaRPr lang="en-US" dirty="0" smtClean="0"/>
          </a:p>
          <a:p>
            <a:pPr lvl="1"/>
            <a:r>
              <a:rPr lang="en-US" i="1" dirty="0" smtClean="0"/>
              <a:t>Culex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Aedes</a:t>
            </a:r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  <a:p>
            <a:pPr lvl="1"/>
            <a:endParaRPr lang="en-US" i="1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buClr>
                <a:schemeClr val="accent2"/>
              </a:buClr>
              <a:buSzPct val="75000"/>
              <a:defRPr/>
            </a:pPr>
            <a:r>
              <a:rPr lang="en-US" sz="3200" kern="0" dirty="0" err="1" smtClean="0">
                <a:cs typeface="Andalus" pitchFamily="18" charset="-78"/>
              </a:rPr>
              <a:t>Anophelinae</a:t>
            </a:r>
            <a:endParaRPr lang="en-US" sz="3200" kern="0" dirty="0" smtClean="0">
              <a:cs typeface="Andalus" pitchFamily="18" charset="-78"/>
            </a:endParaRPr>
          </a:p>
          <a:p>
            <a:pPr lvl="1" eaLnBrk="0" fontAlgn="base" hangingPunct="0">
              <a:spcAft>
                <a:spcPct val="0"/>
              </a:spcAft>
              <a:buClr>
                <a:schemeClr val="tx1"/>
              </a:buClr>
              <a:buSzPct val="100000"/>
              <a:buFontTx/>
              <a:buChar char="–"/>
              <a:defRPr/>
            </a:pPr>
            <a:r>
              <a:rPr lang="en-US" sz="2800" i="1" kern="0" dirty="0" smtClean="0">
                <a:cs typeface="Andalus" pitchFamily="18" charset="-78"/>
              </a:rPr>
              <a:t>Anopheles</a:t>
            </a:r>
          </a:p>
        </p:txBody>
      </p:sp>
      <p:grpSp>
        <p:nvGrpSpPr>
          <p:cNvPr id="4" name="Group 15"/>
          <p:cNvGrpSpPr>
            <a:grpSpLocks noChangeAspect="1"/>
          </p:cNvGrpSpPr>
          <p:nvPr/>
        </p:nvGrpSpPr>
        <p:grpSpPr bwMode="auto">
          <a:xfrm>
            <a:off x="5791200" y="2731137"/>
            <a:ext cx="3216479" cy="1951881"/>
            <a:chOff x="96" y="1248"/>
            <a:chExt cx="1872" cy="1136"/>
          </a:xfrm>
        </p:grpSpPr>
        <p:pic>
          <p:nvPicPr>
            <p:cNvPr id="5" name="Picture 13" descr="darlingi"/>
            <p:cNvPicPr>
              <a:picLocks noChangeAspect="1" noChangeArrowheads="1"/>
            </p:cNvPicPr>
            <p:nvPr/>
          </p:nvPicPr>
          <p:blipFill>
            <a:blip r:embed="rId3" cstate="print"/>
            <a:srcRect l="17931" t="20248" r="18965" b="18594"/>
            <a:stretch>
              <a:fillRect/>
            </a:stretch>
          </p:blipFill>
          <p:spPr bwMode="auto">
            <a:xfrm>
              <a:off x="96" y="1248"/>
              <a:ext cx="1872" cy="1136"/>
            </a:xfrm>
            <a:prstGeom prst="rect">
              <a:avLst/>
            </a:prstGeom>
            <a:noFill/>
          </p:spPr>
        </p:pic>
        <p:pic>
          <p:nvPicPr>
            <p:cNvPr id="6" name="Picture 14" descr="titulo_fiocruz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2" y="2256"/>
              <a:ext cx="808" cy="74"/>
            </a:xfrm>
            <a:prstGeom prst="rect">
              <a:avLst/>
            </a:prstGeom>
            <a:noFill/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02250" y="1676400"/>
            <a:ext cx="38417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/>
              <a:buChar char="u"/>
              <a:tabLst/>
              <a:defRPr/>
            </a:pP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419600"/>
            <a:ext cx="1981200" cy="166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00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603496"/>
            <a:ext cx="2717602" cy="194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mos_aedes_albopictus_adul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419600"/>
            <a:ext cx="2286000" cy="1709629"/>
          </a:xfrm>
          <a:prstGeom prst="rect">
            <a:avLst/>
          </a:prstGeom>
          <a:noFill/>
        </p:spPr>
      </p:pic>
      <p:grpSp>
        <p:nvGrpSpPr>
          <p:cNvPr id="17" name="Group 10"/>
          <p:cNvGrpSpPr>
            <a:grpSpLocks noChangeAspect="1"/>
          </p:cNvGrpSpPr>
          <p:nvPr/>
        </p:nvGrpSpPr>
        <p:grpSpPr bwMode="auto">
          <a:xfrm>
            <a:off x="228600" y="2438400"/>
            <a:ext cx="2286000" cy="1372073"/>
            <a:chOff x="3648" y="432"/>
            <a:chExt cx="1936" cy="1162"/>
          </a:xfrm>
        </p:grpSpPr>
        <p:pic>
          <p:nvPicPr>
            <p:cNvPr id="18" name="Picture 8" descr="mos_culex_quinq_adul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48" y="432"/>
              <a:ext cx="1936" cy="1162"/>
            </a:xfrm>
            <a:prstGeom prst="rect">
              <a:avLst/>
            </a:prstGeom>
            <a:noFill/>
          </p:spPr>
        </p:pic>
        <p:pic>
          <p:nvPicPr>
            <p:cNvPr id="19" name="Picture 9" descr="hongko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48" y="432"/>
              <a:ext cx="1392" cy="187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141287" y="6209497"/>
            <a:ext cx="5345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>
                <a:solidFill>
                  <a:prstClr val="black"/>
                </a:solidFill>
              </a:rPr>
              <a:t>Many others</a:t>
            </a:r>
          </a:p>
        </p:txBody>
      </p:sp>
    </p:spTree>
    <p:extLst>
      <p:ext uri="{BB962C8B-B14F-4D97-AF65-F5344CB8AC3E}">
        <p14:creationId xmlns="" xmlns:p14="http://schemas.microsoft.com/office/powerpoint/2010/main" val="422294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Simuliidae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[Blackflies]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Onchocerciasis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Nematode</a:t>
            </a:r>
          </a:p>
          <a:p>
            <a:pPr lvl="1"/>
            <a:r>
              <a:rPr lang="en-US" dirty="0" smtClean="0"/>
              <a:t>Pathology by microfilaria (waiting for vector)</a:t>
            </a:r>
          </a:p>
          <a:p>
            <a:pPr lvl="1"/>
            <a:r>
              <a:rPr lang="en-US" dirty="0" err="1" smtClean="0"/>
              <a:t>Cutaneous</a:t>
            </a:r>
            <a:endParaRPr lang="en-US" dirty="0" smtClean="0"/>
          </a:p>
          <a:p>
            <a:pPr lvl="1"/>
            <a:r>
              <a:rPr lang="en-US" dirty="0" smtClean="0"/>
              <a:t>Ocular (River Blindness)</a:t>
            </a:r>
          </a:p>
          <a:p>
            <a:pPr lvl="1"/>
            <a:endParaRPr lang="en-US" dirty="0"/>
          </a:p>
        </p:txBody>
      </p:sp>
      <p:pic>
        <p:nvPicPr>
          <p:cNvPr id="9218" name="Picture 2" descr="http://informedfarmers.com/wp-content/uploads/2011/11/picture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76200"/>
            <a:ext cx="3338797" cy="2362200"/>
          </a:xfrm>
          <a:prstGeom prst="rect">
            <a:avLst/>
          </a:prstGeom>
          <a:noFill/>
        </p:spPr>
      </p:pic>
      <p:pic>
        <p:nvPicPr>
          <p:cNvPr id="9220" name="Picture 4" descr="http://www.mdfrc.org.au/bugguide/resources/DipteraSimuliidae_Lg.jpg"/>
          <p:cNvPicPr>
            <a:picLocks noChangeAspect="1" noChangeArrowheads="1"/>
          </p:cNvPicPr>
          <p:nvPr/>
        </p:nvPicPr>
        <p:blipFill>
          <a:blip r:embed="rId3" cstate="print"/>
          <a:srcRect l="9037" t="22155" r="9145" b="29652"/>
          <a:stretch>
            <a:fillRect/>
          </a:stretch>
        </p:blipFill>
        <p:spPr bwMode="auto">
          <a:xfrm>
            <a:off x="76200" y="76200"/>
            <a:ext cx="2880360" cy="1371600"/>
          </a:xfrm>
          <a:prstGeom prst="rect">
            <a:avLst/>
          </a:prstGeom>
          <a:noFill/>
        </p:spPr>
      </p:pic>
      <p:pic>
        <p:nvPicPr>
          <p:cNvPr id="9222" name="Picture 6" descr="http://www.stanford.edu/group/parasites/ParaSites2001/onchocerciasis/ONCO/p3ch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5200"/>
            <a:ext cx="4301380" cy="3276600"/>
          </a:xfrm>
          <a:prstGeom prst="rect">
            <a:avLst/>
          </a:prstGeom>
          <a:noFill/>
        </p:spPr>
      </p:pic>
      <p:pic>
        <p:nvPicPr>
          <p:cNvPr id="9224" name="Picture 8" descr="http://www.unostamps.nl/subject_onchocersiasis_bestanden/image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795201"/>
            <a:ext cx="2743200" cy="1643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Glossinidae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[tsetse fly]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23 species</a:t>
            </a:r>
          </a:p>
          <a:p>
            <a:pPr lvl="1"/>
            <a:r>
              <a:rPr lang="en-US" dirty="0" smtClean="0"/>
              <a:t>Recall unusual reproduction</a:t>
            </a:r>
          </a:p>
          <a:p>
            <a:pPr lvl="1"/>
            <a:r>
              <a:rPr lang="en-US" dirty="0" smtClean="0"/>
              <a:t>Both sexes feed on blood</a:t>
            </a:r>
          </a:p>
          <a:p>
            <a:r>
              <a:rPr lang="en-US" dirty="0" err="1" smtClean="0"/>
              <a:t>Trypanosomiasis</a:t>
            </a:r>
            <a:r>
              <a:rPr lang="en-US" dirty="0" smtClean="0"/>
              <a:t> (flagellated protozoa)</a:t>
            </a:r>
          </a:p>
          <a:p>
            <a:pPr lvl="1"/>
            <a:r>
              <a:rPr lang="en-US" dirty="0" smtClean="0"/>
              <a:t>Disease of cattle, humans</a:t>
            </a:r>
          </a:p>
          <a:p>
            <a:pPr lvl="1"/>
            <a:r>
              <a:rPr lang="en-US" dirty="0" smtClean="0"/>
              <a:t>300,000 cases/yr</a:t>
            </a:r>
          </a:p>
          <a:p>
            <a:endParaRPr lang="en-US" dirty="0" smtClean="0"/>
          </a:p>
        </p:txBody>
      </p:sp>
      <p:pic>
        <p:nvPicPr>
          <p:cNvPr id="8200" name="Picture 8" descr="http://www.who.int/entity/tdr/diseases/tryp/life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263423"/>
            <a:ext cx="4648200" cy="2594577"/>
          </a:xfrm>
          <a:prstGeom prst="rect">
            <a:avLst/>
          </a:prstGeom>
          <a:noFill/>
        </p:spPr>
      </p:pic>
      <p:pic>
        <p:nvPicPr>
          <p:cNvPr id="8202" name="Picture 10" descr="http://www.warrenphotographic.co.uk/photography/bigs/06910-Tsetse-Fly-female-laying-larva.jpg"/>
          <p:cNvPicPr>
            <a:picLocks noChangeAspect="1" noChangeArrowheads="1"/>
          </p:cNvPicPr>
          <p:nvPr/>
        </p:nvPicPr>
        <p:blipFill>
          <a:blip r:embed="rId3" cstate="print"/>
          <a:srcRect l="16250" t="35073" r="12500" b="14823"/>
          <a:stretch>
            <a:fillRect/>
          </a:stretch>
        </p:blipFill>
        <p:spPr bwMode="auto">
          <a:xfrm>
            <a:off x="4648200" y="0"/>
            <a:ext cx="43434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Siphonaptera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[fleas]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657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Plague</a:t>
            </a:r>
          </a:p>
          <a:p>
            <a:pPr lvl="1"/>
            <a:r>
              <a:rPr lang="en-US" i="1" dirty="0" err="1" smtClean="0"/>
              <a:t>Yersinia</a:t>
            </a:r>
            <a:r>
              <a:rPr lang="en-US" i="1" dirty="0" smtClean="0"/>
              <a:t> </a:t>
            </a:r>
            <a:r>
              <a:rPr lang="en-US" i="1" dirty="0" err="1" smtClean="0"/>
              <a:t>pestis</a:t>
            </a:r>
            <a:endParaRPr lang="en-US" i="1" dirty="0" smtClean="0"/>
          </a:p>
          <a:p>
            <a:pPr lvl="2"/>
            <a:r>
              <a:rPr lang="en-US" sz="2400" dirty="0" smtClean="0"/>
              <a:t>Pathogen of rodents</a:t>
            </a:r>
          </a:p>
          <a:p>
            <a:pPr lvl="1"/>
            <a:r>
              <a:rPr lang="en-US" dirty="0" smtClean="0"/>
              <a:t>Bubonic</a:t>
            </a:r>
          </a:p>
          <a:p>
            <a:pPr lvl="1"/>
            <a:r>
              <a:rPr lang="en-US" dirty="0" err="1" smtClean="0"/>
              <a:t>Septicemic</a:t>
            </a:r>
            <a:endParaRPr lang="en-US" dirty="0" smtClean="0"/>
          </a:p>
          <a:p>
            <a:pPr lvl="1"/>
            <a:r>
              <a:rPr lang="en-US" dirty="0" smtClean="0"/>
              <a:t>Pneumonic</a:t>
            </a:r>
          </a:p>
          <a:p>
            <a:pPr lvl="1"/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657600" y="1371600"/>
            <a:ext cx="5257800" cy="4419600"/>
          </a:xfrm>
        </p:spPr>
        <p:txBody>
          <a:bodyPr>
            <a:noAutofit/>
          </a:bodyPr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Justinian’s plague (542-602 AD)</a:t>
            </a:r>
          </a:p>
          <a:p>
            <a:pPr lvl="1"/>
            <a:r>
              <a:rPr lang="en-US" dirty="0" smtClean="0"/>
              <a:t>Black death (14</a:t>
            </a:r>
            <a:r>
              <a:rPr lang="en-US" baseline="30000" dirty="0" smtClean="0"/>
              <a:t>th</a:t>
            </a:r>
            <a:r>
              <a:rPr lang="en-US" dirty="0" smtClean="0"/>
              <a:t> – 16</a:t>
            </a:r>
            <a:r>
              <a:rPr lang="en-US" baseline="30000" dirty="0" smtClean="0"/>
              <a:t>th</a:t>
            </a:r>
            <a:r>
              <a:rPr lang="en-US" dirty="0" smtClean="0"/>
              <a:t> cent.)</a:t>
            </a:r>
          </a:p>
          <a:p>
            <a:pPr lvl="1"/>
            <a:r>
              <a:rPr lang="en-US" dirty="0" smtClean="0"/>
              <a:t>Modern pandemic (1894- )</a:t>
            </a:r>
          </a:p>
          <a:p>
            <a:r>
              <a:rPr lang="en-US" dirty="0" smtClean="0"/>
              <a:t>Early black death (1348-1351)</a:t>
            </a:r>
          </a:p>
          <a:p>
            <a:pPr lvl="1"/>
            <a:r>
              <a:rPr lang="en-US" dirty="0" smtClean="0"/>
              <a:t>75-200 million deaths</a:t>
            </a:r>
          </a:p>
          <a:p>
            <a:pPr lvl="1"/>
            <a:r>
              <a:rPr lang="en-US" dirty="0" smtClean="0"/>
              <a:t>25-60% of Europeans</a:t>
            </a:r>
          </a:p>
          <a:p>
            <a:r>
              <a:rPr lang="en-US" dirty="0" smtClean="0"/>
              <a:t>Justinian’s plague</a:t>
            </a:r>
          </a:p>
          <a:p>
            <a:pPr lvl="1"/>
            <a:r>
              <a:rPr lang="en-US" dirty="0" smtClean="0"/>
              <a:t>25 million deaths</a:t>
            </a:r>
          </a:p>
          <a:p>
            <a:endParaRPr lang="en-US" dirty="0" smtClean="0"/>
          </a:p>
        </p:txBody>
      </p:sp>
      <p:sp>
        <p:nvSpPr>
          <p:cNvPr id="7174" name="AutoShape 6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AACAwUGAQcI/8QAPBAAAgEDAwMCBAQEBAUFAQAAAQIRAAMhBBIxBUFRE2EGIjJxBxSBkSNCobEzUsHRFSRDYnIWNFPh8KL/xAAaAQACAwEBAAAAAAAAAAAAAAACAwABBAUG/8QAJxEAAgIBBAMAAQUBAQAAAAAAAAECEQMEEiExEyJBURQyUmFxQoH/2gAMAwEAAhEDEQA/ABRdubRxt5py3JDA4XuQOK4l6AdqSOK6HAYSOe1cRnoUErbRSNjkiIjman0qsFIGB4magtL8hKODJ4NS2WYXiVk/2oGEWGmJO0MxHgijN1zaVyQTg+aAtM07TAH2o6yzWlCnKkcilsXIiKtvBKiRjPaoLthCfm5PaiixJJCnOSeJprLvaQIjtVFpmf12gNxi4AMH6YiKzXVtBEwIPgCt5eSUYRDHjFUPUtE1zc7g/L5MU3HkcXYySU40Wn4c/iDpum6M9M6/ddLds/wL0FoH+U16TpfiToXUFAs9U0rbv5WuBT/WvnbX9PYqzop8waboyfRAKgkGM10lk9bizlS0vu0z6U/N2rTKPWS5bf6GVgZoq3dt3Vm24YDwZr5ttX9Rbhrbuvja0RV50j4l6p0zUF7F9yT9Qc7gfvQLPKL56I9Ha4fJ7x3pH+1ee9P/ABF3C2uv0UHu9pv9DWv6T13p/Vh/yl9WeJKMYYfpT4Z4S4Ms9Pkhy0WQNKa4eYrhxTRB0tSmuE5rlQg4HNcPFNnMDilPc1ZBfemgmaTZ/WmExVEH981zjHauK0NFcPJqIpjyRWP/ABdtrd+B9Ux5S6hH71rsADxWV/FJXf4H12zMMhb7bqt9Ej2fODGDPemM80+4M1CcVuSXZVnS5A9qm0dh9Q222hYzwBUQIKERmKL6a72dRaa0YfdjNDNtRdDcVOSstbd+7pV9BtFY3WyQd6EmZpVfXPiRbLm3d01lnXDFxJ/elXM8j/idbZH8lxZuWnul4Gye4p7KGubra7QeMVUadytpDPyk4J81aaZtwzcbC8VglGh8ZWE2rYsPMBgZJEVMykFHQgL3jmmWI3jdleMYoxbY3MQwiO1KYweSoUFQC55FEaO6ykliYJgqcgUPaXcAChjuRRATupG3MxSmCwube7BnGJ4p2os/MAgMN7cVFZu7lUKRP/dmi0Pq/SRjBihFO0yK7YR1BwCM4HNVeq0/qhAy8+3NaG3a9VcmAe9QvplZpIMziKvkuGWjG6vo4Ckx8sE7TVRqOlm0vzJtPfaK9D1emRm27cRk+Kquq6EtZAtiCcz5FHGbQ+M1Lsx9nRKLYIj3nBrtiwJ2AgAzyOatbukuWk+ciScGobemKsIYNjNMUhjigEacDl2kf1rtv1rDepbZ7bKflZTBH6irRdCwgk/KRAzNcv6WVA49oqbgHFMK6J8fdU0RFvUP+dsKc+plo7/NXovRPirpXWwF01/078ZtXflafbzXjGotBLrbQVJnNB3PWRkuoGVh9LDFaseVrpmHNpYyV0fRvFLk8cV498O/iP1Hp7pZ6qfzenwNx+tR9+9eq9K6roer6VdR0/UJdRhkA/Mv3HIrbDIpHMyYpQCjNcmRFPNNPNGKOTHamOO4p33rhNSiERJGaQYn+Wu3FnzFNRiT70HKZO0SD3oXqulta7per0uoUNbu2WVhE9qJySPNdgbWLCVgyP0pnwH6fJurQJedVyASBQjjNWPWTbPU9UbK7bZuttHgTVe9bIO0in2JGAp/qFY2njvUBHinpbZqJ0Em/gb6+/5nYsx5J70qiWydo+b+lKk1AfvyGt0OqVrSq5UvMR5q7tLc2hlY7SIPesRo7xV1hZjitd03qAu2VRgR2rlZ8e18HSwZLLa3cMBlJUjnM0Tp9Sw3KCCQQZ71WYZt1vgjOeKK06HIDScE1ikjYi5tG4yqwJzyBTirAQWkHsPNCaZmVpE7SMzwKIJYAbWUyeAKSymTJYZCJBzmTRGgLKIJOM812yz3LYVwAR3p+nssN4BAj+1CLk7VMPFyQColTzUqNNxTAInAihVJFtgIMZx3qawNioSwk96tCGiTW22uKTPAkigLw3W1QnMxEc0Zq7vphthB+XvQepuemgaT2Ajz5qNch47KrqNgJprpIAIBYbv9KodHeHpl2ltxiP8AWr7q9xrnTtU276bZrN9C33EUH5p/pNHFcGuD4LoWXuhWEgD25rl6wttSxJjHHf2qwQnYAsEDEE+1RIP40nE8VVkTKW/YW6xfAaDEigLul+Uq+Qp/atLetBgbcCSe9A3kUObZt8mC1EpUH2Y7V6UgHb8xnxFM6X1fX9E1q39Fda1cTOO/sfNaDXaTbb2qATPYcVUavRTa3xg8RWrHlXTMubT3yj1b4O/EHR9c26bqPp6TW8Ln5Ln2PY+1bRhXy8ytaufJ/LnjFemfh9+IDK9vpfXbsoYWzqG5X2b2963Rn+ejk5cNdHqR/auU8iRPY02MU0yjTx5qJ0KncP1qaO1cio1ZLIwZAzUiZBniDTQpEinFltI1y4wFtFLMfAHNX0uSvp8q9fQL1fWKuALzx+5qrarXr96zqOs629pv8J7zsk+CcVWsNwrVj4iiPsjjmOYqe1C/Nz7U30LhXcBIpoLAwRFE6apBpOPLRapdtsgLWxP3pVW7z3pUrxf2afP/AEEWbhUiDx4rQ9Ouo4UqCD48+1BfEnw7r/h3XtptdZYLJ9O6B8tweQaF0WpNtxn5Qc1nzRU1aJp8lPk3GmKkjYxz2PmrjTWRktE9orP9J1Nq/b+slwRANX+juFn+f5TPeuNkVM7MXasJtH54GJ7Ec1NbUypY7eYFNVvn5BxRNjKhbg4yCaSy3wSWGiQJaefeiJYE7sErwDxTLaOBKgweDXXVSrfOZIz96ES+WI6j5Q26CvNT2NR6rgAsIPEc1S9QvfkgtwsSk4BNP0etBvBgdyEjg8VdBvHatF7r2DSOBEgnmqjXagQAPpXJzRHU9SBZd3ecYzxWeuXd2nLl8uNob2qUFhx8cg/VNW//AAm85Yk3lKqPal8OWWXTgmDMVy/pVuWCyhtgEKT3o/p2yxYCgAEcT3o79aGtFsloNcB5KwSAcUrpCOZUR5iabbIW0oXLEbj7062rFg7lgPYUAsguhnMqY3eaE1aQpgSIEjjPtVuwQwqW5E5oTUrDkKogcSagUWUmotsQIDEzH2FBegplXkSMECKtdTbdE9UW8TxmaiuWdu4kMpY5BHFEmOM/qtCkhlUKo7N3NVeo6bcUki2RJx71rLj+pIYqxOYYRign9V2P8NwFMEkdqfDLJCcmGM+x/Qfjv4h6GEsXLo1mnQQLV8zAHg8it90f8TOia0Jb1wu6G+cNvG5Af/If7V5ve6cgLXFUE7ciaqrujIvf4blfPn7Vqhns5+XRL4fRul1Om1toXdHftX0I+q2wYUD1LrvTOmgjU6pN/wD8afM37CvnU6nV6BidLfvWGOCUYrUR6rr7ZLC+xdhDEjI/WtKc5L1MXhjGXtZ658R/iN+VU/kbS21/z3Mt+grzL4i+NOq9WlG1t/0yIK74B/QVn9RqLt92e6xZzyTQpMnJp2LB9k7YGTIv2wVHCZ709R9qiJiuq5HPFa2uBMWl2TKdp+UxR+m1dtgqanTpdUYwINVocccGnBo4OKTKG7s1Ysu1lt6fSm+Y27qz2A4pUHb1gCAGKVI8c/yzZ5MX9HvXxBpF6t099D1zSF7JymosZa23mvDeudOfo3VLul3i7bU/w7oGHXzX0iob+Ugjwarut/DvS+uWGs9Q0wkjFxcMp8g0nHKUX+UcvcjwvpGr2uASI8ea1/T9QzEkEEEDk8VW/FX4fdQ+Hd2s0TNrdCuS6LD2/wDyHj3qo6b1M2xG7B/rSNRiUvaJ09LqP+ZHoVm4kAznHNF2nJZRgqe81nOmakXFEHHarnTPucAyTP6VzmqOg1asuLZLqqdh3rt3eUb0ArEEmTUasURtgAY5GKrbrarR6dtl8XJJhbmI/WhQpRsH1up/MBbV82lInaAaqdTqE0t5W3wisCZGCO1Zzq+rK9QZdjW2DQUZyy/eai1OogLY9a3tnJUzn3rXHA3TLeaMbRsdL1T86CACDPzr2/SmalwuvSxClFBjzVR8PXvzTMXIt27fJHLGhbvWJ6lcKgBcqDQeJ7mkGsqpNmi12pVVFpQDtiIPc1LpzuuBI2mMiMms7o7r3tRMmBOfetNoA43bvqbEntilzjtGxaa4LbRBSgBAJYwPai3bagULJEYHag7ICqg25B5o02ru4bVHuQcz4pTEy7Gs+xjuaY8iKg1AKp6gblvFFMwj0zkj+UjNDMoYNA2xwIqrLiwR33MoiMYAPFB6gvcuFmx3yTRFwN6hk4jsKivae58xAMcqBmT3okORWQQGKGSe/NQ3NRG2bi75gg/7UQ4HqgEsIaCFANBahLe6dgRoOS2OeKOITJkuBnVLctJ3SRilrLS3HJtsqjnaDx9qhN90UnClORwIjzQ1q87bG9MBiTMNzTEgGwLXWi6OXQllBAZgPNVxsC5ZUwGbggeas9ZeFy9DkBVnk/0qHTbC5W3cPz8KBma1Qk1EzTimyhvWMkEGZoVtO1a/T6faWNwKUY7YNDt0xXuQFAkFsHitMNXXBmnolLkyLoymmFvNXOs0XpH5mgn+lVdy2QTiuhiyqaOdm08sbIdwrm8jNJlimmaaZrOi4fH9aVNilVcks+pLOoBMT+nijbV5WXPPiq1bQBBiPNTjcBIyfFcGM5I0OKZZIUYFYBUiCDkEfavP/jH8Nretc634fW3Zvc3LE7Vb3Hj7Vs7V0z7n+lF2rzSOacsil2Uk4vg8E0jXun6xtPrldL1o7Wtmtd07UJcto4le1a74u+ENF8R2Wv2wLHUVX5LowG9mHf715xp/zPS9U2h6haezqLR+lu48jyPesufH9OrpdQperNnZvorKX+mPmP8Aaq/rGvtWNO1wjeswcYrmnvl0UrBkfMCOKpOrSvTb+9tqTKqMzWWMeaNdVyYbrGoF7XXXtKUBORM1DpVD3BunkCAJJqDUOxutM81cdBZLH8a6gAB/xGBO37Dua7skseLg48X5MvJeXivTujk+kFvCck5PgRWVvs/5hE/nYS3uaM611a7rri3GcBBhLY7D3oPp1t7+pDkbu3FJxY9kXKQ7Lk3zUImn+H7INyLhJAg4zmtnp0YKrhSQTwRwapOi6QWkWVgEyZ5itZpbP8MlSTOMVyssrlZ1F6RSI7LFYa7O3wO1Fs+4HZJD8HxQer3WiQIBkAmf9Kl0d9nwQAAJpLBkrVhBVUUloM8zyPaoLpZZ2AwYj2FR6m8PUKlok4IzTDdcgySDjJOIqURRZw2/m3EcAxjihiLxJULED5mJ/wBKLBYKLjxA/rQ126HYlbkTNEMTArkW2JcKRED5e9VestWrty36wI3HfHParLUQ0uLnyDEExBoC9vYAFoM/KJ//AGKKIZQ6i41ouH3ZxBqBL7W7ZBIY/wAvtVzqNMtyWZCWYzkDFVzaVQWtv8rFgQDWqElQiad8FffuAshJAbIgGaFe6UAKhgwOTwQas20Bd2YSCDAAE1Hd6YSCz3Qq8hW7mtEZw+meUJ/AVOqsjBzLGIINEW+tLk3DEn5QizAqG90Zwoaf4Z4IqufQvbG6DtmJjvTVHDMW55oFjr9fY1dpCwX1SW3naBPiqW4BPmnNauDJmPeobisDFasWNR6Zmz5ZT7QxxUTCnspBPNMbnPFa0c+Q2KVdAPYCKVGCfUgWf9a6MGKQ+9dgz9zk1wB1jtgJ4ipFEVGpjiplM/tU2oux6SJIJqu+IPh/RdfsBdQpt6hB/C1CfUp/2qyUDmpVxEUSjaoik07R5bc02t6Nqzo+prtP/Sur9NweQfPtUfVrJfTP6ZVfl55zXqet0Wm6lpm02ssrctN2YcHyKwnWegano8ubhvaM4W7GU8Bv96z5MLi7R1NPqlP1l2eONpjd6g1smDuMk0Z1HWLa0FjTWwJgkkfejuraA2OplxMXASCw/rWd1bFr7T2wB4rpY6ytfhGHJeK19YxAblwKO9azoGg+WfpkdxVF0LS/mNUARImDXonTtIqBAqnHBFI12avVGvQYb92W/StLCi2rLnvH9K0NjRenZO05A/ah+laNXKHb+3erq+g02maMQK5ajfI/Nl9qRkdeD6gyxI896kskLpw6nMVBr7xFzMknvUAvAWp2yYnmM0NGpK0SM5A3M2SNyg9zUfrHaXYb+5BoPUX3ubTkhTMHtNRl7jKF3QS3Y1VBpBDarfcAN2B4BwBUXqG4d5YYwDHNMGiAcuxJEEEA81I1gv6QEqjcr3GKui+EM1Cm+0bFIjuMA0r2mlTwwEAtGR7UQA1lV3OC0QSRmK4zMAiowaedw4q0SymvhQcb4VvqI59qDu6cKhdlb1OxJmPFXZVr++2u4TkgH+9ObpsA+pJnGAaNSoFpGX1Vy5a2kbtxXnfM0MNeQypfiFO0DxWq1nRhtUlPpGARxNUHUuhX3XdZO5SRk8/tWjHOD4YiakuUEaXV23VLJYgEHPvRH5YXbcqlvcziQeOazh0+o090AOx2/wCYGiLer1VttpOfY0Tx/wAWUsnySLRujW9ULu6VlssAIEe1Uus6QLJa2rBmXkx/b2rQaLqQYKCAGIhd8gHzRIv6a+jsbKm4mIY4nxVRyzgy5QhI8/u6NhmIkTE5ioDp2YgbTP2rX9TNg3Ld+0rrBGQAABQRtWyty7vG1uAeftW2GplVmSemg2ZprBUkGQR2pVaOlkuTDGe+KVafPIT+mifQ4OKW6hkY8A08OR7VytxkoJRgT2mpBu5FCKZPtU6Oe81LLoJVjHeplNCo8kE81MpI44pkZAtBKmpNqXUKXEVkYQVYSDQ6EH6alU05Owejzv8AEj4eGh0LdT0seihjZ/8AHPj2rxO8S91ieSa+j/xJXf8ABeu3TA2nH/kK+cGX+LHvTdNFRcqGZZynFWbH4Y0jaeyXKSXiI8Vuun29wAIwY+Y4rM/D+NOpkmQCJ7VqdIu50LHB7dq5OduU22dzGlHGkjV9HRUsq7AYwKh63qYtMZAxFctagWrWz+xrL/FnVEsabYrguwMRyKBytKKM2PHunuZVXtWXuyrSOy0zUldm1B8/+Q8UJolbYbt0k7h3MUrr732qzSB94qtpvtEov32uMGtqqEAbS3zcdqnU7bcOjN4Hig/Ta5sIZS4ncScn7frRdrTkIAAwgyx8mqYSJ9PbcIoS5gmSpGQBRYvFbiqQc4BFCjTmyfV+Ziy4VcSaNsWHe0vqhnYCdgOf1oSm0IoHO7ZkifmEUrgVgqTtYEMTOP0opUYhDDKsZAznxXTprjsBf+SMgnNQXuEthQoZ1VlnO1RP60RbS3dZrZXbA57R4rlhANxaRB5I9qdO+6WUAoog+f1qCWxyaBbiMQSIIEGn/wDCbbAE7THIYVPbuWwO0g4I8U65qN3+EwBXO096sS5zKjV9FQ7hYRQXHHiqV+g7LYO1S6TOK2PqsVyB+1CaoFnBAILHJHI/+qJSYcMj6ZkV6QANpUMZ3AlZild01pmhBtdTwcg1pmtWwuzaFt8nMn70Besi7bLoA1kkbCIiiTGqaMpq9G19XJRpJ9gAapdfYgi3dV1zhkwPf9a2t/pJZLjer85BhDwI84quXpenvOBqbYYnuCRB8RT4ZNoM1uMU+nYMQC8dpWlW0fodhmJKJP8A3HNKtH6gT4j0lFOY/SpNnnvUSmOeR/Sni6OKz8HMJVGKlUCOaiRs1Kp85FXSJY8ZqRTGDUYmpBwJz70SRVkqkE47+KmVsicGhlnjn3qdWOP7UyLKKj4+G74N6l3hFP8A/Qr5zCf8yDnma+kfi5PV+FepoBP8AmP1BrwK1YK6lLiZnG04mnQntbGRhuSNR0chE/mjkwcx5rS6MkMGBPH71lemJ6cACGPMn960iXGtKIGPAHfxXMn2dyH7S0uaz8vYYmAQMljWC6rrz1HXltpKIdoj3o/4i6sqWHtAgOflicz7VmBqX0WnNxmHqPgCcmeabhxN8ick4w4LjV65LVsBoBGTH/7NVVnratqrYMC3JDN4ms/rNQb92QT4yaf0zStrNWmnT6nBjMdq2x0kYwuRjlrJSmlE3Vu6Ldm1qbblrJYqpjnPNX+nQEpdBLFokTyDVP8AD3TH1GksG9ZLfl12fXKknuK23TNMtsKjoATggjOK5WSrpHReSo2+xW9ACq74J8kZ/SpbOnC7kZiWGML2qxW0qj5GksshSOYqPeRadVHzRkeKXRkeVsHtaVgrLbI27ucTTm06OxVuT/SiFdmU70ntjGam9BS07jkyIq0rAeRrsrG06qm3O6Y4xURt3LTAqo3kQSO9XDWSwG4Q3mmHTIAQwmr2lLMUMXUZiZUnBNI3GMrHiG71ePpkdyZIND6jSLtJ2d5q9rDWaLK2y7QNzZEgzyKk9Zg2wt+1OOge3cLITDHjxXPTgkbQDMEipRbkn0Q3l3q1xmVkUQY5+1CXFR03XHJJgLagBUozVWibRW3J/wAs4mgXa1ZkuCwYR4zRJBRdoi1N5dnISDOD3oe46sFZCkTjMbqivIPmOCYn3/SlJAJVo3Dg8TRpDCY6plMQMe1KhZ3ZgtPcd6VSiUbYZ48UgTOBXAwAmc+akBECO3enUccYtwhvNTrekcd6YNpNdKicE/tQO0FaCEuiYNSq+fNBjFT22nvVxbKaQUrAnipbZ4NDJzUyE8e9NTYLF1K3+Y6Xq7MTvssI/SvAlAFyDzOI7GvoS3DqVPDAg/avAeoILfUNRZYgendZc470b7/8H6dlnoWYgQJaSBj/AFqx1OtOm0hYnIEjvVNo7wtctEDjmq/r+ua6y2Lf7CkLHulR0pZVCFgeovnW6l7jH+GgJJ81U6y/cumW78ewq+Tp7jQFo+pdzeQKoX01y424AnEmBxmuhhcU/wDDm59zX+kaBSgEfMTzNaD4V6fePVtPctKGTIZokDHmgx0nfo9NqEclbj7WIHH6VsPg7TnS37yoxa33BUGBkAg+TS9RnWxpMZp8L3JtGr6M6WNMqohN31CSgE7c1faa4zAllCNPzTk1WaZkDKtpSPJjirK2yboJjGYNcd9mrLyLUG4bwKyuMewqd1PpLctqN5yxjJrm620YJMmKcd20RIjuKujO5dHLREqSQB9M1OkIsyAPNDbTtVlEuoyT3qQXS42uvbI7RRRAkTFgT9WDwe1JmAO4ckUM930wTjb7dqjuX22FpGBM0doHaENdMYye3aab6wmOT4igbl9327ePbvTVa4I9RsTgxVbgtgZcbcp/rQF8OFNyyQY5XmpbdxiCd0knxwKguhlbcDBOCORU7CiqB/U32t1wEDuDmPtQWptlUJIBHknmiNQ64VogA8YNDvdULwWXgE5NSh8QIqHUE4AExzBrj2SIW4gVSORzRXpmQZgnBAxTdyY38rPNEkHuOJbbYI2geNtKoXvqWJDmlRUVZaJ+YTkkxmiVvXVGQaIXaGHBn2qUKpo6ZztyIbV9pgjiibd0t2P7VxUWR/ep0UeKppgtoSifNdgqZXnxT1p45iQam0qxJfXh5BohHU96HZA3IrgtFeD3q7ki+GWNkwRwRXh3xdbGm+Jup2guPXJEj9a9ktXLqEV5H+IYNr4q1bMB84V/0IpsZbmkHj9WykbVhJY4I8jmgtJv1WuDnMnE9qH1F7dCiTVl0e0ApafmjEU/bsjYzfvkkaJLKGwLbTlTMZNUa9Nu3d2lTeAlyIjJBOKt9M7l1V1JEc9qKSTffVbZJAVQTxHJFZVJxs1uKkP6D0y1YtO1xJIwo5BPcxV5pdFZS4pQlYWBHaq7S3GJ5iDJxVxprSjaSQQczWebbY9VFUiw00FAI+ngxBNPG0PBHI5AxQ9tnJKgYEwZoy2DtUSD48UkTLgJtttRSCCftxT7bXGJgkA8A1FvDD5snjipFbbKkHAEGeaJGdj1+VyWgk+RmuDYBtAOPOYpG40Alc+aRLcNAB5FEgBoRlUxJJ7GmNb2DPFTAtMAzjim7gGye+ZFXRVg5UESiiSc4pEAd4HgVOzDfBH2MVFcbIgd8mpRaZBdYKMEx3IoV3hmADfSCSePtRjqD2AxP2od7fzQCP2q6CTQBcJvMQoMTzExUfp/xMTLZPii3TY5YYxGDM1GyIqy0qe9XQ3cDQSzLg55pq6d9sMsqOT/AL0Ylu1BcQScZ70vTkMdzEHMTVlbyrvWbguMB/alViFkfWv6ilV8k3hqvkZ+1TBwRQatnPM1KDjijMe1BNu7nv7zRNu7J5qvQkzxmp1NC2U0Gh+9PDDmgg5Hani4QYqbitoajTwSBTwc0Irn/ciplYnINWmVQUkA15Z+L9j0us6a+FgXdOJI7kE16ejH96w/4vaX1emaHUECUuFCfYif9KdjfKLR5PaO55/pWg0YFu0BA3HPtVNpk+bd/erPTEKpO7ceDPatGXkZh45LLS3dqFm58gYqdrxv3ITCjHiapTfLbVtkbRj2NWWktyEDkA/yxWaUaNcJXwXeiuKWCrvOwfpV1pSzCCAAO9UelQIoyADyRyatLTqAAATJxWWS5NXwtiQ3pne8DkLx7UVae3tUkkgTVSl4gQwZY+n7VOuoVYAy3POaWxUo2W5uqEAC9smKZbugiQQQfeKrvzqs52qYHH+9I60NMMpx4qCvGy1FxY210sNvPaq8agACSJ5xThfXblmE+auxbxsOgeTPj/auRv8ApIz5oRdSYlmERSOoJGOO1EDtYSSAchvvTGcgyJMUP+ZVp3n7VFcv/KQoyDmrRNrJnuIH2iWPPPFRXbgU/V2moWdSCd3ORJqMspkEAN9qsPaNvXA6H34FRMwAEywJ8+1SFbbDbgHxNNuWt+GgjmKtBDFY7o8CpV37AIX5j/SowwRNtwgHt2qQMdv1HHEUQDHC2scLSp3qAef1pVYNsktfT+tTJ9J+9KlUED15p6fUaVKhZGSHmpD2pUqoiJLPH6mplpUqtAsntcVmPxRA/wDSyGP+uP7GlSpuP4Rdnkmk5/Spif4BP/dSpVqkNh0d0/1p/wCVWpJF5IJHyilSpOUfhLKweR2xVomFtjtSpVjkbl0Fk/KD3iuH65pUqAoY2C0Yx2rtr6x9qVKoRk7EiYJ4pD6U+9KlUQpj3J3ESYinBmFtgGPPmlSqwGIk7jn+WormEI7f/VKlRIpEunA2ARxSb/3C/cUqVWgWRuTDfeorpO0Z70qVEQgfLJOcHmpbROROIpUqtAyOnk/elSpVYB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AACAwUGAQcI/8QAPBAAAgEDAwMCBAQEBAUFAQAAAQIRAAMhBBIxBUFRE2EGIjJxBxSBkSNCobEzUsHRFSRDYnIWNFPh8KL/xAAaAQACAwEBAAAAAAAAAAAAAAACAwABBAUG/8QAJxEAAgIBBAMAAQUBAQAAAAAAAAECEQMEEiExEyJBURQyUmFxQoH/2gAMAwEAAhEDEQA/ABRdubRxt5py3JDA4XuQOK4l6AdqSOK6HAYSOe1cRnoUErbRSNjkiIjman0qsFIGB4magtL8hKODJ4NS2WYXiVk/2oGEWGmJO0MxHgijN1zaVyQTg+aAtM07TAH2o6yzWlCnKkcilsXIiKtvBKiRjPaoLthCfm5PaiixJJCnOSeJprLvaQIjtVFpmf12gNxi4AMH6YiKzXVtBEwIPgCt5eSUYRDHjFUPUtE1zc7g/L5MU3HkcXYySU40Wn4c/iDpum6M9M6/ddLds/wL0FoH+U16TpfiToXUFAs9U0rbv5WuBT/WvnbX9PYqzop8waboyfRAKgkGM10lk9bizlS0vu0z6U/N2rTKPWS5bf6GVgZoq3dt3Vm24YDwZr5ttX9Rbhrbuvja0RV50j4l6p0zUF7F9yT9Qc7gfvQLPKL56I9Ha4fJ7x3pH+1ee9P/ABF3C2uv0UHu9pv9DWv6T13p/Vh/yl9WeJKMYYfpT4Z4S4Ms9Pkhy0WQNKa4eYrhxTRB0tSmuE5rlQg4HNcPFNnMDilPc1ZBfemgmaTZ/WmExVEH981zjHauK0NFcPJqIpjyRWP/ABdtrd+B9Ux5S6hH71rsADxWV/FJXf4H12zMMhb7bqt9Ej2fODGDPemM80+4M1CcVuSXZVnS5A9qm0dh9Q222hYzwBUQIKERmKL6a72dRaa0YfdjNDNtRdDcVOSstbd+7pV9BtFY3WyQd6EmZpVfXPiRbLm3d01lnXDFxJ/elXM8j/idbZH8lxZuWnul4Gye4p7KGubra7QeMVUadytpDPyk4J81aaZtwzcbC8VglGh8ZWE2rYsPMBgZJEVMykFHQgL3jmmWI3jdleMYoxbY3MQwiO1KYweSoUFQC55FEaO6ykliYJgqcgUPaXcAChjuRRATupG3MxSmCwube7BnGJ4p2os/MAgMN7cVFZu7lUKRP/dmi0Pq/SRjBihFO0yK7YR1BwCM4HNVeq0/qhAy8+3NaG3a9VcmAe9QvplZpIMziKvkuGWjG6vo4Ckx8sE7TVRqOlm0vzJtPfaK9D1emRm27cRk+Kquq6EtZAtiCcz5FHGbQ+M1Lsx9nRKLYIj3nBrtiwJ2AgAzyOatbukuWk+ciScGobemKsIYNjNMUhjigEacDl2kf1rtv1rDepbZ7bKflZTBH6irRdCwgk/KRAzNcv6WVA49oqbgHFMK6J8fdU0RFvUP+dsKc+plo7/NXovRPirpXWwF01/078ZtXflafbzXjGotBLrbQVJnNB3PWRkuoGVh9LDFaseVrpmHNpYyV0fRvFLk8cV498O/iP1Hp7pZ6qfzenwNx+tR9+9eq9K6roer6VdR0/UJdRhkA/Mv3HIrbDIpHMyYpQCjNcmRFPNNPNGKOTHamOO4p33rhNSiERJGaQYn+Wu3FnzFNRiT70HKZO0SD3oXqulta7per0uoUNbu2WVhE9qJySPNdgbWLCVgyP0pnwH6fJurQJedVyASBQjjNWPWTbPU9UbK7bZuttHgTVe9bIO0in2JGAp/qFY2njvUBHinpbZqJ0Em/gb6+/5nYsx5J70qiWydo+b+lKk1AfvyGt0OqVrSq5UvMR5q7tLc2hlY7SIPesRo7xV1hZjitd03qAu2VRgR2rlZ8e18HSwZLLa3cMBlJUjnM0Tp9Sw3KCCQQZ71WYZt1vgjOeKK06HIDScE1ikjYi5tG4yqwJzyBTirAQWkHsPNCaZmVpE7SMzwKIJYAbWUyeAKSymTJYZCJBzmTRGgLKIJOM812yz3LYVwAR3p+nssN4BAj+1CLk7VMPFyQColTzUqNNxTAInAihVJFtgIMZx3qawNioSwk96tCGiTW22uKTPAkigLw3W1QnMxEc0Zq7vphthB+XvQepuemgaT2Ajz5qNch47KrqNgJprpIAIBYbv9KodHeHpl2ltxiP8AWr7q9xrnTtU276bZrN9C33EUH5p/pNHFcGuD4LoWXuhWEgD25rl6wttSxJjHHf2qwQnYAsEDEE+1RIP40nE8VVkTKW/YW6xfAaDEigLul+Uq+Qp/atLetBgbcCSe9A3kUObZt8mC1EpUH2Y7V6UgHb8xnxFM6X1fX9E1q39Fda1cTOO/sfNaDXaTbb2qATPYcVUavRTa3xg8RWrHlXTMubT3yj1b4O/EHR9c26bqPp6TW8Ln5Ln2PY+1bRhXy8ytaufJ/LnjFemfh9+IDK9vpfXbsoYWzqG5X2b2963Rn+ejk5cNdHqR/auU8iRPY02MU0yjTx5qJ0KncP1qaO1cio1ZLIwZAzUiZBniDTQpEinFltI1y4wFtFLMfAHNX0uSvp8q9fQL1fWKuALzx+5qrarXr96zqOs629pv8J7zsk+CcVWsNwrVj4iiPsjjmOYqe1C/Nz7U30LhXcBIpoLAwRFE6apBpOPLRapdtsgLWxP3pVW7z3pUrxf2afP/AEEWbhUiDx4rQ9Ouo4UqCD48+1BfEnw7r/h3XtptdZYLJ9O6B8tweQaF0WpNtxn5Qc1nzRU1aJp8lPk3GmKkjYxz2PmrjTWRktE9orP9J1Nq/b+slwRANX+juFn+f5TPeuNkVM7MXasJtH54GJ7Ec1NbUypY7eYFNVvn5BxRNjKhbg4yCaSy3wSWGiQJaefeiJYE7sErwDxTLaOBKgweDXXVSrfOZIz96ES+WI6j5Q26CvNT2NR6rgAsIPEc1S9QvfkgtwsSk4BNP0etBvBgdyEjg8VdBvHatF7r2DSOBEgnmqjXagQAPpXJzRHU9SBZd3ecYzxWeuXd2nLl8uNob2qUFhx8cg/VNW//AAm85Yk3lKqPal8OWWXTgmDMVy/pVuWCyhtgEKT3o/p2yxYCgAEcT3o79aGtFsloNcB5KwSAcUrpCOZUR5iabbIW0oXLEbj7062rFg7lgPYUAsguhnMqY3eaE1aQpgSIEjjPtVuwQwqW5E5oTUrDkKogcSagUWUmotsQIDEzH2FBegplXkSMECKtdTbdE9UW8TxmaiuWdu4kMpY5BHFEmOM/qtCkhlUKo7N3NVeo6bcUki2RJx71rLj+pIYqxOYYRign9V2P8NwFMEkdqfDLJCcmGM+x/Qfjv4h6GEsXLo1mnQQLV8zAHg8it90f8TOia0Jb1wu6G+cNvG5Af/If7V5ve6cgLXFUE7ciaqrujIvf4blfPn7Vqhns5+XRL4fRul1Om1toXdHftX0I+q2wYUD1LrvTOmgjU6pN/wD8afM37CvnU6nV6BidLfvWGOCUYrUR6rr7ZLC+xdhDEjI/WtKc5L1MXhjGXtZ658R/iN+VU/kbS21/z3Mt+grzL4i+NOq9WlG1t/0yIK74B/QVn9RqLt92e6xZzyTQpMnJp2LB9k7YGTIv2wVHCZ709R9qiJiuq5HPFa2uBMWl2TKdp+UxR+m1dtgqanTpdUYwINVocccGnBo4OKTKG7s1Ysu1lt6fSm+Y27qz2A4pUHb1gCAGKVI8c/yzZ5MX9HvXxBpF6t099D1zSF7JymosZa23mvDeudOfo3VLul3i7bU/w7oGHXzX0iob+Ugjwarut/DvS+uWGs9Q0wkjFxcMp8g0nHKUX+UcvcjwvpGr2uASI8ea1/T9QzEkEEEDk8VW/FX4fdQ+Hd2s0TNrdCuS6LD2/wDyHj3qo6b1M2xG7B/rSNRiUvaJ09LqP+ZHoVm4kAznHNF2nJZRgqe81nOmakXFEHHarnTPucAyTP6VzmqOg1asuLZLqqdh3rt3eUb0ArEEmTUasURtgAY5GKrbrarR6dtl8XJJhbmI/WhQpRsH1up/MBbV82lInaAaqdTqE0t5W3wisCZGCO1Zzq+rK9QZdjW2DQUZyy/eai1OogLY9a3tnJUzn3rXHA3TLeaMbRsdL1T86CACDPzr2/SmalwuvSxClFBjzVR8PXvzTMXIt27fJHLGhbvWJ6lcKgBcqDQeJ7mkGsqpNmi12pVVFpQDtiIPc1LpzuuBI2mMiMms7o7r3tRMmBOfetNoA43bvqbEntilzjtGxaa4LbRBSgBAJYwPai3bagULJEYHag7ICqg25B5o02ru4bVHuQcz4pTEy7Gs+xjuaY8iKg1AKp6gblvFFMwj0zkj+UjNDMoYNA2xwIqrLiwR33MoiMYAPFB6gvcuFmx3yTRFwN6hk4jsKivae58xAMcqBmT3okORWQQGKGSe/NQ3NRG2bi75gg/7UQ4HqgEsIaCFANBahLe6dgRoOS2OeKOITJkuBnVLctJ3SRilrLS3HJtsqjnaDx9qhN90UnClORwIjzQ1q87bG9MBiTMNzTEgGwLXWi6OXQllBAZgPNVxsC5ZUwGbggeas9ZeFy9DkBVnk/0qHTbC5W3cPz8KBma1Qk1EzTimyhvWMkEGZoVtO1a/T6faWNwKUY7YNDt0xXuQFAkFsHitMNXXBmnolLkyLoymmFvNXOs0XpH5mgn+lVdy2QTiuhiyqaOdm08sbIdwrm8jNJlimmaaZrOi4fH9aVNilVcks+pLOoBMT+nijbV5WXPPiq1bQBBiPNTjcBIyfFcGM5I0OKZZIUYFYBUiCDkEfavP/jH8Nretc634fW3Zvc3LE7Vb3Hj7Vs7V0z7n+lF2rzSOacsil2Uk4vg8E0jXun6xtPrldL1o7Wtmtd07UJcto4le1a74u+ENF8R2Wv2wLHUVX5LowG9mHf715xp/zPS9U2h6haezqLR+lu48jyPesufH9OrpdQperNnZvorKX+mPmP8Aaq/rGvtWNO1wjeswcYrmnvl0UrBkfMCOKpOrSvTb+9tqTKqMzWWMeaNdVyYbrGoF7XXXtKUBORM1DpVD3BunkCAJJqDUOxutM81cdBZLH8a6gAB/xGBO37Dua7skseLg48X5MvJeXivTujk+kFvCck5PgRWVvs/5hE/nYS3uaM611a7rri3GcBBhLY7D3oPp1t7+pDkbu3FJxY9kXKQ7Lk3zUImn+H7INyLhJAg4zmtnp0YKrhSQTwRwapOi6QWkWVgEyZ5itZpbP8MlSTOMVyssrlZ1F6RSI7LFYa7O3wO1Fs+4HZJD8HxQer3WiQIBkAmf9Kl0d9nwQAAJpLBkrVhBVUUloM8zyPaoLpZZ2AwYj2FR6m8PUKlok4IzTDdcgySDjJOIqURRZw2/m3EcAxjihiLxJULED5mJ/wBKLBYKLjxA/rQ126HYlbkTNEMTArkW2JcKRED5e9VestWrty36wI3HfHParLUQ0uLnyDEExBoC9vYAFoM/KJ//AGKKIZQ6i41ouH3ZxBqBL7W7ZBIY/wAvtVzqNMtyWZCWYzkDFVzaVQWtv8rFgQDWqElQiad8FffuAshJAbIgGaFe6UAKhgwOTwQas20Bd2YSCDAAE1Hd6YSCz3Qq8hW7mtEZw+meUJ/AVOqsjBzLGIINEW+tLk3DEn5QizAqG90Zwoaf4Z4IqufQvbG6DtmJjvTVHDMW55oFjr9fY1dpCwX1SW3naBPiqW4BPmnNauDJmPeobisDFasWNR6Zmz5ZT7QxxUTCnspBPNMbnPFa0c+Q2KVdAPYCKVGCfUgWf9a6MGKQ+9dgz9zk1wB1jtgJ4ipFEVGpjiplM/tU2oux6SJIJqu+IPh/RdfsBdQpt6hB/C1CfUp/2qyUDmpVxEUSjaoik07R5bc02t6Nqzo+prtP/Sur9NweQfPtUfVrJfTP6ZVfl55zXqet0Wm6lpm02ssrctN2YcHyKwnWegano8ubhvaM4W7GU8Bv96z5MLi7R1NPqlP1l2eONpjd6g1smDuMk0Z1HWLa0FjTWwJgkkfejuraA2OplxMXASCw/rWd1bFr7T2wB4rpY6ytfhGHJeK19YxAblwKO9azoGg+WfpkdxVF0LS/mNUARImDXonTtIqBAqnHBFI12avVGvQYb92W/StLCi2rLnvH9K0NjRenZO05A/ah+laNXKHb+3erq+g02maMQK5ajfI/Nl9qRkdeD6gyxI896kskLpw6nMVBr7xFzMknvUAvAWp2yYnmM0NGpK0SM5A3M2SNyg9zUfrHaXYb+5BoPUX3ubTkhTMHtNRl7jKF3QS3Y1VBpBDarfcAN2B4BwBUXqG4d5YYwDHNMGiAcuxJEEEA81I1gv6QEqjcr3GKui+EM1Cm+0bFIjuMA0r2mlTwwEAtGR7UQA1lV3OC0QSRmK4zMAiowaedw4q0SymvhQcb4VvqI59qDu6cKhdlb1OxJmPFXZVr++2u4TkgH+9ObpsA+pJnGAaNSoFpGX1Vy5a2kbtxXnfM0MNeQypfiFO0DxWq1nRhtUlPpGARxNUHUuhX3XdZO5SRk8/tWjHOD4YiakuUEaXV23VLJYgEHPvRH5YXbcqlvcziQeOazh0+o090AOx2/wCYGiLer1VttpOfY0Tx/wAWUsnySLRujW9ULu6VlssAIEe1Uus6QLJa2rBmXkx/b2rQaLqQYKCAGIhd8gHzRIv6a+jsbKm4mIY4nxVRyzgy5QhI8/u6NhmIkTE5ioDp2YgbTP2rX9TNg3Ld+0rrBGQAABQRtWyty7vG1uAeftW2GplVmSemg2ZprBUkGQR2pVaOlkuTDGe+KVafPIT+mifQ4OKW6hkY8A08OR7VytxkoJRgT2mpBu5FCKZPtU6Oe81LLoJVjHeplNCo8kE81MpI44pkZAtBKmpNqXUKXEVkYQVYSDQ6EH6alU05Owejzv8AEj4eGh0LdT0seihjZ/8AHPj2rxO8S91ieSa+j/xJXf8ABeu3TA2nH/kK+cGX+LHvTdNFRcqGZZynFWbH4Y0jaeyXKSXiI8Vuun29wAIwY+Y4rM/D+NOpkmQCJ7VqdIu50LHB7dq5OduU22dzGlHGkjV9HRUsq7AYwKh63qYtMZAxFctagWrWz+xrL/FnVEsabYrguwMRyKBytKKM2PHunuZVXtWXuyrSOy0zUldm1B8/+Q8UJolbYbt0k7h3MUrr732qzSB94qtpvtEov32uMGtqqEAbS3zcdqnU7bcOjN4Hig/Ta5sIZS4ncScn7frRdrTkIAAwgyx8mqYSJ9PbcIoS5gmSpGQBRYvFbiqQc4BFCjTmyfV+Ziy4VcSaNsWHe0vqhnYCdgOf1oSm0IoHO7ZkifmEUrgVgqTtYEMTOP0opUYhDDKsZAznxXTprjsBf+SMgnNQXuEthQoZ1VlnO1RP60RbS3dZrZXbA57R4rlhANxaRB5I9qdO+6WUAoog+f1qCWxyaBbiMQSIIEGn/wDCbbAE7THIYVPbuWwO0g4I8U65qN3+EwBXO096sS5zKjV9FQ7hYRQXHHiqV+g7LYO1S6TOK2PqsVyB+1CaoFnBAILHJHI/+qJSYcMj6ZkV6QANpUMZ3AlZild01pmhBtdTwcg1pmtWwuzaFt8nMn70Besi7bLoA1kkbCIiiTGqaMpq9G19XJRpJ9gAapdfYgi3dV1zhkwPf9a2t/pJZLjer85BhDwI84quXpenvOBqbYYnuCRB8RT4ZNoM1uMU+nYMQC8dpWlW0fodhmJKJP8A3HNKtH6gT4j0lFOY/SpNnnvUSmOeR/Sni6OKz8HMJVGKlUCOaiRs1Kp85FXSJY8ZqRTGDUYmpBwJz70SRVkqkE47+KmVsicGhlnjn3qdWOP7UyLKKj4+G74N6l3hFP8A/Qr5zCf8yDnma+kfi5PV+FepoBP8AmP1BrwK1YK6lLiZnG04mnQntbGRhuSNR0chE/mjkwcx5rS6MkMGBPH71lemJ6cACGPMn960iXGtKIGPAHfxXMn2dyH7S0uaz8vYYmAQMljWC6rrz1HXltpKIdoj3o/4i6sqWHtAgOflicz7VmBqX0WnNxmHqPgCcmeabhxN8ick4w4LjV65LVsBoBGTH/7NVVnratqrYMC3JDN4ms/rNQb92QT4yaf0zStrNWmnT6nBjMdq2x0kYwuRjlrJSmlE3Vu6Ldm1qbblrJYqpjnPNX+nQEpdBLFokTyDVP8AD3TH1GksG9ZLfl12fXKknuK23TNMtsKjoATggjOK5WSrpHReSo2+xW9ACq74J8kZ/SpbOnC7kZiWGML2qxW0qj5GksshSOYqPeRadVHzRkeKXRkeVsHtaVgrLbI27ucTTm06OxVuT/SiFdmU70ntjGam9BS07jkyIq0rAeRrsrG06qm3O6Y4xURt3LTAqo3kQSO9XDWSwG4Q3mmHTIAQwmr2lLMUMXUZiZUnBNI3GMrHiG71ePpkdyZIND6jSLtJ2d5q9rDWaLK2y7QNzZEgzyKk9Zg2wt+1OOge3cLITDHjxXPTgkbQDMEipRbkn0Q3l3q1xmVkUQY5+1CXFR03XHJJgLagBUozVWibRW3J/wAs4mgXa1ZkuCwYR4zRJBRdoi1N5dnISDOD3oe46sFZCkTjMbqivIPmOCYn3/SlJAJVo3Dg8TRpDCY6plMQMe1KhZ3ZgtPcd6VSiUbYZ48UgTOBXAwAmc+akBECO3enUccYtwhvNTrekcd6YNpNdKicE/tQO0FaCEuiYNSq+fNBjFT22nvVxbKaQUrAnipbZ4NDJzUyE8e9NTYLF1K3+Y6Xq7MTvssI/SvAlAFyDzOI7GvoS3DqVPDAg/avAeoILfUNRZYgendZc470b7/8H6dlnoWYgQJaSBj/AFqx1OtOm0hYnIEjvVNo7wtctEDjmq/r+ua6y2Lf7CkLHulR0pZVCFgeovnW6l7jH+GgJJ81U6y/cumW78ewq+Tp7jQFo+pdzeQKoX01y424AnEmBxmuhhcU/wDDm59zX+kaBSgEfMTzNaD4V6fePVtPctKGTIZokDHmgx0nfo9NqEclbj7WIHH6VsPg7TnS37yoxa33BUGBkAg+TS9RnWxpMZp8L3JtGr6M6WNMqohN31CSgE7c1faa4zAllCNPzTk1WaZkDKtpSPJjirK2yboJjGYNcd9mrLyLUG4bwKyuMewqd1PpLctqN5yxjJrm620YJMmKcd20RIjuKujO5dHLREqSQB9M1OkIsyAPNDbTtVlEuoyT3qQXS42uvbI7RRRAkTFgT9WDwe1JmAO4ckUM930wTjb7dqjuX22FpGBM0doHaENdMYye3aab6wmOT4igbl9327ePbvTVa4I9RsTgxVbgtgZcbcp/rQF8OFNyyQY5XmpbdxiCd0knxwKguhlbcDBOCORU7CiqB/U32t1wEDuDmPtQWptlUJIBHknmiNQ64VogA8YNDvdULwWXgE5NSh8QIqHUE4AExzBrj2SIW4gVSORzRXpmQZgnBAxTdyY38rPNEkHuOJbbYI2geNtKoXvqWJDmlRUVZaJ+YTkkxmiVvXVGQaIXaGHBn2qUKpo6ZztyIbV9pgjiibd0t2P7VxUWR/ep0UeKppgtoSifNdgqZXnxT1p45iQam0qxJfXh5BohHU96HZA3IrgtFeD3q7ki+GWNkwRwRXh3xdbGm+Jup2guPXJEj9a9ktXLqEV5H+IYNr4q1bMB84V/0IpsZbmkHj9WykbVhJY4I8jmgtJv1WuDnMnE9qH1F7dCiTVl0e0ApafmjEU/bsjYzfvkkaJLKGwLbTlTMZNUa9Nu3d2lTeAlyIjJBOKt9M7l1V1JEc9qKSTffVbZJAVQTxHJFZVJxs1uKkP6D0y1YtO1xJIwo5BPcxV5pdFZS4pQlYWBHaq7S3GJ5iDJxVxprSjaSQQczWebbY9VFUiw00FAI+ngxBNPG0PBHI5AxQ9tnJKgYEwZoy2DtUSD48UkTLgJtttRSCCftxT7bXGJgkA8A1FvDD5snjipFbbKkHAEGeaJGdj1+VyWgk+RmuDYBtAOPOYpG40Alc+aRLcNAB5FEgBoRlUxJJ7GmNb2DPFTAtMAzjim7gGye+ZFXRVg5UESiiSc4pEAd4HgVOzDfBH2MVFcbIgd8mpRaZBdYKMEx3IoV3hmADfSCSePtRjqD2AxP2od7fzQCP2q6CTQBcJvMQoMTzExUfp/xMTLZPii3TY5YYxGDM1GyIqy0qe9XQ3cDQSzLg55pq6d9sMsqOT/AL0Ylu1BcQScZ70vTkMdzEHMTVlbyrvWbguMB/alViFkfWv6ilV8k3hqvkZ+1TBwRQatnPM1KDjijMe1BNu7nv7zRNu7J5qvQkzxmp1NC2U0Gh+9PDDmgg5Hani4QYqbitoajTwSBTwc0Irn/ciplYnINWmVQUkA15Z+L9j0us6a+FgXdOJI7kE16ejH96w/4vaX1emaHUECUuFCfYif9KdjfKLR5PaO55/pWg0YFu0BA3HPtVNpk+bd/erPTEKpO7ceDPatGXkZh45LLS3dqFm58gYqdrxv3ITCjHiapTfLbVtkbRj2NWWktyEDkA/yxWaUaNcJXwXeiuKWCrvOwfpV1pSzCCAAO9UelQIoyADyRyatLTqAAATJxWWS5NXwtiQ3pne8DkLx7UVae3tUkkgTVSl4gQwZY+n7VOuoVYAy3POaWxUo2W5uqEAC9smKZbugiQQQfeKrvzqs52qYHH+9I60NMMpx4qCvGy1FxY210sNvPaq8agACSJ5xThfXblmE+auxbxsOgeTPj/auRv8ApIz5oRdSYlmERSOoJGOO1EDtYSSAchvvTGcgyJMUP+ZVp3n7VFcv/KQoyDmrRNrJnuIH2iWPPPFRXbgU/V2moWdSCd3ORJqMspkEAN9qsPaNvXA6H34FRMwAEywJ8+1SFbbDbgHxNNuWt+GgjmKtBDFY7o8CpV37AIX5j/SowwRNtwgHt2qQMdv1HHEUQDHC2scLSp3qAef1pVYNsktfT+tTJ9J+9KlUED15p6fUaVKhZGSHmpD2pUqoiJLPH6mplpUqtAsntcVmPxRA/wDSyGP+uP7GlSpuP4Rdnkmk5/Spif4BP/dSpVqkNh0d0/1p/wCVWpJF5IJHyilSpOUfhLKweR2xVomFtjtSpVjkbl0Fk/KD3iuH65pUqAoY2C0Yx2rtr6x9qVKoRk7EiYJ4pD6U+9KlUQpj3J3ESYinBmFtgGPPmlSqwGIk7jn+WormEI7f/VKlRIpEunA2ARxSb/3C/cUqVWgWRuTDfeorpO0Z70qVEQgfLJOcHmpbROROIpUqtAyOnk/elSpVYB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http://static1.businessinsider.com/image/4e7748d8eab8eabe2900000d-400-300/the-black-death-wiped-out-100-million-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32004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7800" y="274638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Siphonaptera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[fleas]</a:t>
            </a:r>
            <a:endParaRPr lang="en-US" dirty="0"/>
          </a:p>
        </p:txBody>
      </p:sp>
      <p:pic>
        <p:nvPicPr>
          <p:cNvPr id="7172" name="Picture 4" descr="http://ars.els-cdn.com/content/image/1-s2.0-S0169409X01001661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6003173" cy="48006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19800" y="1570037"/>
            <a:ext cx="2895600" cy="2392363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Xenopsylla</a:t>
            </a:r>
            <a:r>
              <a:rPr lang="en-US" i="1" dirty="0" smtClean="0"/>
              <a:t> </a:t>
            </a:r>
            <a:r>
              <a:rPr lang="en-US" i="1" dirty="0" err="1" smtClean="0"/>
              <a:t>cheops</a:t>
            </a:r>
            <a:endParaRPr lang="en-US" i="1" dirty="0" smtClean="0"/>
          </a:p>
          <a:p>
            <a:pPr lvl="1"/>
            <a:r>
              <a:rPr lang="en-US" dirty="0" smtClean="0"/>
              <a:t>Oriental rat flea</a:t>
            </a:r>
          </a:p>
          <a:p>
            <a:pPr lvl="1"/>
            <a:r>
              <a:rPr lang="en-US" dirty="0" smtClean="0"/>
              <a:t>Vector manipulation</a:t>
            </a:r>
          </a:p>
        </p:txBody>
      </p:sp>
      <p:pic>
        <p:nvPicPr>
          <p:cNvPr id="10" name="Picture 2" descr="http://forms.asm.org/ASM/files/CCLIBRARYFILES/FILENAME/0000000451/flea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5257800" cy="1792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286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Psocodea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[Lice]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Human body louse (</a:t>
            </a:r>
            <a:r>
              <a:rPr lang="en-US" i="1" dirty="0" err="1" smtClean="0"/>
              <a:t>Pediculus</a:t>
            </a:r>
            <a:r>
              <a:rPr lang="en-US" i="1" dirty="0" smtClean="0"/>
              <a:t> </a:t>
            </a:r>
            <a:r>
              <a:rPr lang="en-US" dirty="0" err="1" smtClean="0"/>
              <a:t>humanus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Vector of </a:t>
            </a:r>
            <a:r>
              <a:rPr lang="en-US" dirty="0" err="1" smtClean="0"/>
              <a:t>typhus</a:t>
            </a:r>
            <a:r>
              <a:rPr lang="en-US" i="1" dirty="0" err="1" smtClean="0"/>
              <a:t>Rickettsia</a:t>
            </a:r>
            <a:r>
              <a:rPr lang="en-US" i="1" dirty="0" smtClean="0"/>
              <a:t> </a:t>
            </a:r>
            <a:r>
              <a:rPr lang="en-US" i="1" dirty="0" err="1" smtClean="0"/>
              <a:t>prowazekii</a:t>
            </a:r>
            <a:endParaRPr lang="en-US" dirty="0" smtClean="0"/>
          </a:p>
          <a:p>
            <a:pPr lvl="1"/>
            <a:r>
              <a:rPr lang="en-US" dirty="0" smtClean="0"/>
              <a:t>Intracellular prokaryotes</a:t>
            </a:r>
          </a:p>
          <a:p>
            <a:pPr lvl="2"/>
            <a:r>
              <a:rPr lang="en-US" dirty="0" smtClean="0"/>
              <a:t>Infect louse gut cells and destroy them</a:t>
            </a:r>
          </a:p>
          <a:p>
            <a:pPr lvl="2"/>
            <a:r>
              <a:rPr lang="en-US" dirty="0" smtClean="0"/>
              <a:t>Pass in louse feces</a:t>
            </a:r>
          </a:p>
          <a:p>
            <a:pPr lvl="2"/>
            <a:r>
              <a:rPr lang="en-US" dirty="0" smtClean="0"/>
              <a:t>Human infection when infected feces enter feeding site</a:t>
            </a:r>
          </a:p>
          <a:p>
            <a:pPr lvl="1"/>
            <a:r>
              <a:rPr lang="en-US" dirty="0" smtClean="0"/>
              <a:t>Formerly very common in Eastern Europe</a:t>
            </a:r>
          </a:p>
          <a:p>
            <a:pPr lvl="1"/>
            <a:r>
              <a:rPr lang="en-US" dirty="0" smtClean="0"/>
              <a:t>Killed millions during WWI and before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zoonotic</a:t>
            </a:r>
            <a:r>
              <a:rPr lang="en-US" dirty="0" smtClean="0"/>
              <a:t> hosts known; </a:t>
            </a:r>
          </a:p>
        </p:txBody>
      </p:sp>
      <p:pic>
        <p:nvPicPr>
          <p:cNvPr id="6146" name="Picture 2" descr="http://livingwithinsects.files.wordpress.com/2010/11/lice1199.jpg"/>
          <p:cNvPicPr>
            <a:picLocks noChangeAspect="1" noChangeArrowheads="1"/>
          </p:cNvPicPr>
          <p:nvPr/>
        </p:nvPicPr>
        <p:blipFill>
          <a:blip r:embed="rId2" cstate="print"/>
          <a:srcRect l="14159"/>
          <a:stretch>
            <a:fillRect/>
          </a:stretch>
        </p:blipFill>
        <p:spPr bwMode="auto">
          <a:xfrm>
            <a:off x="4267200" y="0"/>
            <a:ext cx="4629150" cy="2362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Reduviidae</a:t>
            </a:r>
            <a:r>
              <a:rPr lang="en-US" dirty="0" smtClean="0"/>
              <a:t> (</a:t>
            </a:r>
            <a:r>
              <a:rPr lang="en-US" dirty="0" err="1" smtClean="0"/>
              <a:t>Triatominae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3100" dirty="0" smtClean="0"/>
              <a:t>[Kissing bugs]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382000" cy="4678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Chagas</a:t>
            </a:r>
            <a:r>
              <a:rPr lang="en-US" dirty="0" smtClean="0"/>
              <a:t>’ disease (</a:t>
            </a:r>
            <a:r>
              <a:rPr lang="en-US" i="1" dirty="0" err="1" smtClean="0"/>
              <a:t>Trypanosoma</a:t>
            </a:r>
            <a:r>
              <a:rPr lang="en-US" i="1" dirty="0" smtClean="0"/>
              <a:t> </a:t>
            </a:r>
            <a:r>
              <a:rPr lang="en-US" i="1" dirty="0" err="1" smtClean="0"/>
              <a:t>cruzi</a:t>
            </a:r>
            <a:r>
              <a:rPr lang="en-US" dirty="0" smtClean="0"/>
              <a:t>)</a:t>
            </a:r>
            <a:endParaRPr lang="en-US" i="1" dirty="0" smtClean="0"/>
          </a:p>
          <a:p>
            <a:pPr lvl="1"/>
            <a:r>
              <a:rPr lang="en-US" dirty="0" smtClean="0"/>
              <a:t>All stages, both sexes, obligate blood feeders [&gt;100 species]</a:t>
            </a:r>
          </a:p>
          <a:p>
            <a:pPr lvl="1"/>
            <a:r>
              <a:rPr lang="en-US" dirty="0" smtClean="0"/>
              <a:t>Parasite transmitted via infected bug feces</a:t>
            </a:r>
          </a:p>
          <a:p>
            <a:pPr lvl="1"/>
            <a:r>
              <a:rPr lang="en-US" dirty="0" smtClean="0"/>
              <a:t>South America, Central America, Increasingly S. U.S.</a:t>
            </a:r>
          </a:p>
          <a:p>
            <a:pPr lvl="1"/>
            <a:r>
              <a:rPr lang="en-US" dirty="0" smtClean="0"/>
              <a:t>Often live in human dwellings</a:t>
            </a:r>
          </a:p>
          <a:p>
            <a:pPr lvl="1"/>
            <a:r>
              <a:rPr lang="en-US" dirty="0" err="1" smtClean="0"/>
              <a:t>Zoonotic</a:t>
            </a:r>
            <a:r>
              <a:rPr lang="en-US" dirty="0" smtClean="0"/>
              <a:t> disease:</a:t>
            </a:r>
          </a:p>
          <a:p>
            <a:pPr lvl="2"/>
            <a:r>
              <a:rPr lang="en-US" dirty="0" smtClean="0"/>
              <a:t>Skunks, opossum, raccoon, many more</a:t>
            </a:r>
          </a:p>
          <a:p>
            <a:pPr lvl="1"/>
            <a:endParaRPr lang="en-US" dirty="0" smtClean="0"/>
          </a:p>
          <a:p>
            <a:pPr lvl="1"/>
            <a:endParaRPr lang="en-US" i="1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" name="Picture 2" descr="http://upload.wikimedia.org/wikipedia/commons/thumb/8/82/Tnigromaculata.JPG/220px-Tnigromacul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0"/>
            <a:ext cx="2707229" cy="1981200"/>
          </a:xfrm>
          <a:prstGeom prst="rect">
            <a:avLst/>
          </a:prstGeom>
          <a:noFill/>
        </p:spPr>
      </p:pic>
      <p:pic>
        <p:nvPicPr>
          <p:cNvPr id="1028" name="Picture 4" descr="http://www.cals.ncsu.edu/course/ent425/text18/rhodn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2718226" cy="22860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BDAAkGBwgHBgkIBwgKCgkLDRYPDQwMDRsUFRAWIB0iIiAdHx8kKDQsJCYxJx8fLT0tMTU3Ojo6Iys/RD84QzQ5Ojf/2wBDAQoKCg0MDRoPDxo3JR8lNzc3Nzc3Nzc3Nzc3Nzc3Nzc3Nzc3Nzc3Nzc3Nzc3Nzc3Nzc3Nzc3Nzc3Nzc3Nzc3Nzf/wAARCAC/AQgDASIAAhEBAxEB/8QAHAAAAAcBAQAAAAAAAAAAAAAAAAECAwQFBgcI/8QANxAAAQQBAwIFAgUCBQUBAAAAAQACAxEEEiExBUEGEyJRYXGBFDJCkaEHIxUWUrHBJDNy0eFU/8QAGgEAAwEBAQEAAAAAAAAAAAAAAAECAwQFBv/EACQRAAICAgMBAAIDAQEAAAAAAAABAhEDIQQSMUEiURQycRNh/9oADAMBAAIRAxEAPwDpLmB7hIQ3na9yn2Bo2rnYpvSHBos7HY2kjVG8EHjez3WaV7PUqyU5gG45Td28BtX3Si4ywlrH6CeHN3I/dNggfJ9+FsiUn9Fk20jYG9wj8xrS0PIBcdIHuUjW2gAe36kgy0W05o333vZaqKe0PrZKjaG7kVe6WJWMaRsXN9lAflgAt7gcBR459YYHB0bjvRO6JKg/4uW2WL425AcHfq9+Ex/g7OQACfYJ/EN1vv8AKmidrKtwWc8UXtkSnODpA6fiDHPbTQr3tTbAdzufdNRO1t2IKN0ZLrv7KKrw45Ps7kPhFqF0kA6W7lJYS6SiKpBFDou+RXZAXe6NGgQOyYypvIiL6JI7DunS4ggBpNmrHZGQDyk06GvRELi+NriKJ7ImZEUkskTHtMkda2g7tvi05SLQ0EmtzyimIamyIoZYo3vaJJSQxt7n3VJ1sM1evkgkD6d1dzRMe5ry31sNtd3CrepQefE5paDex+n1RbR0YJdZJnGPH/THtnOQ1tsl3BA4K5/I3el3fxF0g5eK6JtHc6fquX9R8KZ0EhqF1fAtWmlo93HNSjTMy0HstV4CiJ6v5rnaGsYdTi6gQeyhu6WMCPVl02v0kbqFPPJIRHC7y4iKppq/lNmsvC78XYZi6rJPHMJGSu1BjSCDapclgjhDmNAbwNkzM2YtYxr3EbcE8K6wI4JscRSkeY0UQdxaEqFBUtFNBGfxEbncNcDfC694fnfJjMeQ0gNvlYeLouRlTgMh7cuC3/TMcw4scRoOawXXFgKWyMz+F/hZ0TrBrbawUqTO0g+pvwFj+s9Zi6NFyC949IH+6xHU/GHUJZyYn+WAKaRynBa2jnjgt2dVd1EyZGnUCLG4KC5Bh+IuoteHGc2drN7oKHit2VLiJs7n53sKbtRHf4Tcs8vmMjDC5hB1yhwGk9rbyfsmsh7w1ohY129Pt1UPj5TYmawEkAdz8KEc8YWh6EPxYGDIyfPewHVK5oZq+w2SJM8ayIhqGm9XYrM9e8QY+M7RJLobz8lUn+eMVr3/ANoln6QDv9FvF0tHVDj6s3T8l5Op5DWn9KhZHVIseJz5pBHGD6iTVLM4/ivFzXtY2V2PfLX7391nf6gdW1ZMWK1/9vQHur9RKfyzaOKMfS7z/HvqLcGLWL3c48oYnjeQOb+Ix2kdtJorncFsNg3fb2VjiyME9TxhwI5J3CpG8YQcdo7H0DxNjZ/9pji2TnS7/wBq5nM0unQ4juaXDsDPfi5jpYSY3h+ph52XY+jdVjycaGYfleB9L7pSkutM4M+OMXcUarprXBjdV3XdTqv6qvw52yNaQCPilYNNrNniZb7bEhlNra0emiT8JSOlNGQ1E97nP1xlgDqaS4HUPfZOI6QQlQBfRAfKAACB4TACIGxaIh32SqQARCizPDnth8t7g+7c0bN+vspTjtskCjfugqLooszENmwKVJlY4AcbDqPdavLo23ejtY7KpysUGPbYjgHhNs9PBm1s4Z1Zs2T1bIfKNLmuNAdlG/CjSNyVu/FHhyRmU/Oxo9nfmocf/Fl5Iyy9Tb78bo8PSTUlogNx6a4bgmwo7GvEwDHmhvR5KthC4xueGixvX1Vt4a8NZGZmNyMhmmAEONjZyV6HKSSNh0mEuw4fMALywA2P2UpzS06a2HJpT8fG8uMktutgQCqLxBlHAwMjKAL9LSKHLCeCkcql2ZhfGQe7q8rX1pAFexCyMzbcA0ek72tU/KPiDBGRI5kmRjgay07kcbjsszNjyCVzS3j52VxkdUXaoah8vzKL9mnugnIcR80gbGBZPZBWaJfs7nHkhxNd+B2Ki9Ql04srq1Oa00LoXXdcvwfF2djy/wB13mMLuD2W1Z1BvUenGSMCpWE0SsoqtGEcVS2c56n1DI6llGXIAaeAxvDVEvbm0WTcU72H9LiKSdfp+Vd0daaWganEHsnsz/qMaGd5LpGeh18UOCog1tcdXdXvRcaObByzk/8AaIAv27oTtbIf5LZTRydxse6liUyAEkX8BMSwwtlcIpC5o4JFJyENLwC4aaonhWmXFNejoe4mMNb6wV1jwniyw9Px433qA3H13Wb8J+HcKctyZJRORRDPYrpOBC1g1htV8KJJSOXkzRYYkfmN8p+tpA/M0kV91eRk6RfI+VWYJLQXOrf3VgHhsZc40BuVNVo8LPuQ9qDRyg1+q9qUeDJhyYWywvDo3i2uHBTzKIHulRg0Ob0gCa35QBBGyCCQmuBKNJayiT3KjT5RhnbEYy7X+XTz8k/RA0reiRI7SLG+6YdmxC6eDpNOA7KHmZrQedvgqtObGbLS37BDR04+O5K2aEZMTh+YD6pYDCWuuzWyoWZLJgQ4DT/Km484jaAHW36o0KeGvCa+JpJPdQ5cR7yadQu7q1MLnudTG+nTeu+D7UlMYQTq39lNbM1NxKifD9LmGiDfKpZfDmLNKTJA13zwVsnRWSfdIMIJvv7qn+XptHktGOi8LYcbrZjM++9BWxwSAAwNbWwIV35JpKEV3v8AwkOXKbKV8UgAjcaMmzaO5rlV/U+nOdA9jmgskFOad7C04YA8agSRxYQmhErQNIurQ2EeS0zm2F0WCKUtx8aKI0GnQytQ+fdKzPCeFM7U5hD3H9K346ezUQGj60kPwCHBzDZ+QlGK9N4cpKV2YLC8KYuE8SxwkuA211QPugtzLjusNLRv3HugrbaNP5V+nlMPNbrY+Dupa2fgX8ttzPn4WOBDjXdWXR8tnT8sTva5xb+UNNKFs9GOy8614bOuTKwbdqcS6P2+izb8eaNxa6J4PsWrYdO8VQTl7MweVqdTQASKWpx+nxThr2MaQTx9vdVbKckjmXT+kZudI0MheG93OGwCt+vGPpmAzBxyQXC3bc/P3XRm4UTY3N2G52AXOPHeO6PqeranMHCplQdpsyuo2TaejJ7FNhgpOxj6bIj6KCf00vg3qsmH1SCO7a91Ee4K7ZiFxa8XttWy4L0KF0nVcRrWj1PAJA+V37AhIbQIuqtWv0c3KaomwM8ttuoN9zsFOs1RArsovkeZF5MzWvjdQcH76h3U0tAZpFAAbJM8bJK2JiLS3aqCeZvdcKP5JZWmquzadY4k+m6HYqPhlJX4PgUEEguDRaNp/ZSZhuvSdJo9rUXPlEcRcSLAu/ZSi4e4VH4ofXSsrTu4MJVI1wx7TSOc+L/Fb4pnQ4zyGtPqcO6zTOvZAcH+e9z751diq3qji55s/mO49/hVpl0NoPv5IvZXGC+n08McFGqOj9D8TuE7I8pxIcQAVtmZfoLQL1VpfXIXGelyF8jAHEG6pdm6CwuwIfOAsMG5CznFJ6OHlQjHZoemO147DfAo7qcFX4rXRwlrHNDuQSNlNJJZ6XAH3pJOzxcn9hfKOkgE6qrb3SkGYZRJLRpFWT9ShqFpgAs3sWky22nDUQOWtHKcBtApDsSxwI4I+oR8ikLrtaUhCGywbU0IJaCYHj9xjDjo47FFq9k2Aeb+UoGzam2fUKVii6ja674NyHZvS4HONkNok8fdcjoHa117+n8T2dGgvfULBVLbFPRfYT2Zom8uGVjopCx3mMLd65HuFS+KfDg6rinR6Zmmx8+62LcYSGN1kFm4o1ug+CxXf5WqRhDN1ZwDK6VkYkjmTROBHwmcfEmkk0xxuceOF32fpGPkM/6iBkgB21NTeL0LDgluLGjBvs3dNRbOh8nHXhifAnhyYZDc7KaA0bsBHJC6jhtLRZI/ZDGxQG0NvilLjYABW++/wUutHmcjkKbJLNLm88cJ5rRQI3Vbm5RwoHyubbWAE79lOx362NIJFgGq4Uv08+UXVjpaCbQAF2g40dqROcdOw791NGYb2aqpxFHsgWNNWAaNhE0uF72EHOKVBQ2/ca+SOKKrOpQmWN4cAA8bg97UvOfJFA2SJ5bokB0j9YuiP5TksYfYB2HCLN8curTOIeJfDs+LkubGwujcTpICz/8AhE5cC5t0aquV3nqOCyTyg5vpMg1irJ+EweiYrH6/KYXjYEjhUm0etDmqlZzbw14dllyGOkBiYNya5C6pgQAMDaIAGwPdNwYe4AADeNgrbFhDY9jVbcKe3xnNyuT2QtsJLAAQjmjn/CyNx3tbMWkMc7cA+6dYff8AdLSPMcmxnFj8mCOF0he5jQC53Lvkp48IVSCZJT9e6qzpOIZpTb3GmN9ys9j+I+qzZxdFDiy4TN3ue4tef/H5HsrXxl03JzcWKTCjY+WF2rS4XY+PlZjE6T1h/UYJRiCGUAan739T2sKa/R6ODHilit+nRsWZmRAyaI2x4sFOpjChGNjxwg3pFX/unXlza0tLrNIPPdXoPV6tKMoI1SEEPlBGggDyJl4smJO6GVhDmmimAACuude8NwdTiADQ14/K5o3H/wAWfh8ASmQeZkei99krR9QpRezH4GFLm5UcMDSXOcLNcLufh/B/CYsUTQ2mtqwO6geH/DON0wHyGAk1byBfC1mNC1g/NQ/ZUnZz58q8JGOCWnah7EJ1rLAGjVZ3rsl0QPSzU6tgdk6yM6q4AHNKkktHmSmM+XtpFJJaGkbH7BSgGtBNb90oMa9O0R3ojYE34h8rTBJH5Unl29ta9rtvwp5jBG1bogxrBbRVeyd7X/CltmMpW7REliDxocAb51cFOsZpbQO/1TnJKMtLm1qIPvSn7YnLVBaTpr45Tb5NGrVswCy48Cvcp0kDbdZzxbMDjQ4bnln4yYRvI/0ckffYfdN+FY4OcqJbeuROHmR4+bJjf/pbDbD/AMkfNJ+TquGMVuQydkrXfkEZDi89gBzalQsEYDBQa0AAVwEQxMUTmdkETZTzIIwHH78o2gfVfCHi4c00rcnqMhdJyzHbtHF9u7vkqwNB1X82kPeAQO3Yo4i1xvdAO/RTmB79Q4pMNgF77+9qaAKQ0hFkqbQ02NjSOLSg072dksj2KPgJUT2sKkpE263RoEFSAFI0VpAAjbdFp3SkKQAQCNBBFgC0SHKJrdI2JNm9yiwD1C671aCKkEAYcY5Onbf68qRjY7PSC0gc7m04yPXvZse4pOQmwLYR7I0ey5PwfbisP5QauwApn4WGQR+azXocHNB/SfdIjAY6u6ktFjdNKjkyTbHA3bfa0ZB2pERwR/ujBtUzABYO3J3UbzPLf6nHfg+xUgvA9Pq4u6UP1SvAIq/lRKT+FRV+k7zNggJXeWHFpBPblJZBX8I3wUfSKTVmf42CKYvv83Kde4tqtge6jRwlslknnupRbZ3Jo/wlbCSSehjWTW5H25WT8TNGT1np8cltYxrpGu+dQv8AhbAxAWeFB6l0yDqEbWShwLDbJGGnNPwqatGuHJGErZA6h4jx+nsAnLpZCBTYuT812Cj4vjGKYnXhSsaODrBLvoFH/wAmwOnEkuW+SybIYGur6qP1vw/H00QSYXnPjkfofrk1aXctdqPAPH3SOmMOLJqP1lrk+LOjYmM3I6hO7FjseqYd/oE5j+Legvj/AOn6rjZDi3U1jJBqdfsFk+tdHg6pDHj9Txp3zOkJjji2kIrj6LI5/wDTaXEn83pznxPq/JzKY4f+LhYP8K1FN+l/xMTaXaju7MmKRpMcjXUaOkg19UcUhe5xoaf0kFck8JDrfSMZuLLP5mWHF4s6gG/6Sf1cfZdB6T1yDJLYsoNxMvvE52zvlp4Wck4s5M3FeP8A9ReCQ6qLduxRzTRwROlleGMYLc48BFrG2yDywtIcAR3BQctC2PD2hzTbSLBHdKTYc3SK4+EYvbfumIWiIBIPcI0EABBBEUgDQSSLBRtFNA9vdABoIIkUAzLJIyWNrIXPa4nU8EAM+toJ6kEUFmPikcDRs/6bapMUgvjvttws2Ov4DM8YUudDHkuHpY59ar+eP3VgzKpjnmwNwK/ZTTR7XTW0XrXgsdqG44H/AClxygEB1n5VEzqFHSLNcKTH1Bj9nA7n3WinZm8Lou/NbTgSdJF7J/HkErGu0uFi6LaVTFKA0v7NHCkYOe2ZzovWXajuePohvezlyY2losnDUKFk+3CSMclhIJY8jnY0lNdsO9d06HWLQ0c7bQA3SwAmz3Pulb8JAN8bpYO1IJGMh7ceCSdwe4MaXEMaXE17Acn4S8TIblYsc7WSNbI0ODZGFrhfuDwU5W6V9khNjRa43qo81SareiPspSRIwOaRuLFWDRSHGVCGxscAQD90meNkodFLEHRkeoOAId8JxrC0N3caFbnlKokC+Uxdtldi9Mw8J7nYuNHE5+xc0bn7+ykSQxyM0SxMkb/pe0EKQ7YGuU28j7p38L7NmS8TeGxlsbN0lukg7wtOlt/6h8/HdUHWf8SD8eXO6VksLCQHsj1gnts26W/mkbDGQ3Zo9q2WM8SeKTgmSPHkcJR3aePlGkejx5ZJfj7/AKNdM6zl487W+ZPFAWutmTE5rDtsCTx9VN6B45/zDFK7DxRphdodqcQLrse4WEf4oyMmWpMoyvJ/Xvf/ALVl0HqkOFH+GbiwtgdI6VzWsq3HuU1VnTPjxe3HZv4PEEmmMvxCCSQ9rZL019lbdH6rH1VkksDv7bHadDgWvaRyHA/we6q+mZ8EjGmGNgsWNhSs4GA5TcloqT8khA/MO37KKr6ebngl8os9QqzslJNJQTOMCCS46fzEAfJQAFkjvygBSFoIIACCImkLsIsA0ESCAPJc8jHPkhfCS7VWo7uv6rYweIMnpHQMTFnmjfNR0MFlzGdtR9/haU4eDkNE2RhxSTMb6HFu7dv91zLrz3Hqk4dez+PZWqZ9THrN7+Fm7xNnP3fI43xTq3TmH4iz2ytcZnV8krNxngKVC4A0TXcopG/SLR17w74ii6hUUpc2QjcXt9lr8XQIrYKPK474Snc3qUNgn1gbHlde6cTpaXb9jSn083l41HwnxB5jJDnNeaFnet0+6Smuc62tHJKTCNfDa9wncgNjgOvcdwpejypNWLhkD9hXybUirG37qJBG1jQ8nfhSGP4tUtoxnV6FG69NE/KMWg7dpQBNAHZIgTG8uFlpabIooOJANCzXCUB7o+fsgBmCSSSJj3xGNzh6mE7tTriB3CNMZmLDmQGDJjbJE4glp+DY/lJgOE3x901INtW5pPV7InNGk2mUnRRdWe4R6R6dX8Lh3jfPdDlzAWHWRYJXcOtx5X4mN7HQ/hWsIcNJ8zX239lw7+pfTpI8x0zG+hw3rsUj1+LL8HRjumZ8hzWkvJ37rfQkgE2dhyFzro8RbmNLr5tdDjPnBkcbi57qA22+iIs6eP2lC5em78H5B/DDzHHZ4aCFvME0Dxz2KxnhrG/BQRskAa7kgDutfiyNLRWxKa9OHmbZYSyObGSxhe4H8oICWDsogyGtJt/HNmk63Iaf1WlZ5rgxc8MWRGY5mNewkHS7jY2E4orZGCVzxQLqs3yn2yAp0Di0OIJLXBwsI7QSBC0kSAvc0XYq9kieOOeJ0UzdTHbEHulQC3OrhBNF7Ws0/ZBFM0UbOWQgAUC4A/l3ralnfEHhg58zsnHcRIdi2ueyHhfxBHnsEDnO80chzvzLW4hZM0lpB7O3uvgqe1Oj3oy6OzlWZ0TK6c8CZjqs7gJGJCTwXUfcLq/UOkxZuK6N49PIPsVnIfB2X57m+lrSbBulopNo6o5otb0J8IYJlzRLpNMFl3+y6nggNjaBzSp+idFZ0/E0ABz3G3EDlyvMSItNcE0SE4tHncnIpEyBxLiPblS5GB8dHeqTcUYAITsZBbypWzypu3YpjfQAeyMU0cotQvYbjZDl1d0zMUAbJJNHsjNWB3Q4Qbt3v6pEhoAUkkb3X7IH1DdACrRG+ybcXljgBRvYpUd6Bq5SHQukl/Ffwic7sNieNlBhizXZTjLKPKGzQBX3+qG6GlY9kwiSNzXbtIWR650KPNLo5Yw9tVRW1dTW78KDOwPBpVVo6ePlcGcpZ/T/ABGT6g1wo8AcBaPp/hzGw2h8bC518uWmyoS1l1sOSVWYmf50z4TJGGsppBPq1Hgfskmo6Z3rPJxtD2NFE4kg/lcWnfgon5BhzA4ueQ70gE0G++ydhw48NsvltIMjy97nOu3FVfVMiOFrp5m/9o2LSl8Ij+b/AGO5eU2WN7HvcGPbVk8KNL4nghkZEZfWaF3YWD6h13IzHn+7oiugAVDhL5pwwE6jRO6Op1R4y9Z1iLK81oeJfSQKKlx5gHpbMbPG/ZczzetSxtbjYziAxtF3e1Bj6zmgjTPLY7E7J1ZL46kjtEHVGuJa4kEdypoyWkAg3fC5N0rxHkMkayd+uM9zyLW66ZmeftqAFCgR2Q/0ceXidNl46Z5edJ2rZMiWUSnckcGjwlRkBunfhN5EzYgTfHACHRzKKuqE5U5EJd39rQWc6hlODNbpifLeXO+RXCCSdHbjwOjz3hyvxMuKZhILXA2F2rokzJYGTUD5jQ4gdye643h4r8rIZFE0uc41t2+V2Xw7gOhhijHDAAa3v5SklZ2ZIpGjhhcYdUYDnEbAhTGQBxaS3cjcUigje1ocBTf1d0GmQyNsObvadpPZxOT8RLEYa3SWbD9SdgiaHatIBIAv4S9BLdnH9kYbROxKrtbORyseYQ2t0+w2ExofpFN7d07G1zefuUkYSoXt+yJpsmuwSxVI/oiyLG3veK0N1WQDvVD3Sx7o+Qh2SYgIq2CNE7g70gArHt3RgbINFAWbRHmkwE3bjfARguNk7UdvlJr13wO4RGTfkgVwkVVjOU51eqiDt9AmYy1rNwdhsEWZkBjSXnbkLPZ3iLFhJa+She6l6Z1YsUpLRbZMkkg9J2PZUuVhOxc7/E8aMPlLQJIez/Yj2IQwut42Qf7UgdvwDuAn5cgTARtoE7k+yerOqMHF0Ox9Ux8uIta2SCcD1Ryii0/8rJeOZJo+nsLDqjLvU4e608jGSxjzI3PcNg4chVnU+lHPwX45cdLqP0VP02wpQkcrhdqGkuu/uLVpguMWPNN3ohput1qMXwfiwOqRrnbWQeLQ8Q9IazphjxowPLOrS3v7p72diyJurMY2TW+3bO5/dR3v00Xbm99uyblcWP01RuiPZNyRzSgAMvsL5Qlo060TWZkbHAyF1Ajf3K6j0R0jMaFzG6nmIEAmrH1XN+g9MlfKZZsSSSGMBxaBZd9B3XWOnxMMccjWua1raot+EHPyJRSouopHOjDjbSALHuouaHOO2r7bJ2KVoj0k9t6RksI1A/NcIfh5a0zKdUYfJkY4O3BoX8IKf1b15DGNdvZc7fgeyChHfil+Jh/DHhpuGwOl9WRtZr8vwtx07F8mmUa5tSocMMA27/unQx0TqJoE90eOzPJlt6LDGZbKI2T3lNvdp39kjH/IKbv334T5vuhXJ2zgk3YcYoEDj6pYaPm7SGDvafYAKpaUjGTHGfl903I46TptOAcpss/uF5J3FHfb9lLM16Kiu9xt7p1Ja0AUEmRzgCGVqrYngJCexxF3+EhrnbBwH1TiYggCCjcLFIG62KCQBMBaACbQPKalkkZJG1sWpridTtQGnb+U7VhAxG1nb6qDkT+Q8h5vVdGq37BS/L0A6STZvcrPdSd/dMj+Wk7DulR0YYdmVniXqv4bCme41Tdt+D7Lj/UOtOnnLtZcSeL5V1/UHrD5iYYi5rA38vufdc8Y9xebCa/bPawpY0rRpcLqMoyGPMjg0PBbTje3v8Lp3SM/8XGydrac4g0DYvuuNwA6mA7m+bXS/BDmfgfVdhx3VSX6NM0NWvTfYj9TXawRrs7G9k86NjOAfcUVFwHBzKF8/wAKa+muADB8uSX+nnO0wmwxueXVQrdQJ8ZszC6qaSRVdv8AlWQ2YfTQJrlNZIJDexPt3TewjJpmPzvDGHPOZfJ02N2g1Z+E7j9EwYnObHCCWDfuVc24SgPb6SL54U6DFjcNgGl3NJJ34dLz6KHDLTkOhgi9tqpafGiLYtGg0G83ZtNwYUMRLWMGo76q3UyEETvNkt0j0lFM5MuTsVPUseWJpdHrHwOCqZnUciGTSTfegVrsp0ZGlwo13WI8TyxYkLnDtwsmpfBYu0iwimbK4yyvtzhwOyCxHS+uRjJ0GQkd/SdkE+9enV/XTP/Z"/>
          <p:cNvSpPr>
            <a:spLocks noChangeAspect="1" noChangeArrowheads="1"/>
          </p:cNvSpPr>
          <p:nvPr/>
        </p:nvSpPr>
        <p:spPr bwMode="auto">
          <a:xfrm>
            <a:off x="155575" y="-8683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1.bp.blogspot.com/-3l081aEO4Rg/Ts5lBXF_teI/AAAAAAAAB4Q/ONX45PEX284/s1600/trypanosoma+cruz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413908"/>
            <a:ext cx="3276600" cy="2367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868362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Reduviidae</a:t>
            </a:r>
            <a:r>
              <a:rPr lang="en-US" sz="3600" dirty="0" smtClean="0"/>
              <a:t> (</a:t>
            </a:r>
            <a:r>
              <a:rPr lang="en-US" sz="3600" dirty="0" err="1" smtClean="0"/>
              <a:t>Triatominae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2400" dirty="0" smtClean="0"/>
              <a:t>[Kissing bugs]</a:t>
            </a:r>
            <a:endParaRPr lang="en-US" sz="3600" dirty="0"/>
          </a:p>
        </p:txBody>
      </p:sp>
      <p:pic>
        <p:nvPicPr>
          <p:cNvPr id="4" name="Picture 2" descr="http://ars.els-cdn.com/content/image/1-s2.0-S1473309908702305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78443"/>
            <a:ext cx="8124825" cy="5703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Myiasis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[Infection with fly larvae]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Surgical Maggots</a:t>
            </a:r>
          </a:p>
          <a:p>
            <a:r>
              <a:rPr lang="en-US" dirty="0" smtClean="0"/>
              <a:t>Screwworm</a:t>
            </a:r>
          </a:p>
          <a:p>
            <a:r>
              <a:rPr lang="en-US" dirty="0" smtClean="0"/>
              <a:t>Enteric </a:t>
            </a:r>
            <a:r>
              <a:rPr lang="en-US" dirty="0" err="1" smtClean="0"/>
              <a:t>Myiasis</a:t>
            </a:r>
            <a:endParaRPr lang="en-US" dirty="0" smtClean="0"/>
          </a:p>
          <a:p>
            <a:r>
              <a:rPr lang="en-US" dirty="0" smtClean="0"/>
              <a:t>Dermal </a:t>
            </a:r>
            <a:r>
              <a:rPr lang="en-US" dirty="0" err="1" smtClean="0"/>
              <a:t>Myiasis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5060" name="Picture 4" descr="http://www.medicaledu.com/images/maggotLifeCycle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438400"/>
            <a:ext cx="4638675" cy="385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Myiasis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[Infection with fly larvae]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Surgical Maggots</a:t>
            </a:r>
          </a:p>
          <a:p>
            <a:pPr lvl="1"/>
            <a:r>
              <a:rPr lang="en-US" sz="2400" dirty="0" smtClean="0"/>
              <a:t>Report in 1799 of healing effects of maggots</a:t>
            </a:r>
          </a:p>
          <a:p>
            <a:pPr lvl="1"/>
            <a:r>
              <a:rPr lang="en-US" sz="2400" dirty="0" smtClean="0"/>
              <a:t>Used in civil war</a:t>
            </a:r>
          </a:p>
          <a:p>
            <a:pPr lvl="1"/>
            <a:r>
              <a:rPr lang="en-US" sz="2400" dirty="0" smtClean="0"/>
              <a:t>Most wars up to about 1931</a:t>
            </a:r>
          </a:p>
          <a:p>
            <a:pPr lvl="1"/>
            <a:r>
              <a:rPr lang="en-US" sz="2400" dirty="0" smtClean="0"/>
              <a:t>Now used to treat very deep injuries </a:t>
            </a:r>
          </a:p>
          <a:p>
            <a:pPr lvl="2"/>
            <a:r>
              <a:rPr lang="en-US" sz="2000" dirty="0" smtClean="0"/>
              <a:t>FDA approved in 2004</a:t>
            </a:r>
          </a:p>
          <a:p>
            <a:pPr lvl="1"/>
            <a:r>
              <a:rPr lang="en-US" dirty="0" smtClean="0"/>
              <a:t>Consume dead tissue</a:t>
            </a:r>
          </a:p>
          <a:p>
            <a:pPr lvl="1"/>
            <a:r>
              <a:rPr lang="en-US" dirty="0" smtClean="0"/>
              <a:t>Release anti-bacterial compounds</a:t>
            </a:r>
          </a:p>
        </p:txBody>
      </p:sp>
      <p:pic>
        <p:nvPicPr>
          <p:cNvPr id="45058" name="Picture 2" descr="http://www.myhealthnewsdaily.com/images/i/1263/original/medical-maggots-111219.jpg?1324332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429000" cy="2657476"/>
          </a:xfrm>
          <a:prstGeom prst="rect">
            <a:avLst/>
          </a:prstGeom>
          <a:noFill/>
        </p:spPr>
      </p:pic>
      <p:pic>
        <p:nvPicPr>
          <p:cNvPr id="46082" name="Picture 2" descr="File:Magg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5950" y="4114800"/>
            <a:ext cx="2686050" cy="212735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6260068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http://nihrecord.od.nih.gov/newsletters/2004/07_20_2004/story01.htm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Myiasis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[Infection with fly larvae]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Screwworm:  </a:t>
            </a:r>
            <a:r>
              <a:rPr lang="en-US" i="1" dirty="0" err="1" smtClean="0"/>
              <a:t>Cochliomyia</a:t>
            </a:r>
            <a:r>
              <a:rPr lang="en-US" i="1" dirty="0" smtClean="0"/>
              <a:t> </a:t>
            </a:r>
            <a:r>
              <a:rPr lang="en-US" i="1" dirty="0" err="1" smtClean="0"/>
              <a:t>hominivorax</a:t>
            </a:r>
            <a:endParaRPr lang="en-US" i="1" dirty="0" smtClean="0"/>
          </a:p>
          <a:p>
            <a:r>
              <a:rPr lang="en-US" dirty="0" smtClean="0"/>
              <a:t>Tropics;  Obligate parasite</a:t>
            </a:r>
          </a:p>
          <a:p>
            <a:r>
              <a:rPr lang="en-US" dirty="0" smtClean="0"/>
              <a:t>Hosts:  Livestock, humans</a:t>
            </a:r>
          </a:p>
          <a:p>
            <a:r>
              <a:rPr lang="en-US" dirty="0" smtClean="0"/>
              <a:t>Eggs laid near wounds</a:t>
            </a:r>
          </a:p>
          <a:p>
            <a:r>
              <a:rPr lang="en-US" dirty="0" smtClean="0"/>
              <a:t>Larvae feed gregariously</a:t>
            </a:r>
          </a:p>
          <a:p>
            <a:r>
              <a:rPr lang="en-US" dirty="0" smtClean="0"/>
              <a:t>An early success of SIT</a:t>
            </a:r>
          </a:p>
        </p:txBody>
      </p:sp>
      <p:pic>
        <p:nvPicPr>
          <p:cNvPr id="48130" name="Picture 2" descr="http://www.fao.org/docrep/U4220T/u4220T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4004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3581400" cy="2324100"/>
          </a:xfrm>
        </p:spPr>
        <p:txBody>
          <a:bodyPr/>
          <a:lstStyle/>
          <a:p>
            <a:r>
              <a:rPr lang="en-US" dirty="0" err="1" smtClean="0"/>
              <a:t>Anopheline</a:t>
            </a:r>
            <a:r>
              <a:rPr lang="en-US" dirty="0" smtClean="0"/>
              <a:t>  vs. </a:t>
            </a:r>
            <a:r>
              <a:rPr lang="en-US" dirty="0" err="1" smtClean="0"/>
              <a:t>Culicine</a:t>
            </a:r>
            <a:r>
              <a:rPr lang="en-US" dirty="0" smtClean="0"/>
              <a:t> larvae</a:t>
            </a:r>
            <a:endParaRPr lang="en-US" dirty="0"/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518" y="152400"/>
            <a:ext cx="4800982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295400" y="4876800"/>
            <a:ext cx="2667000" cy="1773237"/>
            <a:chOff x="4080" y="3203"/>
            <a:chExt cx="1680" cy="1117"/>
          </a:xfrm>
        </p:grpSpPr>
        <p:pic>
          <p:nvPicPr>
            <p:cNvPr id="6" name="Picture 17" descr="pipie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0" y="3203"/>
              <a:ext cx="1680" cy="1117"/>
            </a:xfrm>
            <a:prstGeom prst="rect">
              <a:avLst/>
            </a:prstGeom>
            <a:noFill/>
          </p:spPr>
        </p:pic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4128" y="4137"/>
              <a:ext cx="50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800">
                  <a:solidFill>
                    <a:schemeClr val="hlink"/>
                  </a:solidFill>
                </a:rPr>
                <a:t>Photo: USGS</a:t>
              </a:r>
            </a:p>
          </p:txBody>
        </p:sp>
      </p:grpSp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447800" y="304800"/>
            <a:ext cx="2219325" cy="194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86148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Sterile Insect Technique (SIT)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reduction via exploiting insect mate choice [1950s]</a:t>
            </a:r>
          </a:p>
          <a:p>
            <a:r>
              <a:rPr lang="en-US" dirty="0" smtClean="0"/>
              <a:t>Female screwworm tend to mate only once</a:t>
            </a:r>
          </a:p>
          <a:p>
            <a:pPr lvl="1"/>
            <a:r>
              <a:rPr lang="en-US" dirty="0" smtClean="0"/>
              <a:t>Male manipulation of females?</a:t>
            </a:r>
          </a:p>
          <a:p>
            <a:r>
              <a:rPr lang="en-US" dirty="0" smtClean="0"/>
              <a:t>Sterilize mass-reared individuals (X-rays)</a:t>
            </a:r>
          </a:p>
          <a:p>
            <a:r>
              <a:rPr lang="en-US" dirty="0" smtClean="0"/>
              <a:t>Release males</a:t>
            </a:r>
          </a:p>
          <a:p>
            <a:pPr lvl="1"/>
            <a:r>
              <a:rPr lang="en-US" dirty="0" smtClean="0"/>
              <a:t>Females mate with sterile males</a:t>
            </a:r>
          </a:p>
          <a:p>
            <a:pPr lvl="1"/>
            <a:r>
              <a:rPr lang="en-US" dirty="0" smtClean="0"/>
              <a:t>Don’t mate again</a:t>
            </a:r>
          </a:p>
          <a:p>
            <a:pPr lvl="1"/>
            <a:r>
              <a:rPr lang="en-US" dirty="0" smtClean="0"/>
              <a:t>Population decline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Enteric </a:t>
            </a:r>
            <a:r>
              <a:rPr lang="en-US" dirty="0" err="1" smtClean="0"/>
              <a:t>Myiasis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[Internal infection with fly larvae]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Gasterophilidae</a:t>
            </a:r>
            <a:r>
              <a:rPr lang="en-US" dirty="0" smtClean="0"/>
              <a:t>:  </a:t>
            </a:r>
            <a:r>
              <a:rPr lang="en-US" i="1" dirty="0" err="1" smtClean="0"/>
              <a:t>Gasterophilus</a:t>
            </a:r>
            <a:endParaRPr lang="en-US" dirty="0" smtClean="0"/>
          </a:p>
          <a:p>
            <a:r>
              <a:rPr lang="en-US" dirty="0" smtClean="0"/>
              <a:t>Parasites of horses and kin, elephants, rhinoceroses</a:t>
            </a:r>
          </a:p>
          <a:p>
            <a:r>
              <a:rPr lang="en-US" dirty="0" smtClean="0"/>
              <a:t>Eggs near mouth or legs</a:t>
            </a:r>
          </a:p>
          <a:p>
            <a:r>
              <a:rPr lang="en-US" dirty="0" smtClean="0"/>
              <a:t>Larvae penetrate mouth, nose</a:t>
            </a:r>
          </a:p>
          <a:p>
            <a:r>
              <a:rPr lang="en-US" dirty="0" smtClean="0"/>
              <a:t>Larvae migrate to esophagus, stomach, or intestine</a:t>
            </a:r>
          </a:p>
          <a:p>
            <a:r>
              <a:rPr lang="en-US" dirty="0" smtClean="0"/>
              <a:t>Pass out with feces; pupate</a:t>
            </a:r>
          </a:p>
        </p:txBody>
      </p:sp>
      <p:pic>
        <p:nvPicPr>
          <p:cNvPr id="47106" name="Picture 2" descr="http://www.viarural.com.ar/viarural.com.ar/ganaderia/equinos/parasitos-internos/gasterophilus-haemorrhoida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1" y="1882929"/>
            <a:ext cx="2743200" cy="2308071"/>
          </a:xfrm>
          <a:prstGeom prst="rect">
            <a:avLst/>
          </a:prstGeom>
          <a:noFill/>
        </p:spPr>
      </p:pic>
      <p:pic>
        <p:nvPicPr>
          <p:cNvPr id="47108" name="Picture 4" descr="http://cal.vet.upenn.edu/projects/paralab/images/labimage/lab1/1_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8933" y="4343400"/>
            <a:ext cx="3246967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Dermal </a:t>
            </a:r>
            <a:r>
              <a:rPr lang="en-US" dirty="0" err="1" smtClean="0"/>
              <a:t>Myiasis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[Skin infection with fly larvae]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Oestreidae</a:t>
            </a:r>
            <a:r>
              <a:rPr lang="en-US" dirty="0" smtClean="0"/>
              <a:t>,  </a:t>
            </a:r>
            <a:r>
              <a:rPr lang="en-US" dirty="0" err="1" smtClean="0"/>
              <a:t>Cuterebridae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i="1" dirty="0" err="1" smtClean="0"/>
              <a:t>Dermatobia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hominis</a:t>
            </a:r>
            <a:r>
              <a:rPr lang="en-US" sz="3200" i="1" dirty="0" smtClean="0"/>
              <a:t> </a:t>
            </a:r>
            <a:r>
              <a:rPr lang="en-US" sz="3200" dirty="0" smtClean="0"/>
              <a:t>Tropical America</a:t>
            </a:r>
          </a:p>
          <a:p>
            <a:pPr lvl="1"/>
            <a:r>
              <a:rPr lang="en-US" dirty="0" smtClean="0"/>
              <a:t>Skin (or eye) parasites of mammals including man</a:t>
            </a:r>
          </a:p>
          <a:p>
            <a:pPr lvl="1"/>
            <a:r>
              <a:rPr lang="en-US" dirty="0" smtClean="0"/>
              <a:t>Larvae feed subcutaneously on host tissue</a:t>
            </a:r>
          </a:p>
        </p:txBody>
      </p:sp>
      <p:pic>
        <p:nvPicPr>
          <p:cNvPr id="44038" name="Picture 6" descr="http://1.bp.blogspot.com/_0nYJoEA5fiU/SwsAuFOjjgI/AAAAAAAAAe8/7o2giE2UGRM/s1600/botflylarvaeinfle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86200"/>
            <a:ext cx="3571875" cy="2752725"/>
          </a:xfrm>
          <a:prstGeom prst="rect">
            <a:avLst/>
          </a:prstGeom>
          <a:noFill/>
        </p:spPr>
      </p:pic>
      <p:pic>
        <p:nvPicPr>
          <p:cNvPr id="44040" name="Picture 8" descr="http://journal.nzma.org.nz/journal/122-1302/3778/content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4114800" cy="2778370"/>
          </a:xfrm>
          <a:prstGeom prst="rect">
            <a:avLst/>
          </a:prstGeom>
          <a:noFill/>
        </p:spPr>
      </p:pic>
      <p:pic>
        <p:nvPicPr>
          <p:cNvPr id="44042" name="Picture 10" descr="http://img.medscape.com/pi/features/slideshow-slide/bug-bites/fig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76200"/>
            <a:ext cx="3124200" cy="2124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Dermatobia</a:t>
            </a:r>
            <a:r>
              <a:rPr lang="en-US" i="1" dirty="0" smtClean="0"/>
              <a:t> </a:t>
            </a:r>
            <a:r>
              <a:rPr lang="en-US" i="1" dirty="0" err="1" smtClean="0"/>
              <a:t>hominis</a:t>
            </a:r>
            <a:endParaRPr lang="en-US" i="1" dirty="0"/>
          </a:p>
        </p:txBody>
      </p:sp>
      <p:pic>
        <p:nvPicPr>
          <p:cNvPr id="44034" name="Picture 2" descr="http://www.parasitesinhumans.org/pictures/dermatobia-hominis-life-cyc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674" y="2431728"/>
            <a:ext cx="5572126" cy="4350072"/>
          </a:xfrm>
          <a:prstGeom prst="rect">
            <a:avLst/>
          </a:prstGeom>
          <a:noFill/>
        </p:spPr>
      </p:pic>
      <p:pic>
        <p:nvPicPr>
          <p:cNvPr id="54274" name="Picture 2" descr="http://www.sel.barc.usda.gov/diptera/oestrid/images/Pen%20&amp;%20Ink%20Psorophor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2780452" cy="2094065"/>
          </a:xfrm>
          <a:prstGeom prst="rect">
            <a:avLst/>
          </a:prstGeom>
          <a:noFill/>
        </p:spPr>
      </p:pic>
      <p:pic>
        <p:nvPicPr>
          <p:cNvPr id="54276" name="Picture 4" descr="http://pathmicro.med.sc.edu/parasitology/warbl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19200"/>
            <a:ext cx="4057650" cy="2286000"/>
          </a:xfrm>
          <a:prstGeom prst="rect">
            <a:avLst/>
          </a:prstGeom>
          <a:noFill/>
        </p:spPr>
      </p:pic>
      <p:pic>
        <p:nvPicPr>
          <p:cNvPr id="8" name="Picture 4" descr="http://www.ambergriscaye.com/pages/town/botfly_files/botfly3cut2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52400"/>
            <a:ext cx="3162300" cy="2002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Non-hexapods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Chiggers – parasitic larval mites</a:t>
            </a:r>
          </a:p>
          <a:p>
            <a:r>
              <a:rPr lang="en-US" dirty="0" smtClean="0"/>
              <a:t>Mites (</a:t>
            </a:r>
            <a:r>
              <a:rPr lang="en-US" i="1" dirty="0" err="1" smtClean="0"/>
              <a:t>Sarcoptes</a:t>
            </a:r>
            <a:r>
              <a:rPr lang="en-US" dirty="0" smtClean="0"/>
              <a:t>) – mange, scabies </a:t>
            </a:r>
          </a:p>
          <a:p>
            <a:r>
              <a:rPr lang="en-US" dirty="0" smtClean="0"/>
              <a:t>Ticks</a:t>
            </a:r>
          </a:p>
          <a:p>
            <a:pPr lvl="1"/>
            <a:r>
              <a:rPr lang="en-US" dirty="0" smtClean="0"/>
              <a:t>Lyme disease (</a:t>
            </a:r>
            <a:r>
              <a:rPr lang="en-US" dirty="0" err="1" smtClean="0"/>
              <a:t>Spirochaete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Rocky Mt. spotted fever</a:t>
            </a:r>
          </a:p>
          <a:p>
            <a:pPr lvl="1"/>
            <a:r>
              <a:rPr lang="en-US" dirty="0" smtClean="0"/>
              <a:t>Tularemia</a:t>
            </a:r>
          </a:p>
          <a:p>
            <a:pPr lvl="1"/>
            <a:r>
              <a:rPr lang="en-US" dirty="0" err="1" smtClean="0"/>
              <a:t>Ehlichiosis</a:t>
            </a:r>
            <a:endParaRPr lang="en-US" dirty="0" smtClean="0"/>
          </a:p>
          <a:p>
            <a:pPr lvl="1"/>
            <a:r>
              <a:rPr lang="en-US" dirty="0" smtClean="0"/>
              <a:t>A variety of arboviruses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 medical entomology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Forensic entomology</a:t>
            </a:r>
          </a:p>
          <a:p>
            <a:pPr lvl="1"/>
            <a:r>
              <a:rPr lang="en-US" dirty="0" smtClean="0"/>
              <a:t>Using insects in legal investigations</a:t>
            </a:r>
          </a:p>
          <a:p>
            <a:pPr lvl="1"/>
            <a:r>
              <a:rPr lang="en-US" dirty="0" smtClean="0"/>
              <a:t>Usually to reconstruct cause, time, and place of death</a:t>
            </a:r>
          </a:p>
          <a:p>
            <a:r>
              <a:rPr lang="en-US" dirty="0" smtClean="0"/>
              <a:t>1235 AD – China</a:t>
            </a:r>
          </a:p>
          <a:p>
            <a:r>
              <a:rPr lang="en-US" dirty="0" smtClean="0"/>
              <a:t>Murder in agricultural village</a:t>
            </a:r>
          </a:p>
          <a:p>
            <a:r>
              <a:rPr lang="en-US" dirty="0" smtClean="0"/>
              <a:t>ID of killer because of flies attracted to sickle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2226" name="Picture 2" descr="http://www.604republic.com/gocms/wp-content/uploads/2012/10/sick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1628774"/>
            <a:ext cx="2857500" cy="4238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58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insects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first to discover corpse</a:t>
            </a:r>
          </a:p>
          <a:p>
            <a:r>
              <a:rPr lang="en-US" dirty="0" smtClean="0"/>
              <a:t>Arrival sequence is predictable</a:t>
            </a:r>
          </a:p>
          <a:p>
            <a:r>
              <a:rPr lang="en-US" dirty="0" smtClean="0"/>
              <a:t>Habitat specific and seasonal</a:t>
            </a:r>
          </a:p>
          <a:p>
            <a:r>
              <a:rPr lang="en-US" dirty="0" smtClean="0"/>
              <a:t>Development rate predictable given </a:t>
            </a:r>
            <a:r>
              <a:rPr lang="en-US" dirty="0" err="1" smtClean="0"/>
              <a:t>T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ars.els-cdn.com/content/image/1-s2.0-S0379073811002039-g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34" y="304800"/>
            <a:ext cx="8691766" cy="621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mortem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November, Washington DC</a:t>
            </a:r>
          </a:p>
          <a:p>
            <a:r>
              <a:rPr lang="en-US" dirty="0" smtClean="0"/>
              <a:t>Largest fly larva [</a:t>
            </a:r>
            <a:r>
              <a:rPr lang="en-US" i="1" dirty="0" err="1" smtClean="0"/>
              <a:t>Calliphora</a:t>
            </a:r>
            <a:r>
              <a:rPr lang="en-US" i="1" dirty="0" smtClean="0"/>
              <a:t> </a:t>
            </a:r>
            <a:r>
              <a:rPr lang="en-US" i="1" dirty="0" err="1" smtClean="0"/>
              <a:t>vicina</a:t>
            </a:r>
            <a:r>
              <a:rPr lang="en-US" dirty="0" smtClean="0"/>
              <a:t>]:</a:t>
            </a:r>
          </a:p>
          <a:p>
            <a:pPr lvl="1"/>
            <a:r>
              <a:rPr lang="en-US" dirty="0" smtClean="0"/>
              <a:t>Post feeding 3</a:t>
            </a:r>
            <a:r>
              <a:rPr lang="en-US" baseline="30000" dirty="0" smtClean="0"/>
              <a:t>rd</a:t>
            </a:r>
            <a:r>
              <a:rPr lang="en-US" dirty="0" smtClean="0"/>
              <a:t> (last) </a:t>
            </a:r>
            <a:r>
              <a:rPr lang="en-US" dirty="0" err="1" smtClean="0"/>
              <a:t>instar</a:t>
            </a:r>
            <a:r>
              <a:rPr lang="en-US" dirty="0" smtClean="0"/>
              <a:t> – </a:t>
            </a:r>
            <a:r>
              <a:rPr lang="en-US" dirty="0" err="1" smtClean="0"/>
              <a:t>prepupa</a:t>
            </a:r>
            <a:endParaRPr lang="en-US" dirty="0" smtClean="0"/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T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minimum time to </a:t>
            </a:r>
            <a:r>
              <a:rPr lang="en-US" dirty="0" err="1" smtClean="0"/>
              <a:t>prepupa</a:t>
            </a:r>
            <a:r>
              <a:rPr lang="en-US" dirty="0" smtClean="0"/>
              <a:t> = 15 d</a:t>
            </a:r>
          </a:p>
          <a:p>
            <a:pPr lvl="1"/>
            <a:r>
              <a:rPr lang="en-US" dirty="0" smtClean="0"/>
              <a:t>PMI critical for identifying last persons with victim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relocation &amp; place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found in Hawaiian cane field</a:t>
            </a:r>
          </a:p>
          <a:p>
            <a:r>
              <a:rPr lang="en-US" dirty="0" smtClean="0"/>
              <a:t>Fly species characteristic of urban areas</a:t>
            </a:r>
          </a:p>
          <a:p>
            <a:r>
              <a:rPr lang="en-US" dirty="0" smtClean="0"/>
              <a:t>Determined killing took place in city; body kept in apartment for several days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2795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Vectors – </a:t>
            </a:r>
            <a:r>
              <a:rPr lang="en-US" i="1" dirty="0" smtClean="0"/>
              <a:t>Anopheles </a:t>
            </a:r>
            <a:r>
              <a:rPr lang="en-US" dirty="0" smtClean="0"/>
              <a:t>sp.</a:t>
            </a:r>
          </a:p>
          <a:p>
            <a:r>
              <a:rPr lang="en-US" i="1" dirty="0" smtClean="0"/>
              <a:t>Plasmodium </a:t>
            </a:r>
            <a:r>
              <a:rPr lang="en-US" dirty="0" smtClean="0"/>
              <a:t>(protozoa)</a:t>
            </a:r>
          </a:p>
          <a:p>
            <a:pPr lvl="1"/>
            <a:r>
              <a:rPr lang="en-US" dirty="0" smtClean="0"/>
              <a:t>4 species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World-wide distribution</a:t>
            </a:r>
          </a:p>
          <a:p>
            <a:r>
              <a:rPr lang="en-US" dirty="0" smtClean="0"/>
              <a:t>400,000,000 cases/yr</a:t>
            </a:r>
          </a:p>
          <a:p>
            <a:r>
              <a:rPr lang="en-US" dirty="0" smtClean="0"/>
              <a:t>2,100,000 deaths/yr</a:t>
            </a:r>
          </a:p>
          <a:p>
            <a:r>
              <a:rPr lang="en-US" dirty="0" smtClean="0"/>
              <a:t>Mostly rural</a:t>
            </a:r>
          </a:p>
        </p:txBody>
      </p:sp>
      <p:pic>
        <p:nvPicPr>
          <p:cNvPr id="605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81000"/>
            <a:ext cx="3143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5188" name="Picture 4"/>
          <p:cNvPicPr>
            <a:picLocks noChangeAspect="1" noChangeArrowheads="1"/>
          </p:cNvPicPr>
          <p:nvPr/>
        </p:nvPicPr>
        <p:blipFill>
          <a:blip r:embed="rId3" cstate="print"/>
          <a:srcRect l="5217" r="4348"/>
          <a:stretch>
            <a:fillRect/>
          </a:stretch>
        </p:blipFill>
        <p:spPr bwMode="auto">
          <a:xfrm>
            <a:off x="4909359" y="4114800"/>
            <a:ext cx="415844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86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Malaria: formerly more wide spread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727950" cy="3886200"/>
          </a:xfrm>
        </p:spPr>
        <p:txBody>
          <a:bodyPr/>
          <a:lstStyle/>
          <a:p>
            <a:r>
              <a:rPr lang="en-US" dirty="0" smtClean="0"/>
              <a:t>Draining of wetlands that are the larval habitat of vector </a:t>
            </a:r>
            <a:r>
              <a:rPr lang="en-US" i="1" dirty="0" smtClean="0"/>
              <a:t>Anopheles </a:t>
            </a:r>
            <a:endParaRPr lang="en-US" dirty="0" smtClean="0"/>
          </a:p>
        </p:txBody>
      </p:sp>
      <p:pic>
        <p:nvPicPr>
          <p:cNvPr id="1026" name="Picture 2" descr="http://ars.els-cdn.com/content/image/1-s2.0-S0959378003000839-g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7620000" cy="4237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17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Malaria:  4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Plasmodium </a:t>
            </a:r>
            <a:r>
              <a:rPr lang="en-US" i="1" dirty="0" err="1" smtClean="0"/>
              <a:t>falciparum</a:t>
            </a:r>
            <a:endParaRPr lang="en-US" i="1" dirty="0" smtClean="0"/>
          </a:p>
          <a:p>
            <a:pPr lvl="1"/>
            <a:r>
              <a:rPr lang="en-US" dirty="0" smtClean="0"/>
              <a:t>Fever every other day</a:t>
            </a:r>
          </a:p>
          <a:p>
            <a:pPr lvl="1"/>
            <a:r>
              <a:rPr lang="en-US" dirty="0" smtClean="0"/>
              <a:t>Most virulent malaria</a:t>
            </a:r>
          </a:p>
          <a:p>
            <a:r>
              <a:rPr lang="en-US" i="1" dirty="0" smtClean="0"/>
              <a:t>Plasmodium </a:t>
            </a:r>
            <a:r>
              <a:rPr lang="en-US" i="1" dirty="0" err="1" smtClean="0"/>
              <a:t>vivax</a:t>
            </a:r>
            <a:endParaRPr lang="en-US" i="1" dirty="0" smtClean="0"/>
          </a:p>
          <a:p>
            <a:pPr lvl="1"/>
            <a:r>
              <a:rPr lang="en-US" dirty="0" smtClean="0"/>
              <a:t>Temperate zone</a:t>
            </a:r>
          </a:p>
          <a:p>
            <a:pPr lvl="1"/>
            <a:r>
              <a:rPr lang="en-US" dirty="0" smtClean="0"/>
              <a:t>More persistent</a:t>
            </a:r>
          </a:p>
          <a:p>
            <a:r>
              <a:rPr lang="en-US" i="1" dirty="0" smtClean="0"/>
              <a:t>Plasmodium </a:t>
            </a:r>
            <a:r>
              <a:rPr lang="en-US" i="1" dirty="0" err="1" smtClean="0"/>
              <a:t>ovale</a:t>
            </a:r>
            <a:endParaRPr lang="en-US" i="1" dirty="0" smtClean="0"/>
          </a:p>
          <a:p>
            <a:pPr lvl="1"/>
            <a:r>
              <a:rPr lang="en-US" dirty="0" smtClean="0"/>
              <a:t> Fever every three days</a:t>
            </a:r>
          </a:p>
          <a:p>
            <a:r>
              <a:rPr lang="en-US" i="1" dirty="0" smtClean="0"/>
              <a:t>Plasmodium </a:t>
            </a:r>
            <a:r>
              <a:rPr lang="en-US" i="1" dirty="0" err="1" smtClean="0"/>
              <a:t>malariae</a:t>
            </a:r>
            <a:endParaRPr lang="en-US" i="1" dirty="0" smtClean="0"/>
          </a:p>
          <a:p>
            <a:pPr lvl="1"/>
            <a:r>
              <a:rPr lang="en-US" dirty="0" smtClean="0"/>
              <a:t>Rare but virulent</a:t>
            </a:r>
          </a:p>
          <a:p>
            <a:pPr lvl="1"/>
            <a:r>
              <a:rPr lang="en-US" dirty="0" smtClean="0"/>
              <a:t>Fever every three days</a:t>
            </a:r>
          </a:p>
          <a:p>
            <a:pPr lvl="1"/>
            <a:endParaRPr lang="en-US" dirty="0"/>
          </a:p>
        </p:txBody>
      </p:sp>
      <p:pic>
        <p:nvPicPr>
          <p:cNvPr id="9218" name="Picture 2" descr="Life cyle of Plasmodium spp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925" y="1371600"/>
            <a:ext cx="5172075" cy="414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796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04900"/>
          </a:xfrm>
        </p:spPr>
        <p:txBody>
          <a:bodyPr/>
          <a:lstStyle/>
          <a:p>
            <a:r>
              <a:rPr lang="en-US" dirty="0" smtClean="0"/>
              <a:t>Arboviruses:  Dengue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27950" cy="4114800"/>
          </a:xfrm>
        </p:spPr>
        <p:txBody>
          <a:bodyPr/>
          <a:lstStyle/>
          <a:p>
            <a:r>
              <a:rPr lang="en-US" sz="3000" dirty="0" smtClean="0"/>
              <a:t>Vectors - </a:t>
            </a:r>
            <a:r>
              <a:rPr lang="en-US" sz="3000" i="1" dirty="0" smtClean="0"/>
              <a:t>Aedes aegypti, Aedes albopictus</a:t>
            </a:r>
            <a:endParaRPr lang="en-US" sz="3000" dirty="0" smtClean="0"/>
          </a:p>
          <a:p>
            <a:r>
              <a:rPr lang="en-US" sz="3000" dirty="0" smtClean="0"/>
              <a:t>~75,000,000 cases per year</a:t>
            </a:r>
          </a:p>
          <a:p>
            <a:r>
              <a:rPr lang="en-US" sz="3000" dirty="0" smtClean="0"/>
              <a:t>4 virus serotypes</a:t>
            </a:r>
          </a:p>
          <a:p>
            <a:r>
              <a:rPr lang="en-US" sz="3000" dirty="0" smtClean="0"/>
              <a:t>Infection provides life-long immunity for that serotype</a:t>
            </a:r>
          </a:p>
          <a:p>
            <a:r>
              <a:rPr lang="en-US" sz="3000" dirty="0" smtClean="0"/>
              <a:t>No vaccine </a:t>
            </a:r>
          </a:p>
          <a:p>
            <a:pPr lvl="1"/>
            <a:endParaRPr lang="en-US" dirty="0"/>
          </a:p>
        </p:txBody>
      </p:sp>
      <p:pic>
        <p:nvPicPr>
          <p:cNvPr id="606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724400"/>
            <a:ext cx="596981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800600"/>
            <a:ext cx="2286000" cy="188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861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04900"/>
          </a:xfrm>
        </p:spPr>
        <p:txBody>
          <a:bodyPr/>
          <a:lstStyle/>
          <a:p>
            <a:r>
              <a:rPr lang="en-US" dirty="0" smtClean="0"/>
              <a:t>Arboviruses:  Dengue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27950" cy="41148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Origin from monkeys 100-800 years ago</a:t>
            </a:r>
          </a:p>
          <a:p>
            <a:pPr lvl="1"/>
            <a:r>
              <a:rPr lang="en-US" sz="2600" dirty="0" smtClean="0"/>
              <a:t>Now human-vector-human transmission</a:t>
            </a:r>
          </a:p>
          <a:p>
            <a:pPr lvl="1"/>
            <a:r>
              <a:rPr lang="en-US" sz="2600" dirty="0" smtClean="0"/>
              <a:t>Urban disease associated with poverty</a:t>
            </a:r>
          </a:p>
          <a:p>
            <a:r>
              <a:rPr lang="en-US" sz="3000" dirty="0" smtClean="0"/>
              <a:t>Dengue Hemorrhagic Fever (DHF)</a:t>
            </a:r>
          </a:p>
          <a:p>
            <a:pPr lvl="1"/>
            <a:r>
              <a:rPr lang="en-US" sz="2600" dirty="0" smtClean="0"/>
              <a:t>~500,000 case/yr</a:t>
            </a:r>
          </a:p>
          <a:p>
            <a:pPr lvl="2"/>
            <a:r>
              <a:rPr lang="en-US" sz="2200" dirty="0" smtClean="0"/>
              <a:t>2.5% fatality rate with hospitalization</a:t>
            </a:r>
          </a:p>
          <a:p>
            <a:pPr lvl="2"/>
            <a:r>
              <a:rPr lang="en-US" sz="2200" dirty="0" smtClean="0"/>
              <a:t>&gt;20% fatality rate without hospitalization</a:t>
            </a:r>
          </a:p>
          <a:p>
            <a:pPr lvl="1"/>
            <a:r>
              <a:rPr lang="en-US" sz="2600" dirty="0" smtClean="0"/>
              <a:t>Sequential infections of different Dengue serotypes</a:t>
            </a:r>
          </a:p>
        </p:txBody>
      </p:sp>
    </p:spTree>
    <p:extLst>
      <p:ext uri="{BB962C8B-B14F-4D97-AF65-F5344CB8AC3E}">
        <p14:creationId xmlns="" xmlns:p14="http://schemas.microsoft.com/office/powerpoint/2010/main" val="33803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Arboviruses:  Yellow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4800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Vectors - </a:t>
            </a:r>
            <a:r>
              <a:rPr lang="en-US" sz="3000" i="1" dirty="0" smtClean="0"/>
              <a:t>Aedes aegypti</a:t>
            </a:r>
            <a:endParaRPr lang="en-US" sz="3000" dirty="0" smtClean="0"/>
          </a:p>
          <a:p>
            <a:r>
              <a:rPr lang="en-US" sz="3000" dirty="0" smtClean="0"/>
              <a:t>200,000 cases/yr</a:t>
            </a:r>
          </a:p>
          <a:p>
            <a:r>
              <a:rPr lang="en-US" sz="3000" dirty="0" smtClean="0"/>
              <a:t>30,000 fatalities/yr</a:t>
            </a:r>
          </a:p>
          <a:p>
            <a:r>
              <a:rPr lang="en-US" sz="3000" dirty="0" smtClean="0"/>
              <a:t>Formerly much more widespread</a:t>
            </a:r>
          </a:p>
          <a:p>
            <a:r>
              <a:rPr lang="en-US" sz="3000" dirty="0" smtClean="0"/>
              <a:t>Vaccine widely used</a:t>
            </a:r>
          </a:p>
          <a:p>
            <a:r>
              <a:rPr lang="en-US" sz="3000" dirty="0" smtClean="0"/>
              <a:t>Can affect many primates</a:t>
            </a:r>
          </a:p>
          <a:p>
            <a:pPr lvl="1"/>
            <a:r>
              <a:rPr lang="en-US" sz="2600" dirty="0" smtClean="0"/>
              <a:t>Sylvan: monkey-mosquito-human</a:t>
            </a:r>
          </a:p>
          <a:p>
            <a:pPr lvl="1"/>
            <a:r>
              <a:rPr lang="en-US" sz="2600" dirty="0" smtClean="0"/>
              <a:t>Urban: human-mosquito-human</a:t>
            </a:r>
          </a:p>
          <a:p>
            <a:pPr lvl="1"/>
            <a:endParaRPr lang="en-US" dirty="0"/>
          </a:p>
        </p:txBody>
      </p:sp>
      <p:pic>
        <p:nvPicPr>
          <p:cNvPr id="607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528" y="1905000"/>
            <a:ext cx="4179697" cy="315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702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1228</Words>
  <Application>Microsoft Office PowerPoint</Application>
  <PresentationFormat>On-screen Show (4:3)</PresentationFormat>
  <Paragraphs>305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Human Health &amp; Mosquitoes</vt:lpstr>
      <vt:lpstr>Mosquito subfamilies</vt:lpstr>
      <vt:lpstr>Anopheline  vs. Culicine larvae</vt:lpstr>
      <vt:lpstr>Malaria</vt:lpstr>
      <vt:lpstr>Malaria: formerly more wide spread</vt:lpstr>
      <vt:lpstr>Malaria:  4 Species</vt:lpstr>
      <vt:lpstr>Arboviruses:  Dengue</vt:lpstr>
      <vt:lpstr>Arboviruses:  Dengue</vt:lpstr>
      <vt:lpstr>Arboviruses:  Yellow fever</vt:lpstr>
      <vt:lpstr> Yellow fever history</vt:lpstr>
      <vt:lpstr>Yellow fever history</vt:lpstr>
      <vt:lpstr>Arboviruses:  Encephalitis</vt:lpstr>
      <vt:lpstr>Announcements</vt:lpstr>
      <vt:lpstr>Arboviruses: Encephalitis</vt:lpstr>
      <vt:lpstr>Filariasis</vt:lpstr>
      <vt:lpstr>Patterns if vector-borne transmission</vt:lpstr>
      <vt:lpstr>Patterns if vector-borne transmission</vt:lpstr>
      <vt:lpstr>Ceratopogonidae  [No-see-ums]</vt:lpstr>
      <vt:lpstr>Psychodidae [sand flies – subfamily Phlebotaminae]</vt:lpstr>
      <vt:lpstr>Simuliidae [Blackflies]</vt:lpstr>
      <vt:lpstr>Glossinidae [tsetse fly]</vt:lpstr>
      <vt:lpstr>Siphonaptera [fleas]</vt:lpstr>
      <vt:lpstr>Siphonaptera [fleas]</vt:lpstr>
      <vt:lpstr>Psocodea [Lice]</vt:lpstr>
      <vt:lpstr>Reduviidae (Triatominae) [Kissing bugs]</vt:lpstr>
      <vt:lpstr>Reduviidae (Triatominae) [Kissing bugs]</vt:lpstr>
      <vt:lpstr>Myiasis [Infection with fly larvae]</vt:lpstr>
      <vt:lpstr>Myiasis [Infection with fly larvae]</vt:lpstr>
      <vt:lpstr>Myiasis [Infection with fly larvae]</vt:lpstr>
      <vt:lpstr>Sterile Insect Technique (SIT)</vt:lpstr>
      <vt:lpstr>Enteric Myiasis [Internal infection with fly larvae]</vt:lpstr>
      <vt:lpstr>Dermal Myiasis [Skin infection with fly larvae]</vt:lpstr>
      <vt:lpstr>Dermatobia hominis</vt:lpstr>
      <vt:lpstr>Non-hexapods and health</vt:lpstr>
      <vt:lpstr>Post medical entomology</vt:lpstr>
      <vt:lpstr>Why are insects important?</vt:lpstr>
      <vt:lpstr>Slide 37</vt:lpstr>
      <vt:lpstr>Post mortem interval</vt:lpstr>
      <vt:lpstr>Body relocation &amp; place of death</vt:lpstr>
      <vt:lpstr>Slide 40</vt:lpstr>
    </vt:vector>
  </TitlesOfParts>
  <Company>Illinois State University / CAS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Health &amp; Mosquitoes</dc:title>
  <dc:creator>Steven Juliano</dc:creator>
  <cp:lastModifiedBy>sajulian</cp:lastModifiedBy>
  <cp:revision>65</cp:revision>
  <dcterms:created xsi:type="dcterms:W3CDTF">2012-11-27T17:43:36Z</dcterms:created>
  <dcterms:modified xsi:type="dcterms:W3CDTF">2012-12-03T05:40:57Z</dcterms:modified>
</cp:coreProperties>
</file>