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641" r:id="rId2"/>
    <p:sldId id="640" r:id="rId3"/>
    <p:sldId id="643" r:id="rId4"/>
    <p:sldId id="642" r:id="rId5"/>
    <p:sldId id="644" r:id="rId6"/>
    <p:sldId id="645" r:id="rId7"/>
    <p:sldId id="646" r:id="rId8"/>
    <p:sldId id="647" r:id="rId9"/>
    <p:sldId id="652" r:id="rId10"/>
    <p:sldId id="648" r:id="rId11"/>
    <p:sldId id="649" r:id="rId12"/>
    <p:sldId id="650" r:id="rId13"/>
    <p:sldId id="651" r:id="rId14"/>
    <p:sldId id="653" r:id="rId15"/>
    <p:sldId id="654" r:id="rId16"/>
    <p:sldId id="655" r:id="rId17"/>
    <p:sldId id="656" r:id="rId18"/>
    <p:sldId id="657" r:id="rId19"/>
    <p:sldId id="658" r:id="rId20"/>
    <p:sldId id="659" r:id="rId21"/>
    <p:sldId id="660" r:id="rId22"/>
    <p:sldId id="661" r:id="rId23"/>
    <p:sldId id="662" r:id="rId24"/>
    <p:sldId id="663" r:id="rId25"/>
    <p:sldId id="664" r:id="rId26"/>
    <p:sldId id="665" r:id="rId27"/>
    <p:sldId id="666" r:id="rId28"/>
    <p:sldId id="667" r:id="rId29"/>
    <p:sldId id="668" r:id="rId30"/>
    <p:sldId id="669" r:id="rId31"/>
    <p:sldId id="670" r:id="rId32"/>
    <p:sldId id="671" r:id="rId33"/>
    <p:sldId id="672" r:id="rId34"/>
    <p:sldId id="673" r:id="rId35"/>
    <p:sldId id="674" r:id="rId36"/>
    <p:sldId id="675" r:id="rId37"/>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99"/>
    <a:srgbClr val="FFFF99"/>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snapToGrid="0" snapToObjects="1">
      <p:cViewPr varScale="1">
        <p:scale>
          <a:sx n="79" d="100"/>
          <a:sy n="79" d="100"/>
        </p:scale>
        <p:origin x="-175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0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482600">
              <a:defRPr sz="1300">
                <a:latin typeface="Arial" charset="0"/>
                <a:ea typeface="ＭＳ Ｐゴシック" pitchFamily="-111" charset="-128"/>
              </a:defRPr>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482600">
              <a:defRPr sz="1300">
                <a:latin typeface="Arial" charset="0"/>
                <a:ea typeface="ＭＳ Ｐゴシック" pitchFamily="-111" charset="-128"/>
              </a:defRPr>
            </a:lvl1pPr>
          </a:lstStyle>
          <a:p>
            <a:pPr>
              <a:defRPr/>
            </a:pPr>
            <a:fld id="{5087774C-A240-4E51-8F45-38AA4EAA59D8}" type="datetime1">
              <a:rPr lang="en-US"/>
              <a:pPr>
                <a:defRPr/>
              </a:pPr>
              <a:t>11/8/2012</a:t>
            </a:fld>
            <a:endParaRPr lang="en-US"/>
          </a:p>
        </p:txBody>
      </p:sp>
      <p:sp>
        <p:nvSpPr>
          <p:cNvPr id="4" name="Slide Image Placeholder 3"/>
          <p:cNvSpPr>
            <a:spLocks noGrp="1" noRot="1" noChangeAspect="1"/>
          </p:cNvSpPr>
          <p:nvPr>
            <p:ph type="sldImg" idx="2"/>
          </p:nvPr>
        </p:nvSpPr>
        <p:spPr bwMode="auto">
          <a:xfrm>
            <a:off x="1257300" y="720725"/>
            <a:ext cx="4800600" cy="3600450"/>
          </a:xfrm>
          <a:prstGeom prst="rect">
            <a:avLst/>
          </a:prstGeom>
          <a:noFill/>
          <a:ln w="12700">
            <a:solidFill>
              <a:srgbClr val="000000"/>
            </a:solidFill>
            <a:miter lim="800000"/>
            <a:headEnd/>
            <a:tailEnd/>
          </a:ln>
        </p:spPr>
        <p:txBody>
          <a:bodyPr vert="horz" wrap="square" lIns="96661" tIns="48331" rIns="96661" bIns="48331"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482600">
              <a:defRPr sz="1300">
                <a:latin typeface="Arial" charset="0"/>
                <a:ea typeface="ＭＳ Ｐゴシック" pitchFamily="-111" charset="-128"/>
              </a:defRPr>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482600">
              <a:defRPr sz="1300">
                <a:latin typeface="Arial" charset="0"/>
                <a:ea typeface="ＭＳ Ｐゴシック" pitchFamily="-111" charset="-128"/>
              </a:defRPr>
            </a:lvl1pPr>
          </a:lstStyle>
          <a:p>
            <a:pPr>
              <a:defRPr/>
            </a:pPr>
            <a:fld id="{8579784D-A55C-4725-8CF4-2865C25B8842}" type="slidenum">
              <a:rPr lang="en-US"/>
              <a:pPr>
                <a:defRPr/>
              </a:pPr>
              <a:t>‹#›</a:t>
            </a:fld>
            <a:endParaRPr lang="en-US"/>
          </a:p>
        </p:txBody>
      </p:sp>
    </p:spTree>
    <p:extLst>
      <p:ext uri="{BB962C8B-B14F-4D97-AF65-F5344CB8AC3E}">
        <p14:creationId xmlns:p14="http://schemas.microsoft.com/office/powerpoint/2010/main" xmlns="" val="15436481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7503E1-56A7-4D0D-B791-D6EDF44CDB9C}" type="datetime1">
              <a:rPr lang="en-US"/>
              <a:pPr>
                <a:defRPr/>
              </a:pPr>
              <a:t>11/8/2012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8B1ED2-EC5A-4DED-9E96-E098C171DA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BF8387-0A6E-4523-B4BE-E72E334BA9C8}" type="datetime1">
              <a:rPr lang="en-US"/>
              <a:pPr>
                <a:defRPr/>
              </a:pPr>
              <a:t>11/8/2012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9A92E8-AACD-430C-B192-330E28D90CE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4C0CFC-9878-44B5-BBD7-EC19498BC11B}" type="datetime1">
              <a:rPr lang="en-US"/>
              <a:pPr>
                <a:defRPr/>
              </a:pPr>
              <a:t>11/8/2012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71189A-CC92-4D9F-8088-48AD50B5A6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BB02B1-401E-427B-B033-368E74CAB5CB}" type="datetime1">
              <a:rPr lang="en-US"/>
              <a:pPr>
                <a:defRPr/>
              </a:pPr>
              <a:t>11/8/2012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F4290C-9103-4ADB-AF86-AD73B9E483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FBB810-1D9C-49C9-A062-480A4F626ACB}" type="datetime1">
              <a:rPr lang="en-US"/>
              <a:pPr>
                <a:defRPr/>
              </a:pPr>
              <a:t>11/8/2012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73815B-1FF4-47D3-9825-A9258C931E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39AA1A-DCAD-40D6-B332-370932F498E4}" type="datetime1">
              <a:rPr lang="en-US"/>
              <a:pPr>
                <a:defRPr/>
              </a:pPr>
              <a:t>11/8/2012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A48BE1-7CE8-453C-BEDB-261E3D213D6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4DAE8F7-2488-487D-B211-CC4C377D14A5}" type="datetime1">
              <a:rPr lang="en-US"/>
              <a:pPr>
                <a:defRPr/>
              </a:pPr>
              <a:t>11/8/2012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48AEEDB-79AB-4C49-B8A9-90B1F3E7201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0B42FF-772F-41E6-B571-A80291C0A1C0}" type="datetime1">
              <a:rPr lang="en-US"/>
              <a:pPr>
                <a:defRPr/>
              </a:pPr>
              <a:t>11/8/2012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D86CC2-73C9-4DAB-A304-5C7179063C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F39082-F384-48ED-9705-2B73A3C306C3}" type="datetime1">
              <a:rPr lang="en-US"/>
              <a:pPr>
                <a:defRPr/>
              </a:pPr>
              <a:t>11/8/2012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E80DAF-DE2C-4620-916B-6030424A5A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08314D-DCB1-4CBA-A7D3-11171CACF685}" type="datetime1">
              <a:rPr lang="en-US"/>
              <a:pPr>
                <a:defRPr/>
              </a:pPr>
              <a:t>11/8/2012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80AFCC-E0D5-4FD8-B77D-6BFA524E2A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708DE-DE4D-40D2-8678-7CC084D2E1E5}" type="datetime1">
              <a:rPr lang="en-US"/>
              <a:pPr>
                <a:defRPr/>
              </a:pPr>
              <a:t>11/8/2012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775CE1-F7B4-40CE-AB73-A99E3E77B22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195388"/>
            <a:ext cx="8229600" cy="4930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11" charset="-128"/>
              </a:defRPr>
            </a:lvl1pPr>
          </a:lstStyle>
          <a:p>
            <a:pPr>
              <a:defRPr/>
            </a:pPr>
            <a:fld id="{C14E6E03-42E2-4596-98DD-E00BBB92E097}" type="datetime1">
              <a:rPr lang="en-US"/>
              <a:pPr>
                <a:defRPr/>
              </a:pPr>
              <a:t>11/8/2012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111" charset="-128"/>
              </a:defRPr>
            </a:lvl1pPr>
          </a:lstStyle>
          <a:p>
            <a:pPr>
              <a:defRPr/>
            </a:pPr>
            <a:fld id="{AFC01894-EEEF-445E-AAFD-280FB379A4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2800" b="1">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2800" b="1">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2800" b="1">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2800" b="1">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2800" b="1">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2800" b="1">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2800" b="1">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2800" b="1">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ature.com/scitable/knowledge/library/an-introduction-to-eusociality-15788128" TargetMode="Externa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00" y="233540"/>
            <a:ext cx="6011893" cy="709612"/>
          </a:xfrm>
        </p:spPr>
        <p:txBody>
          <a:bodyPr/>
          <a:lstStyle/>
          <a:p>
            <a:r>
              <a:rPr lang="en-US" dirty="0" smtClean="0"/>
              <a:t>Social insects</a:t>
            </a:r>
            <a:br>
              <a:rPr lang="en-US" dirty="0" smtClean="0"/>
            </a:br>
            <a:r>
              <a:rPr lang="en-US" dirty="0" smtClean="0"/>
              <a:t>Ch. 11</a:t>
            </a:r>
            <a:endParaRPr lang="en-US" dirty="0"/>
          </a:p>
        </p:txBody>
      </p:sp>
      <p:sp>
        <p:nvSpPr>
          <p:cNvPr id="3" name="Content Placeholder 2"/>
          <p:cNvSpPr>
            <a:spLocks noGrp="1"/>
          </p:cNvSpPr>
          <p:nvPr>
            <p:ph idx="1"/>
          </p:nvPr>
        </p:nvSpPr>
        <p:spPr>
          <a:xfrm>
            <a:off x="316987" y="957013"/>
            <a:ext cx="8542962" cy="4930775"/>
          </a:xfrm>
        </p:spPr>
        <p:txBody>
          <a:bodyPr/>
          <a:lstStyle/>
          <a:p>
            <a:r>
              <a:rPr lang="en-US" b="1" dirty="0" err="1" smtClean="0">
                <a:solidFill>
                  <a:srgbClr val="3333FF"/>
                </a:solidFill>
              </a:rPr>
              <a:t>Eusocial</a:t>
            </a:r>
            <a:r>
              <a:rPr lang="en-US" b="1" dirty="0" smtClean="0">
                <a:solidFill>
                  <a:srgbClr val="3333FF"/>
                </a:solidFill>
              </a:rPr>
              <a:t>: </a:t>
            </a:r>
            <a:r>
              <a:rPr lang="en-US" dirty="0" smtClean="0"/>
              <a:t> co-operate in reproduction and have division of reproductive effort</a:t>
            </a:r>
          </a:p>
          <a:p>
            <a:r>
              <a:rPr lang="en-US" dirty="0" smtClean="0"/>
              <a:t>division of labor, with a caste system involving sterile or non-reproductive individuals assisting those that reproduce;</a:t>
            </a:r>
          </a:p>
          <a:p>
            <a:r>
              <a:rPr lang="en-US" dirty="0" smtClean="0"/>
              <a:t>co-operation among colony members in tending the</a:t>
            </a:r>
          </a:p>
          <a:p>
            <a:r>
              <a:rPr lang="en-US" dirty="0" smtClean="0"/>
              <a:t>young;</a:t>
            </a:r>
          </a:p>
          <a:p>
            <a:r>
              <a:rPr lang="en-US" dirty="0" smtClean="0"/>
              <a:t>overlap of generations capable of contributing to colony functioning.</a:t>
            </a:r>
          </a:p>
          <a:p>
            <a:pPr lvl="1"/>
            <a:r>
              <a:rPr lang="en-US" dirty="0" smtClean="0"/>
              <a:t>Daughters help mom raise daughters</a:t>
            </a:r>
          </a:p>
        </p:txBody>
      </p:sp>
    </p:spTree>
    <p:extLst>
      <p:ext uri="{BB962C8B-B14F-4D97-AF65-F5344CB8AC3E}">
        <p14:creationId xmlns:p14="http://schemas.microsoft.com/office/powerpoint/2010/main" xmlns="" val="3909868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Honey bee workers</a:t>
            </a:r>
            <a:endParaRPr lang="en-US" dirty="0"/>
          </a:p>
        </p:txBody>
      </p:sp>
      <p:sp>
        <p:nvSpPr>
          <p:cNvPr id="3" name="Content Placeholder 2"/>
          <p:cNvSpPr>
            <a:spLocks noGrp="1"/>
          </p:cNvSpPr>
          <p:nvPr>
            <p:ph idx="1"/>
          </p:nvPr>
        </p:nvSpPr>
        <p:spPr/>
        <p:txBody>
          <a:bodyPr/>
          <a:lstStyle/>
          <a:p>
            <a:r>
              <a:rPr lang="en-US" dirty="0" err="1" smtClean="0"/>
              <a:t>Monomorphic</a:t>
            </a:r>
            <a:endParaRPr lang="en-US" dirty="0" smtClean="0"/>
          </a:p>
          <a:p>
            <a:r>
              <a:rPr lang="en-US" dirty="0" err="1" smtClean="0"/>
              <a:t>Polyethic</a:t>
            </a:r>
            <a:endParaRPr lang="en-US" dirty="0" smtClean="0"/>
          </a:p>
          <a:p>
            <a:pPr lvl="1"/>
            <a:r>
              <a:rPr lang="en-US" dirty="0" smtClean="0"/>
              <a:t>Young:  hive bees</a:t>
            </a:r>
          </a:p>
          <a:p>
            <a:pPr lvl="2"/>
            <a:r>
              <a:rPr lang="en-US" dirty="0" smtClean="0"/>
              <a:t>Feed brood</a:t>
            </a:r>
          </a:p>
          <a:p>
            <a:pPr lvl="2"/>
            <a:r>
              <a:rPr lang="en-US" dirty="0" smtClean="0"/>
              <a:t>Clean cells</a:t>
            </a:r>
          </a:p>
          <a:p>
            <a:pPr lvl="1"/>
            <a:r>
              <a:rPr lang="en-US" dirty="0" smtClean="0"/>
              <a:t>Old:  Foragers</a:t>
            </a:r>
          </a:p>
          <a:p>
            <a:pPr lvl="1"/>
            <a:r>
              <a:rPr lang="en-US" dirty="0" smtClean="0"/>
              <a:t>Change determined by Juvenile hormone III</a:t>
            </a:r>
          </a:p>
          <a:p>
            <a:pPr lvl="2"/>
            <a:r>
              <a:rPr lang="en-US" dirty="0" smtClean="0"/>
              <a:t>Low in young bees (Hive)</a:t>
            </a:r>
          </a:p>
          <a:p>
            <a:pPr lvl="2"/>
            <a:r>
              <a:rPr lang="en-US" dirty="0" smtClean="0"/>
              <a:t>Higher in field bees (Foragers)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2" y="274638"/>
            <a:ext cx="4975246" cy="709612"/>
          </a:xfrm>
        </p:spPr>
        <p:txBody>
          <a:bodyPr/>
          <a:lstStyle/>
          <a:p>
            <a:r>
              <a:rPr lang="en-US" dirty="0" smtClean="0"/>
              <a:t>Experiment:  Role of JH?  </a:t>
            </a:r>
            <a:br>
              <a:rPr lang="en-US" dirty="0" smtClean="0"/>
            </a:br>
            <a:r>
              <a:rPr lang="en-US" sz="1600" dirty="0" smtClean="0"/>
              <a:t>Sullivan et al. 2000 </a:t>
            </a:r>
            <a:r>
              <a:rPr lang="en-US" sz="1600" i="1" dirty="0" smtClean="0"/>
              <a:t>Hormones &amp; Behavior </a:t>
            </a:r>
            <a:r>
              <a:rPr lang="en-US" sz="1600" dirty="0" smtClean="0"/>
              <a:t>37:1-14</a:t>
            </a:r>
            <a:endParaRPr lang="en-US" dirty="0"/>
          </a:p>
        </p:txBody>
      </p:sp>
      <p:sp>
        <p:nvSpPr>
          <p:cNvPr id="3" name="Content Placeholder 2"/>
          <p:cNvSpPr>
            <a:spLocks noGrp="1"/>
          </p:cNvSpPr>
          <p:nvPr>
            <p:ph idx="1"/>
          </p:nvPr>
        </p:nvSpPr>
        <p:spPr>
          <a:xfrm>
            <a:off x="457200" y="1195388"/>
            <a:ext cx="4191000" cy="4930775"/>
          </a:xfrm>
        </p:spPr>
        <p:txBody>
          <a:bodyPr/>
          <a:lstStyle/>
          <a:p>
            <a:r>
              <a:rPr lang="en-US" sz="2400" dirty="0" smtClean="0"/>
              <a:t>Corpora </a:t>
            </a:r>
            <a:r>
              <a:rPr lang="en-US" sz="2400" dirty="0" err="1" smtClean="0"/>
              <a:t>allata</a:t>
            </a:r>
            <a:r>
              <a:rPr lang="en-US" sz="2400" dirty="0" smtClean="0"/>
              <a:t> (CA) secrete JH</a:t>
            </a:r>
          </a:p>
          <a:p>
            <a:r>
              <a:rPr lang="en-US" sz="2400" dirty="0" err="1" smtClean="0"/>
              <a:t>Allatectomy</a:t>
            </a:r>
            <a:r>
              <a:rPr lang="en-US" sz="2400" dirty="0" smtClean="0"/>
              <a:t>:  remove CA;  remove JH</a:t>
            </a:r>
          </a:p>
          <a:p>
            <a:r>
              <a:rPr lang="en-US" sz="2400" dirty="0" smtClean="0"/>
              <a:t>JH replacement therapy</a:t>
            </a:r>
          </a:p>
          <a:p>
            <a:r>
              <a:rPr lang="en-US" sz="2400" dirty="0" smtClean="0"/>
              <a:t>What does this do to behavior?</a:t>
            </a:r>
          </a:p>
          <a:p>
            <a:pPr lvl="1"/>
            <a:r>
              <a:rPr lang="en-US" sz="2000" dirty="0" smtClean="0"/>
              <a:t>CA- (</a:t>
            </a:r>
            <a:r>
              <a:rPr lang="en-US" sz="2000" dirty="0" err="1" smtClean="0"/>
              <a:t>sugically</a:t>
            </a:r>
            <a:r>
              <a:rPr lang="en-US" sz="2000" dirty="0" smtClean="0"/>
              <a:t> remove CA)</a:t>
            </a:r>
          </a:p>
          <a:p>
            <a:pPr lvl="1"/>
            <a:r>
              <a:rPr lang="en-US" sz="2000" dirty="0" smtClean="0"/>
              <a:t>Sham (surgery, no removal)</a:t>
            </a:r>
          </a:p>
          <a:p>
            <a:pPr lvl="1"/>
            <a:r>
              <a:rPr lang="en-US" sz="2000" dirty="0" smtClean="0"/>
              <a:t>CA- with </a:t>
            </a:r>
            <a:r>
              <a:rPr lang="en-US" sz="2000" dirty="0" err="1" smtClean="0"/>
              <a:t>Methoprene</a:t>
            </a:r>
            <a:r>
              <a:rPr lang="en-US" sz="2000" dirty="0" smtClean="0"/>
              <a:t> (Synthetic JH)</a:t>
            </a:r>
          </a:p>
          <a:p>
            <a:pPr lvl="1"/>
            <a:r>
              <a:rPr lang="en-US" sz="2000" dirty="0" smtClean="0"/>
              <a:t>Untreated</a:t>
            </a:r>
          </a:p>
          <a:p>
            <a:pPr lvl="1"/>
            <a:endParaRPr lang="en-US" sz="2000" dirty="0" smtClean="0"/>
          </a:p>
          <a:p>
            <a:endParaRPr lang="en-US" sz="2400" dirty="0"/>
          </a:p>
        </p:txBody>
      </p:sp>
      <p:pic>
        <p:nvPicPr>
          <p:cNvPr id="21507" name="Picture 3"/>
          <p:cNvPicPr>
            <a:picLocks noChangeAspect="1" noChangeArrowheads="1"/>
          </p:cNvPicPr>
          <p:nvPr/>
        </p:nvPicPr>
        <p:blipFill>
          <a:blip r:embed="rId2"/>
          <a:srcRect/>
          <a:stretch>
            <a:fillRect/>
          </a:stretch>
        </p:blipFill>
        <p:spPr bwMode="auto">
          <a:xfrm>
            <a:off x="4572530" y="3080084"/>
            <a:ext cx="4494271" cy="3694443"/>
          </a:xfrm>
          <a:prstGeom prst="rect">
            <a:avLst/>
          </a:prstGeom>
          <a:noFill/>
          <a:ln w="9525">
            <a:noFill/>
            <a:miter lim="800000"/>
            <a:headEnd/>
            <a:tailEnd/>
          </a:ln>
        </p:spPr>
      </p:pic>
      <p:sp>
        <p:nvSpPr>
          <p:cNvPr id="6" name="TextBox 5"/>
          <p:cNvSpPr txBox="1"/>
          <p:nvPr/>
        </p:nvSpPr>
        <p:spPr>
          <a:xfrm rot="16200000">
            <a:off x="3889009" y="2967704"/>
            <a:ext cx="1377300" cy="369332"/>
          </a:xfrm>
          <a:prstGeom prst="rect">
            <a:avLst/>
          </a:prstGeom>
          <a:noFill/>
        </p:spPr>
        <p:txBody>
          <a:bodyPr wrap="none" rtlCol="0">
            <a:spAutoFit/>
          </a:bodyPr>
          <a:lstStyle/>
          <a:p>
            <a:r>
              <a:rPr lang="en-US" dirty="0" smtClean="0"/>
              <a:t>% Foragers</a:t>
            </a:r>
            <a:endParaRPr lang="en-US" dirty="0"/>
          </a:p>
        </p:txBody>
      </p:sp>
      <p:pic>
        <p:nvPicPr>
          <p:cNvPr id="21508" name="Picture 4"/>
          <p:cNvPicPr>
            <a:picLocks noChangeAspect="1" noChangeArrowheads="1"/>
          </p:cNvPicPr>
          <p:nvPr/>
        </p:nvPicPr>
        <p:blipFill>
          <a:blip r:embed="rId3"/>
          <a:srcRect/>
          <a:stretch>
            <a:fillRect/>
          </a:stretch>
        </p:blipFill>
        <p:spPr bwMode="auto">
          <a:xfrm>
            <a:off x="4818952" y="3152370"/>
            <a:ext cx="4115498" cy="2935722"/>
          </a:xfrm>
          <a:prstGeom prst="rect">
            <a:avLst/>
          </a:prstGeom>
          <a:noFill/>
          <a:ln w="9525">
            <a:noFill/>
            <a:miter lim="800000"/>
            <a:headEnd/>
            <a:tailEnd/>
          </a:ln>
        </p:spPr>
      </p:pic>
      <p:pic>
        <p:nvPicPr>
          <p:cNvPr id="21510" name="Picture 6"/>
          <p:cNvPicPr>
            <a:picLocks noChangeAspect="1" noChangeArrowheads="1"/>
          </p:cNvPicPr>
          <p:nvPr/>
        </p:nvPicPr>
        <p:blipFill>
          <a:blip r:embed="rId4"/>
          <a:srcRect/>
          <a:stretch>
            <a:fillRect/>
          </a:stretch>
        </p:blipFill>
        <p:spPr bwMode="auto">
          <a:xfrm>
            <a:off x="4830984" y="212769"/>
            <a:ext cx="3964101" cy="288878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JH not necessary for foraging</a:t>
            </a:r>
            <a:endParaRPr lang="en-US" dirty="0"/>
          </a:p>
        </p:txBody>
      </p:sp>
      <p:sp>
        <p:nvSpPr>
          <p:cNvPr id="3" name="Content Placeholder 2"/>
          <p:cNvSpPr>
            <a:spLocks noGrp="1"/>
          </p:cNvSpPr>
          <p:nvPr>
            <p:ph idx="1"/>
          </p:nvPr>
        </p:nvSpPr>
        <p:spPr/>
        <p:txBody>
          <a:bodyPr/>
          <a:lstStyle/>
          <a:p>
            <a:r>
              <a:rPr lang="en-US" dirty="0" smtClean="0"/>
              <a:t>JH regulates timing of transition</a:t>
            </a:r>
          </a:p>
          <a:p>
            <a:r>
              <a:rPr lang="en-US" dirty="0" smtClean="0"/>
              <a:t>Remove JH, Timing of transition delayed</a:t>
            </a:r>
          </a:p>
          <a:p>
            <a:r>
              <a:rPr lang="en-US" dirty="0" smtClean="0"/>
              <a:t>Even CA- bees eventually  become foragers</a:t>
            </a:r>
          </a:p>
          <a:p>
            <a:r>
              <a:rPr lang="en-US" dirty="0" smtClean="0"/>
              <a:t>Replace JH, return </a:t>
            </a:r>
            <a:r>
              <a:rPr lang="en-US" dirty="0" err="1" smtClean="0"/>
              <a:t>unmanipulated</a:t>
            </a:r>
            <a:r>
              <a:rPr lang="en-US" dirty="0" smtClean="0"/>
              <a:t> timing</a:t>
            </a:r>
          </a:p>
          <a:p>
            <a:r>
              <a:rPr lang="en-US" dirty="0" smtClean="0"/>
              <a:t>Colonies varied in their responses to </a:t>
            </a:r>
            <a:r>
              <a:rPr lang="en-US" dirty="0" err="1" smtClean="0"/>
              <a:t>allatectomy</a:t>
            </a:r>
            <a:r>
              <a:rPr lang="en-US" dirty="0" smtClean="0"/>
              <a:t> and to JH analog</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Colony founding</a:t>
            </a:r>
            <a:endParaRPr lang="en-US" dirty="0"/>
          </a:p>
        </p:txBody>
      </p:sp>
      <p:sp>
        <p:nvSpPr>
          <p:cNvPr id="3" name="Content Placeholder 2"/>
          <p:cNvSpPr>
            <a:spLocks noGrp="1"/>
          </p:cNvSpPr>
          <p:nvPr>
            <p:ph idx="1"/>
          </p:nvPr>
        </p:nvSpPr>
        <p:spPr/>
        <p:txBody>
          <a:bodyPr/>
          <a:lstStyle/>
          <a:p>
            <a:r>
              <a:rPr lang="en-US" dirty="0" smtClean="0"/>
              <a:t>Newly mated queen</a:t>
            </a:r>
          </a:p>
          <a:p>
            <a:r>
              <a:rPr lang="en-US" dirty="0" smtClean="0"/>
              <a:t>Produces brood of daughters </a:t>
            </a:r>
          </a:p>
          <a:p>
            <a:r>
              <a:rPr lang="en-US" dirty="0" smtClean="0"/>
              <a:t>Reproduction suppressed in </a:t>
            </a:r>
            <a:r>
              <a:rPr lang="en-US" dirty="0" err="1" smtClean="0"/>
              <a:t>daughers</a:t>
            </a:r>
            <a:endParaRPr lang="en-US" dirty="0" smtClean="0"/>
          </a:p>
          <a:p>
            <a:pPr lvl="1"/>
            <a:r>
              <a:rPr lang="en-US" dirty="0" smtClean="0"/>
              <a:t>Help mother raise more daughters</a:t>
            </a:r>
          </a:p>
          <a:p>
            <a:r>
              <a:rPr lang="en-US" dirty="0" smtClean="0"/>
              <a:t>Reproductive offspring (queens, males) produced later in season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Nest construction in Hymenoptera</a:t>
            </a:r>
            <a:endParaRPr lang="en-US" sz="2400" dirty="0"/>
          </a:p>
        </p:txBody>
      </p:sp>
      <p:sp>
        <p:nvSpPr>
          <p:cNvPr id="3" name="Content Placeholder 2"/>
          <p:cNvSpPr>
            <a:spLocks noGrp="1"/>
          </p:cNvSpPr>
          <p:nvPr>
            <p:ph idx="1"/>
          </p:nvPr>
        </p:nvSpPr>
        <p:spPr>
          <a:xfrm>
            <a:off x="457200" y="984250"/>
            <a:ext cx="8229600" cy="5141913"/>
          </a:xfrm>
        </p:spPr>
        <p:txBody>
          <a:bodyPr/>
          <a:lstStyle/>
          <a:p>
            <a:r>
              <a:rPr lang="en-US" dirty="0" smtClean="0"/>
              <a:t>Wasps (</a:t>
            </a:r>
            <a:r>
              <a:rPr lang="en-US" dirty="0" err="1" smtClean="0"/>
              <a:t>Vespidae</a:t>
            </a:r>
            <a:r>
              <a:rPr lang="en-US" dirty="0" smtClean="0"/>
              <a:t>) – “paper”</a:t>
            </a:r>
          </a:p>
          <a:p>
            <a:pPr lvl="1"/>
            <a:r>
              <a:rPr lang="en-US" dirty="0" smtClean="0"/>
              <a:t>Plant fibers chewed and modified into papery substance</a:t>
            </a:r>
          </a:p>
          <a:p>
            <a:pPr lvl="1"/>
            <a:r>
              <a:rPr lang="en-US" dirty="0" smtClean="0"/>
              <a:t>Cellulose</a:t>
            </a:r>
          </a:p>
          <a:p>
            <a:r>
              <a:rPr lang="en-US" dirty="0" smtClean="0"/>
              <a:t>Bees (</a:t>
            </a:r>
            <a:r>
              <a:rPr lang="en-US" dirty="0" err="1" smtClean="0"/>
              <a:t>Apidae</a:t>
            </a:r>
            <a:r>
              <a:rPr lang="en-US" dirty="0" smtClean="0"/>
              <a:t>, </a:t>
            </a:r>
            <a:r>
              <a:rPr lang="en-US" dirty="0" err="1" smtClean="0"/>
              <a:t>Halictidae</a:t>
            </a:r>
            <a:r>
              <a:rPr lang="en-US" dirty="0" smtClean="0"/>
              <a:t>) – Wax</a:t>
            </a:r>
          </a:p>
          <a:p>
            <a:pPr lvl="1"/>
            <a:r>
              <a:rPr lang="en-US" dirty="0" smtClean="0"/>
              <a:t>Produced by glands on abdomen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7534" y="2061273"/>
            <a:ext cx="3059714" cy="20409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502" y="3325526"/>
            <a:ext cx="4974671" cy="33174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5545" y="4202882"/>
            <a:ext cx="3441703" cy="22930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22992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4261"/>
          </a:xfrm>
        </p:spPr>
        <p:txBody>
          <a:bodyPr/>
          <a:lstStyle/>
          <a:p>
            <a:r>
              <a:rPr lang="en-US" sz="2400" dirty="0" smtClean="0"/>
              <a:t>Nest construction in Hymenoptera</a:t>
            </a:r>
            <a:endParaRPr lang="en-US" sz="2400" dirty="0"/>
          </a:p>
        </p:txBody>
      </p:sp>
      <p:sp>
        <p:nvSpPr>
          <p:cNvPr id="3" name="Content Placeholder 2"/>
          <p:cNvSpPr>
            <a:spLocks noGrp="1"/>
          </p:cNvSpPr>
          <p:nvPr>
            <p:ph idx="1"/>
          </p:nvPr>
        </p:nvSpPr>
        <p:spPr>
          <a:xfrm>
            <a:off x="142614" y="838900"/>
            <a:ext cx="3482954" cy="5287264"/>
          </a:xfrm>
        </p:spPr>
        <p:txBody>
          <a:bodyPr/>
          <a:lstStyle/>
          <a:p>
            <a:r>
              <a:rPr lang="en-US" sz="2400" dirty="0" smtClean="0"/>
              <a:t>Ants (</a:t>
            </a:r>
            <a:r>
              <a:rPr lang="en-US" sz="2400" dirty="0" err="1" smtClean="0"/>
              <a:t>Formicidae</a:t>
            </a:r>
            <a:r>
              <a:rPr lang="en-US" sz="2400" dirty="0" smtClean="0"/>
              <a:t>)</a:t>
            </a:r>
          </a:p>
          <a:p>
            <a:pPr lvl="1"/>
            <a:r>
              <a:rPr lang="en-US" sz="2000" dirty="0" smtClean="0"/>
              <a:t>Subterranean</a:t>
            </a:r>
          </a:p>
          <a:p>
            <a:pPr lvl="1"/>
            <a:r>
              <a:rPr lang="en-US" sz="2000" dirty="0" smtClean="0"/>
              <a:t>“carton”; Fungus galleries</a:t>
            </a:r>
          </a:p>
          <a:p>
            <a:pPr lvl="1"/>
            <a:r>
              <a:rPr lang="en-US" sz="2000" dirty="0" smtClean="0"/>
              <a:t>Living plants</a:t>
            </a:r>
          </a:p>
          <a:p>
            <a:pPr lvl="2"/>
            <a:r>
              <a:rPr lang="en-US" sz="2000" dirty="0" smtClean="0"/>
              <a:t>Weaver ants use silk</a:t>
            </a:r>
          </a:p>
          <a:p>
            <a:pPr lvl="2"/>
            <a:r>
              <a:rPr lang="en-US" sz="2000" dirty="0" err="1" smtClean="0"/>
              <a:t>Domatia</a:t>
            </a:r>
            <a:r>
              <a:rPr lang="en-US" sz="2000" dirty="0" smtClean="0"/>
              <a:t>-dwelling ants</a:t>
            </a:r>
          </a:p>
          <a:p>
            <a:pPr lvl="1"/>
            <a:r>
              <a:rPr lang="en-US" sz="2000" dirty="0" smtClean="0"/>
              <a:t>None (army ants)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58507" y="17696"/>
            <a:ext cx="2385493" cy="2574502"/>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17544" y="3087150"/>
            <a:ext cx="2391007" cy="3586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25568" y="838899"/>
            <a:ext cx="3044153" cy="20294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74297" y="2870653"/>
            <a:ext cx="2852256" cy="3803008"/>
          </a:xfrm>
          <a:prstGeom prst="rect">
            <a:avLst/>
          </a:prstGeom>
        </p:spPr>
      </p:pic>
      <p:pic>
        <p:nvPicPr>
          <p:cNvPr id="2053" name="Picture 5" descr="The intricate galleries in this underground nest of Lasius umbratus are made possible by a fungus that grows within a matrix of wood pulp sculpted by the ants.  Vermillion River Observatory, Illinois, USA"/>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1686" y="4286774"/>
            <a:ext cx="3747946" cy="24986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746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colonies</a:t>
            </a:r>
            <a:endParaRPr lang="en-US" dirty="0"/>
          </a:p>
        </p:txBody>
      </p:sp>
      <p:sp>
        <p:nvSpPr>
          <p:cNvPr id="3" name="Content Placeholder 2"/>
          <p:cNvSpPr>
            <a:spLocks noGrp="1"/>
          </p:cNvSpPr>
          <p:nvPr>
            <p:ph idx="1"/>
          </p:nvPr>
        </p:nvSpPr>
        <p:spPr/>
        <p:txBody>
          <a:bodyPr/>
          <a:lstStyle/>
          <a:p>
            <a:r>
              <a:rPr lang="en-US" dirty="0" smtClean="0"/>
              <a:t>Reproduction in social insects = new colonies</a:t>
            </a:r>
          </a:p>
          <a:p>
            <a:r>
              <a:rPr lang="en-US" dirty="0" smtClean="0"/>
              <a:t>Founding new colonies varies among social insect taxa</a:t>
            </a:r>
          </a:p>
          <a:p>
            <a:r>
              <a:rPr lang="en-US" dirty="0" smtClean="0"/>
              <a:t>Wasps (</a:t>
            </a:r>
            <a:r>
              <a:rPr lang="en-US" dirty="0" err="1" smtClean="0"/>
              <a:t>Vespidae</a:t>
            </a:r>
            <a:r>
              <a:rPr lang="en-US" dirty="0" smtClean="0"/>
              <a:t>) – Mostly annual</a:t>
            </a:r>
          </a:p>
          <a:p>
            <a:r>
              <a:rPr lang="en-US" dirty="0" smtClean="0"/>
              <a:t>Bees (</a:t>
            </a:r>
            <a:r>
              <a:rPr lang="en-US" dirty="0" err="1" smtClean="0"/>
              <a:t>Apidae</a:t>
            </a:r>
            <a:r>
              <a:rPr lang="en-US" dirty="0" smtClean="0"/>
              <a:t> – particularly </a:t>
            </a:r>
            <a:r>
              <a:rPr lang="en-US" i="1" dirty="0" err="1" smtClean="0"/>
              <a:t>Apis</a:t>
            </a:r>
            <a:r>
              <a:rPr lang="en-US" dirty="0" smtClean="0"/>
              <a:t>) - &gt;Annual</a:t>
            </a:r>
          </a:p>
          <a:p>
            <a:r>
              <a:rPr lang="en-US" dirty="0" smtClean="0"/>
              <a:t>Ants (</a:t>
            </a:r>
            <a:r>
              <a:rPr lang="en-US" dirty="0" err="1" smtClean="0"/>
              <a:t>Formicidae</a:t>
            </a:r>
            <a:r>
              <a:rPr lang="en-US" dirty="0" smtClean="0"/>
              <a:t>) – Variable</a:t>
            </a:r>
          </a:p>
          <a:p>
            <a:r>
              <a:rPr lang="en-US" dirty="0" smtClean="0"/>
              <a:t>Termites (</a:t>
            </a:r>
            <a:r>
              <a:rPr lang="en-US" dirty="0" err="1" smtClean="0"/>
              <a:t>Isoptera</a:t>
            </a:r>
            <a:r>
              <a:rPr lang="en-US" dirty="0" smtClean="0"/>
              <a:t>) - variable</a:t>
            </a:r>
            <a:endParaRPr lang="en-US" dirty="0"/>
          </a:p>
        </p:txBody>
      </p:sp>
    </p:spTree>
    <p:extLst>
      <p:ext uri="{BB962C8B-B14F-4D97-AF65-F5344CB8AC3E}">
        <p14:creationId xmlns:p14="http://schemas.microsoft.com/office/powerpoint/2010/main" xmlns="" val="965096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Vespidae</a:t>
            </a:r>
            <a:endParaRPr lang="en-US" dirty="0"/>
          </a:p>
        </p:txBody>
      </p:sp>
      <p:sp>
        <p:nvSpPr>
          <p:cNvPr id="3" name="Content Placeholder 2"/>
          <p:cNvSpPr>
            <a:spLocks noGrp="1"/>
          </p:cNvSpPr>
          <p:nvPr>
            <p:ph idx="1"/>
          </p:nvPr>
        </p:nvSpPr>
        <p:spPr>
          <a:xfrm>
            <a:off x="306198" y="893384"/>
            <a:ext cx="6228826" cy="4930775"/>
          </a:xfrm>
        </p:spPr>
        <p:txBody>
          <a:bodyPr/>
          <a:lstStyle/>
          <a:p>
            <a:r>
              <a:rPr lang="en-US" dirty="0" smtClean="0"/>
              <a:t>Queens and males produced in fall</a:t>
            </a:r>
          </a:p>
          <a:p>
            <a:r>
              <a:rPr lang="en-US" dirty="0" smtClean="0"/>
              <a:t>Existing colonies break down and die</a:t>
            </a:r>
          </a:p>
          <a:p>
            <a:r>
              <a:rPr lang="en-US" dirty="0" smtClean="0"/>
              <a:t>Females mate; reproductive diapause</a:t>
            </a:r>
          </a:p>
          <a:p>
            <a:r>
              <a:rPr lang="en-US" dirty="0" smtClean="0"/>
              <a:t>Locate overwintering site</a:t>
            </a:r>
          </a:p>
          <a:p>
            <a:r>
              <a:rPr lang="en-US" dirty="0" smtClean="0"/>
              <a:t>Spring</a:t>
            </a:r>
          </a:p>
          <a:p>
            <a:pPr lvl="1"/>
            <a:r>
              <a:rPr lang="en-US" dirty="0" smtClean="0"/>
              <a:t>Queens feed</a:t>
            </a:r>
          </a:p>
          <a:p>
            <a:pPr lvl="1"/>
            <a:r>
              <a:rPr lang="en-US" dirty="0" smtClean="0"/>
              <a:t>Locate nest site</a:t>
            </a:r>
          </a:p>
          <a:p>
            <a:pPr lvl="1"/>
            <a:r>
              <a:rPr lang="en-US" dirty="0" smtClean="0"/>
              <a:t>Constructs first cells</a:t>
            </a:r>
          </a:p>
          <a:p>
            <a:pPr lvl="1"/>
            <a:r>
              <a:rPr lang="en-US" dirty="0" smtClean="0"/>
              <a:t>Produces workers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8964" t="27549" r="16972" b="14259"/>
          <a:stretch/>
        </p:blipFill>
        <p:spPr bwMode="auto">
          <a:xfrm>
            <a:off x="3740493" y="3473042"/>
            <a:ext cx="5319618" cy="3221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400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Apidae</a:t>
            </a:r>
            <a:r>
              <a:rPr lang="en-US" dirty="0" smtClean="0"/>
              <a:t> (</a:t>
            </a:r>
            <a:r>
              <a:rPr lang="en-US" i="1" dirty="0" err="1" smtClean="0"/>
              <a:t>Apis</a:t>
            </a:r>
            <a:r>
              <a:rPr lang="en-US" i="1" dirty="0" smtClean="0"/>
              <a:t> </a:t>
            </a:r>
            <a:r>
              <a:rPr lang="en-US" i="1" dirty="0" err="1" smtClean="0"/>
              <a:t>mellifera</a:t>
            </a:r>
            <a:r>
              <a:rPr lang="en-US" dirty="0" smtClean="0"/>
              <a:t>)</a:t>
            </a:r>
            <a:endParaRPr lang="en-US" dirty="0"/>
          </a:p>
        </p:txBody>
      </p:sp>
      <p:sp>
        <p:nvSpPr>
          <p:cNvPr id="3" name="Content Placeholder 2"/>
          <p:cNvSpPr>
            <a:spLocks noGrp="1"/>
          </p:cNvSpPr>
          <p:nvPr>
            <p:ph idx="1"/>
          </p:nvPr>
        </p:nvSpPr>
        <p:spPr/>
        <p:txBody>
          <a:bodyPr/>
          <a:lstStyle/>
          <a:p>
            <a:r>
              <a:rPr lang="en-US" dirty="0" smtClean="0"/>
              <a:t>Colonies overwinter; queens live multiple years</a:t>
            </a:r>
          </a:p>
          <a:p>
            <a:r>
              <a:rPr lang="en-US" dirty="0" smtClean="0"/>
              <a:t>Spring:  Queen leaves with majority of workers </a:t>
            </a:r>
          </a:p>
          <a:p>
            <a:pPr lvl="1"/>
            <a:r>
              <a:rPr lang="en-US" dirty="0" smtClean="0"/>
              <a:t>Swarming; often in 2</a:t>
            </a:r>
            <a:r>
              <a:rPr lang="en-US" baseline="30000" dirty="0" smtClean="0"/>
              <a:t>nd</a:t>
            </a:r>
            <a:r>
              <a:rPr lang="en-US" dirty="0" smtClean="0"/>
              <a:t> year of colony life</a:t>
            </a:r>
          </a:p>
          <a:p>
            <a:r>
              <a:rPr lang="en-US" dirty="0" smtClean="0"/>
              <a:t>Locates new nest site; founds “new” colony</a:t>
            </a:r>
          </a:p>
          <a:p>
            <a:r>
              <a:rPr lang="en-US" dirty="0" smtClean="0"/>
              <a:t>Existing site retained by a daughter queen</a:t>
            </a:r>
          </a:p>
          <a:p>
            <a:pPr lvl="1"/>
            <a:r>
              <a:rPr lang="en-US" dirty="0" smtClean="0"/>
              <a:t>Daughter queens fight; one survivor</a:t>
            </a:r>
          </a:p>
          <a:p>
            <a:pPr lvl="1"/>
            <a:r>
              <a:rPr lang="en-US" dirty="0" smtClean="0"/>
              <a:t>Daughter queens go on mating flights (possibly &gt;1)</a:t>
            </a:r>
          </a:p>
          <a:p>
            <a:pPr marL="0" indent="0">
              <a:buNone/>
            </a:pPr>
            <a:endParaRPr lang="en-US" dirty="0"/>
          </a:p>
        </p:txBody>
      </p:sp>
    </p:spTree>
    <p:extLst>
      <p:ext uri="{BB962C8B-B14F-4D97-AF65-F5344CB8AC3E}">
        <p14:creationId xmlns:p14="http://schemas.microsoft.com/office/powerpoint/2010/main" xmlns="" val="3418092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Ants (</a:t>
            </a:r>
            <a:r>
              <a:rPr lang="en-US" dirty="0" err="1" smtClean="0"/>
              <a:t>Formicidae</a:t>
            </a:r>
            <a:r>
              <a:rPr lang="en-US" dirty="0" smtClean="0"/>
              <a:t>)</a:t>
            </a:r>
            <a:endParaRPr lang="en-US" dirty="0"/>
          </a:p>
        </p:txBody>
      </p:sp>
      <p:sp>
        <p:nvSpPr>
          <p:cNvPr id="3" name="Content Placeholder 2"/>
          <p:cNvSpPr>
            <a:spLocks noGrp="1"/>
          </p:cNvSpPr>
          <p:nvPr>
            <p:ph idx="1"/>
          </p:nvPr>
        </p:nvSpPr>
        <p:spPr/>
        <p:txBody>
          <a:bodyPr/>
          <a:lstStyle/>
          <a:p>
            <a:r>
              <a:rPr lang="en-US" dirty="0" smtClean="0"/>
              <a:t>Typically seasonal production of </a:t>
            </a:r>
            <a:r>
              <a:rPr lang="en-US" dirty="0" err="1" smtClean="0"/>
              <a:t>alates</a:t>
            </a:r>
            <a:r>
              <a:rPr lang="en-US" dirty="0" smtClean="0"/>
              <a:t> (male, female)</a:t>
            </a:r>
          </a:p>
          <a:p>
            <a:r>
              <a:rPr lang="en-US" dirty="0" smtClean="0"/>
              <a:t>Mating flights</a:t>
            </a:r>
          </a:p>
          <a:p>
            <a:r>
              <a:rPr lang="en-US" dirty="0" smtClean="0"/>
              <a:t>Single-queen colonies</a:t>
            </a:r>
          </a:p>
          <a:p>
            <a:r>
              <a:rPr lang="en-US" dirty="0" smtClean="0"/>
              <a:t>Multi-queen colonies</a:t>
            </a:r>
          </a:p>
          <a:p>
            <a:pPr lvl="1"/>
            <a:r>
              <a:rPr lang="en-US" dirty="0" smtClean="0"/>
              <a:t>Primary [found colony together]</a:t>
            </a:r>
          </a:p>
          <a:p>
            <a:pPr lvl="1"/>
            <a:r>
              <a:rPr lang="en-US" dirty="0" smtClean="0"/>
              <a:t>Secondary [daughter queens join mom as </a:t>
            </a:r>
            <a:r>
              <a:rPr lang="en-US" dirty="0" err="1" smtClean="0"/>
              <a:t>reproductives</a:t>
            </a:r>
            <a:r>
              <a:rPr lang="en-US" dirty="0" smtClean="0"/>
              <a:t>]</a:t>
            </a:r>
          </a:p>
          <a:p>
            <a:pPr lvl="1"/>
            <a:r>
              <a:rPr lang="en-US" dirty="0" smtClean="0"/>
              <a:t>Facultative or obligate</a:t>
            </a:r>
          </a:p>
          <a:p>
            <a:r>
              <a:rPr lang="en-US" dirty="0" smtClean="0"/>
              <a:t>Budding:  Founding new colonies by splitting of existing multi-queen colony</a:t>
            </a:r>
          </a:p>
        </p:txBody>
      </p:sp>
    </p:spTree>
    <p:extLst>
      <p:ext uri="{BB962C8B-B14F-4D97-AF65-F5344CB8AC3E}">
        <p14:creationId xmlns:p14="http://schemas.microsoft.com/office/powerpoint/2010/main" xmlns="" val="307250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00" y="233540"/>
            <a:ext cx="6011893" cy="709612"/>
          </a:xfrm>
        </p:spPr>
        <p:txBody>
          <a:bodyPr/>
          <a:lstStyle/>
          <a:p>
            <a:r>
              <a:rPr lang="en-US" dirty="0" err="1" smtClean="0"/>
              <a:t>Subsocial</a:t>
            </a:r>
            <a:r>
              <a:rPr lang="en-US" dirty="0" smtClean="0"/>
              <a:t> insects</a:t>
            </a:r>
            <a:endParaRPr lang="en-US" dirty="0"/>
          </a:p>
        </p:txBody>
      </p:sp>
      <p:sp>
        <p:nvSpPr>
          <p:cNvPr id="3" name="Content Placeholder 2"/>
          <p:cNvSpPr>
            <a:spLocks noGrp="1"/>
          </p:cNvSpPr>
          <p:nvPr>
            <p:ph idx="1"/>
          </p:nvPr>
        </p:nvSpPr>
        <p:spPr>
          <a:xfrm>
            <a:off x="316987" y="957013"/>
            <a:ext cx="8542962" cy="4930775"/>
          </a:xfrm>
        </p:spPr>
        <p:txBody>
          <a:bodyPr/>
          <a:lstStyle/>
          <a:p>
            <a:r>
              <a:rPr lang="en-US" dirty="0" smtClean="0"/>
              <a:t>Heterogeneous behavioral traits that include some but not all of the elements of </a:t>
            </a:r>
            <a:r>
              <a:rPr lang="en-US" dirty="0" err="1" smtClean="0"/>
              <a:t>eusociality</a:t>
            </a:r>
            <a:endParaRPr lang="en-US" dirty="0" smtClean="0"/>
          </a:p>
          <a:p>
            <a:pPr lvl="1"/>
            <a:r>
              <a:rPr lang="en-US" dirty="0" err="1" smtClean="0"/>
              <a:t>Nonbreeding</a:t>
            </a:r>
            <a:r>
              <a:rPr lang="en-US" dirty="0" smtClean="0"/>
              <a:t> aggregations</a:t>
            </a:r>
          </a:p>
          <a:p>
            <a:pPr lvl="1"/>
            <a:r>
              <a:rPr lang="en-US" dirty="0" smtClean="0"/>
              <a:t>Parental care</a:t>
            </a:r>
          </a:p>
          <a:p>
            <a:pPr lvl="1"/>
            <a:r>
              <a:rPr lang="en-US" dirty="0" smtClean="0"/>
              <a:t>Division of labor, particularly defense</a:t>
            </a:r>
          </a:p>
          <a:p>
            <a:r>
              <a:rPr lang="en-US" b="1" dirty="0" err="1" smtClean="0">
                <a:solidFill>
                  <a:srgbClr val="3333FF"/>
                </a:solidFill>
              </a:rPr>
              <a:t>Quasisocial</a:t>
            </a:r>
            <a:r>
              <a:rPr lang="en-US" b="1" dirty="0" smtClean="0">
                <a:solidFill>
                  <a:srgbClr val="3333FF"/>
                </a:solidFill>
              </a:rPr>
              <a:t>: </a:t>
            </a:r>
            <a:r>
              <a:rPr lang="en-US" dirty="0" smtClean="0"/>
              <a:t> Cooperative nesting, all females reproducing</a:t>
            </a:r>
          </a:p>
          <a:p>
            <a:r>
              <a:rPr lang="en-US" b="1" dirty="0" err="1" smtClean="0">
                <a:solidFill>
                  <a:srgbClr val="3333FF"/>
                </a:solidFill>
              </a:rPr>
              <a:t>Semisocial</a:t>
            </a:r>
            <a:r>
              <a:rPr lang="en-US" b="1" dirty="0" smtClean="0">
                <a:solidFill>
                  <a:srgbClr val="3333FF"/>
                </a:solidFill>
              </a:rPr>
              <a:t>:</a:t>
            </a:r>
            <a:r>
              <a:rPr lang="en-US" dirty="0" smtClean="0"/>
              <a:t>  Cooperative nesting, division of reproductive labor, but only one generation </a:t>
            </a:r>
          </a:p>
          <a:p>
            <a:pPr lvl="1"/>
            <a:r>
              <a:rPr lang="en-US" dirty="0" smtClean="0"/>
              <a:t>All sisters</a:t>
            </a:r>
          </a:p>
          <a:p>
            <a:pPr lvl="1"/>
            <a:endParaRPr lang="en-US" dirty="0" smtClean="0"/>
          </a:p>
        </p:txBody>
      </p:sp>
    </p:spTree>
    <p:extLst>
      <p:ext uri="{BB962C8B-B14F-4D97-AF65-F5344CB8AC3E}">
        <p14:creationId xmlns:p14="http://schemas.microsoft.com/office/powerpoint/2010/main" xmlns="" val="3909868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Reproduction by workers</a:t>
            </a:r>
            <a:endParaRPr lang="en-US" dirty="0"/>
          </a:p>
        </p:txBody>
      </p:sp>
      <p:sp>
        <p:nvSpPr>
          <p:cNvPr id="3" name="Content Placeholder 2"/>
          <p:cNvSpPr>
            <a:spLocks noGrp="1"/>
          </p:cNvSpPr>
          <p:nvPr>
            <p:ph idx="1"/>
          </p:nvPr>
        </p:nvSpPr>
        <p:spPr/>
        <p:txBody>
          <a:bodyPr/>
          <a:lstStyle/>
          <a:p>
            <a:r>
              <a:rPr lang="en-US" dirty="0" smtClean="0"/>
              <a:t>Across hymenoptera</a:t>
            </a:r>
          </a:p>
          <a:p>
            <a:r>
              <a:rPr lang="en-US" b="1" dirty="0" smtClean="0">
                <a:solidFill>
                  <a:srgbClr val="FF0000"/>
                </a:solidFill>
              </a:rPr>
              <a:t>Highly variable</a:t>
            </a:r>
          </a:p>
          <a:p>
            <a:r>
              <a:rPr lang="en-US" dirty="0" smtClean="0"/>
              <a:t>Unmated produce males</a:t>
            </a:r>
          </a:p>
          <a:p>
            <a:r>
              <a:rPr lang="en-US" dirty="0" smtClean="0"/>
              <a:t>In some species workers may mate and produce females</a:t>
            </a:r>
          </a:p>
          <a:p>
            <a:r>
              <a:rPr lang="en-US" dirty="0" smtClean="0"/>
              <a:t>Workers may “move up” if queens die</a:t>
            </a:r>
            <a:endParaRPr lang="en-US" dirty="0"/>
          </a:p>
        </p:txBody>
      </p:sp>
    </p:spTree>
    <p:extLst>
      <p:ext uri="{BB962C8B-B14F-4D97-AF65-F5344CB8AC3E}">
        <p14:creationId xmlns:p14="http://schemas.microsoft.com/office/powerpoint/2010/main" xmlns="" val="3850476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Legionary or Army ants</a:t>
            </a:r>
            <a:endParaRPr lang="en-US" dirty="0"/>
          </a:p>
        </p:txBody>
      </p:sp>
      <p:sp>
        <p:nvSpPr>
          <p:cNvPr id="3" name="Content Placeholder 2"/>
          <p:cNvSpPr>
            <a:spLocks noGrp="1"/>
          </p:cNvSpPr>
          <p:nvPr>
            <p:ph idx="1"/>
          </p:nvPr>
        </p:nvSpPr>
        <p:spPr/>
        <p:txBody>
          <a:bodyPr/>
          <a:lstStyle/>
          <a:p>
            <a:r>
              <a:rPr lang="en-US" dirty="0" smtClean="0"/>
              <a:t>Traits</a:t>
            </a:r>
          </a:p>
          <a:p>
            <a:pPr lvl="1"/>
            <a:r>
              <a:rPr lang="en-US" dirty="0"/>
              <a:t>O</a:t>
            </a:r>
            <a:r>
              <a:rPr lang="en-US" dirty="0" smtClean="0"/>
              <a:t>bligate </a:t>
            </a:r>
            <a:r>
              <a:rPr lang="en-US" dirty="0"/>
              <a:t>collective </a:t>
            </a:r>
            <a:r>
              <a:rPr lang="en-US" dirty="0" smtClean="0"/>
              <a:t>foraging</a:t>
            </a:r>
          </a:p>
          <a:p>
            <a:pPr lvl="1"/>
            <a:r>
              <a:rPr lang="en-US" dirty="0"/>
              <a:t>N</a:t>
            </a:r>
            <a:r>
              <a:rPr lang="en-US" dirty="0" smtClean="0"/>
              <a:t>omadism</a:t>
            </a:r>
          </a:p>
          <a:p>
            <a:pPr lvl="1"/>
            <a:r>
              <a:rPr lang="en-US" dirty="0" smtClean="0"/>
              <a:t>Robust wingless queens</a:t>
            </a:r>
          </a:p>
          <a:p>
            <a:pPr lvl="1"/>
            <a:r>
              <a:rPr lang="en-US" dirty="0" smtClean="0"/>
              <a:t>Abdominal distension during egg production</a:t>
            </a:r>
          </a:p>
          <a:p>
            <a:r>
              <a:rPr lang="en-US" dirty="0" smtClean="0"/>
              <a:t>Three well defined subfamilies</a:t>
            </a:r>
          </a:p>
          <a:p>
            <a:pPr lvl="1"/>
            <a:r>
              <a:rPr lang="en-US" dirty="0" err="1" smtClean="0"/>
              <a:t>Dorylinae</a:t>
            </a:r>
            <a:r>
              <a:rPr lang="en-US" dirty="0" smtClean="0"/>
              <a:t>  ~150 spp. (E. Africa, Asia)</a:t>
            </a:r>
          </a:p>
          <a:p>
            <a:pPr lvl="1"/>
            <a:r>
              <a:rPr lang="en-US" dirty="0" err="1" smtClean="0"/>
              <a:t>Aenictinae</a:t>
            </a:r>
            <a:r>
              <a:rPr lang="en-US" dirty="0" smtClean="0"/>
              <a:t> ~100 spp. (Africa, Asia, Australia)</a:t>
            </a:r>
          </a:p>
          <a:p>
            <a:pPr lvl="1"/>
            <a:r>
              <a:rPr lang="en-US" dirty="0" err="1" smtClean="0"/>
              <a:t>Ecitoninae</a:t>
            </a:r>
            <a:r>
              <a:rPr lang="en-US" dirty="0" smtClean="0"/>
              <a:t> ~70 spp.  (N., C., S. America)</a:t>
            </a:r>
          </a:p>
          <a:p>
            <a:endParaRPr lang="en-US" dirty="0"/>
          </a:p>
        </p:txBody>
      </p:sp>
    </p:spTree>
    <p:extLst>
      <p:ext uri="{BB962C8B-B14F-4D97-AF65-F5344CB8AC3E}">
        <p14:creationId xmlns:p14="http://schemas.microsoft.com/office/powerpoint/2010/main" xmlns="" val="1355563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Traditional Hypothesis</a:t>
            </a:r>
          </a:p>
          <a:p>
            <a:pPr lvl="1"/>
            <a:r>
              <a:rPr lang="en-US" dirty="0" smtClean="0"/>
              <a:t>Two lineages (old world, new world)</a:t>
            </a:r>
          </a:p>
          <a:p>
            <a:pPr lvl="1"/>
            <a:r>
              <a:rPr lang="en-US" dirty="0" smtClean="0"/>
              <a:t>Evolved Army ant habit independently (</a:t>
            </a:r>
            <a:r>
              <a:rPr lang="en-US" dirty="0" err="1" smtClean="0"/>
              <a:t>Homoplasy</a:t>
            </a:r>
            <a:r>
              <a:rPr lang="en-US" dirty="0" smtClean="0"/>
              <a:t>)</a:t>
            </a:r>
          </a:p>
          <a:p>
            <a:r>
              <a:rPr lang="en-US" dirty="0" smtClean="0"/>
              <a:t>New information:  </a:t>
            </a:r>
          </a:p>
          <a:p>
            <a:pPr lvl="1"/>
            <a:r>
              <a:rPr lang="en-US" dirty="0" smtClean="0"/>
              <a:t>Brady, S. 2003.  </a:t>
            </a:r>
            <a:r>
              <a:rPr lang="en-US" i="1" dirty="0" smtClean="0"/>
              <a:t>Proc. Natl. Acad. Sci. USA </a:t>
            </a:r>
            <a:r>
              <a:rPr lang="en-US" dirty="0" smtClean="0"/>
              <a:t>100:6575-79</a:t>
            </a:r>
          </a:p>
          <a:p>
            <a:pPr lvl="1"/>
            <a:r>
              <a:rPr lang="en-US" dirty="0" smtClean="0"/>
              <a:t>Molecular, Morphological, Fossil evidence</a:t>
            </a:r>
          </a:p>
          <a:p>
            <a:pPr lvl="1"/>
            <a:r>
              <a:rPr lang="en-US" dirty="0" smtClean="0"/>
              <a:t>Nuclear genes (</a:t>
            </a:r>
            <a:r>
              <a:rPr lang="en-US" dirty="0"/>
              <a:t>18S </a:t>
            </a:r>
            <a:r>
              <a:rPr lang="en-US" dirty="0" err="1"/>
              <a:t>rDNA</a:t>
            </a:r>
            <a:r>
              <a:rPr lang="en-US" dirty="0"/>
              <a:t>, </a:t>
            </a:r>
            <a:r>
              <a:rPr lang="en-US" dirty="0" smtClean="0"/>
              <a:t>28S </a:t>
            </a:r>
            <a:r>
              <a:rPr lang="en-US" dirty="0" err="1" smtClean="0"/>
              <a:t>rDNA</a:t>
            </a:r>
            <a:r>
              <a:rPr lang="en-US" dirty="0"/>
              <a:t>, and </a:t>
            </a:r>
            <a:r>
              <a:rPr lang="en-US" i="1" dirty="0" smtClean="0"/>
              <a:t>wingless</a:t>
            </a:r>
            <a:r>
              <a:rPr lang="en-US" dirty="0" smtClean="0"/>
              <a:t>)</a:t>
            </a:r>
          </a:p>
          <a:p>
            <a:pPr lvl="1"/>
            <a:r>
              <a:rPr lang="en-US" dirty="0" err="1" smtClean="0"/>
              <a:t>mtDNA</a:t>
            </a:r>
            <a:r>
              <a:rPr lang="en-US" dirty="0" smtClean="0"/>
              <a:t> (Cytochrome Oxidase I)</a:t>
            </a:r>
            <a:endParaRPr lang="en-US" dirty="0"/>
          </a:p>
        </p:txBody>
      </p:sp>
    </p:spTree>
    <p:extLst>
      <p:ext uri="{BB962C8B-B14F-4D97-AF65-F5344CB8AC3E}">
        <p14:creationId xmlns:p14="http://schemas.microsoft.com/office/powerpoint/2010/main" xmlns="" val="3855700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05922" cy="1059212"/>
          </a:xfrm>
        </p:spPr>
        <p:txBody>
          <a:bodyPr/>
          <a:lstStyle/>
          <a:p>
            <a:r>
              <a:rPr lang="en-US" dirty="0" smtClean="0"/>
              <a:t>Consensus tree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63122" y="109057"/>
            <a:ext cx="6092407" cy="65387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4870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2571226" cy="5186595"/>
          </a:xfrm>
        </p:spPr>
        <p:txBody>
          <a:bodyPr/>
          <a:lstStyle/>
          <a:p>
            <a:pPr algn="l"/>
            <a:r>
              <a:rPr lang="en-US" sz="1200" dirty="0"/>
              <a:t>Fig. 2</a:t>
            </a:r>
            <a:r>
              <a:rPr lang="en-US" sz="1200" dirty="0" smtClean="0"/>
              <a:t>. Bayesian </a:t>
            </a:r>
            <a:r>
              <a:rPr lang="en-US" sz="1200" dirty="0"/>
              <a:t>divergence dating  analysis. NW, New World; OW, Old World. Divergence dates were estimated </a:t>
            </a:r>
            <a:r>
              <a:rPr lang="en-US" sz="1200" dirty="0" smtClean="0"/>
              <a:t>on </a:t>
            </a:r>
            <a:r>
              <a:rPr lang="en-US" sz="1200" dirty="0"/>
              <a:t>the ML phylogeny  derived from COI, </a:t>
            </a:r>
            <a:r>
              <a:rPr lang="en-US" sz="1200" dirty="0" smtClean="0"/>
              <a:t>18S </a:t>
            </a:r>
            <a:r>
              <a:rPr lang="en-US" sz="1200" dirty="0" err="1" smtClean="0"/>
              <a:t>rDNA</a:t>
            </a:r>
            <a:r>
              <a:rPr lang="en-US" sz="1200" dirty="0"/>
              <a:t>, 28S </a:t>
            </a:r>
            <a:r>
              <a:rPr lang="en-US" sz="1200" dirty="0" err="1"/>
              <a:t>rDNA</a:t>
            </a:r>
            <a:r>
              <a:rPr lang="en-US" sz="1200" dirty="0"/>
              <a:t>, and wingless genes (-</a:t>
            </a:r>
            <a:r>
              <a:rPr lang="en-US" sz="1200" dirty="0" err="1"/>
              <a:t>ln</a:t>
            </a:r>
            <a:r>
              <a:rPr lang="en-US" sz="1200" dirty="0"/>
              <a:t> L </a:t>
            </a:r>
            <a:r>
              <a:rPr lang="en-US" sz="1200" dirty="0" smtClean="0"/>
              <a:t>= 26603.88301</a:t>
            </a:r>
            <a:r>
              <a:rPr lang="en-US" sz="1200" dirty="0"/>
              <a:t>). Clades marked with  asterisks had a </a:t>
            </a:r>
            <a:r>
              <a:rPr lang="en-US" sz="1200" dirty="0" smtClean="0"/>
              <a:t>posterior  </a:t>
            </a:r>
            <a:r>
              <a:rPr lang="en-US" sz="1200" dirty="0"/>
              <a:t>probability of &gt;95% after  independent Bayesian</a:t>
            </a:r>
            <a:br>
              <a:rPr lang="en-US" sz="1200" dirty="0"/>
            </a:br>
            <a:r>
              <a:rPr lang="en-US" sz="1200" dirty="0"/>
              <a:t>phylogenetic analysis. Lowercase letters at nodes indicate minimum age constraints obtained from </a:t>
            </a:r>
            <a:br>
              <a:rPr lang="en-US" sz="1200" dirty="0"/>
            </a:br>
            <a:r>
              <a:rPr lang="en-US" sz="1200" dirty="0"/>
              <a:t>the fossil record: a– c, 20 </a:t>
            </a:r>
            <a:r>
              <a:rPr lang="en-US" sz="1200" dirty="0" err="1"/>
              <a:t>Mya</a:t>
            </a:r>
            <a:r>
              <a:rPr lang="en-US" sz="1200" dirty="0"/>
              <a:t> (34, 35); d, 25 </a:t>
            </a:r>
            <a:r>
              <a:rPr lang="en-US" sz="1200" dirty="0" err="1"/>
              <a:t>Mya</a:t>
            </a:r>
            <a:r>
              <a:rPr lang="en-US" sz="1200" dirty="0"/>
              <a:t> (36, 37); e–f,</a:t>
            </a:r>
            <a:br>
              <a:rPr lang="en-US" sz="1200" dirty="0"/>
            </a:br>
            <a:r>
              <a:rPr lang="en-US" sz="1200" dirty="0"/>
              <a:t>42 </a:t>
            </a:r>
            <a:r>
              <a:rPr lang="en-US" sz="1200" dirty="0" err="1"/>
              <a:t>Mya</a:t>
            </a:r>
            <a:r>
              <a:rPr lang="en-US" sz="1200" dirty="0"/>
              <a:t> (38); g, 50 </a:t>
            </a:r>
            <a:r>
              <a:rPr lang="en-US" sz="1200" dirty="0" err="1"/>
              <a:t>Mya</a:t>
            </a:r>
            <a:r>
              <a:rPr lang="en-US" sz="1200" dirty="0"/>
              <a:t> (39); h, 65 </a:t>
            </a:r>
            <a:r>
              <a:rPr lang="en-US" sz="1200" dirty="0" err="1"/>
              <a:t>Mya</a:t>
            </a:r>
            <a:r>
              <a:rPr lang="en-US" sz="1200" dirty="0"/>
              <a:t> (40); </a:t>
            </a:r>
            <a:r>
              <a:rPr lang="en-US" sz="1200" dirty="0" err="1"/>
              <a:t>i</a:t>
            </a:r>
            <a:r>
              <a:rPr lang="en-US" sz="1200" dirty="0"/>
              <a:t>, 92 </a:t>
            </a:r>
            <a:r>
              <a:rPr lang="en-US" sz="1200" dirty="0" err="1"/>
              <a:t>Mya</a:t>
            </a:r>
            <a:r>
              <a:rPr lang="en-US" sz="1200" dirty="0"/>
              <a:t> (32). Army ant taxa are shown in thick type. </a:t>
            </a:r>
            <a:br>
              <a:rPr lang="en-US" sz="1200" dirty="0"/>
            </a:br>
            <a:r>
              <a:rPr lang="en-US" sz="1200" dirty="0"/>
              <a:t>Branch lengths are drawn scaled to estimated mean values of absolute time. </a:t>
            </a:r>
            <a:r>
              <a:rPr lang="en-US" sz="1200" dirty="0">
                <a:solidFill>
                  <a:srgbClr val="3333FF"/>
                </a:solidFill>
              </a:rPr>
              <a:t>The origin  of army ants </a:t>
            </a:r>
            <a:br>
              <a:rPr lang="en-US" sz="1200" dirty="0">
                <a:solidFill>
                  <a:srgbClr val="3333FF"/>
                </a:solidFill>
              </a:rPr>
            </a:br>
            <a:r>
              <a:rPr lang="en-US" sz="1200" dirty="0">
                <a:solidFill>
                  <a:srgbClr val="3333FF"/>
                </a:solidFill>
              </a:rPr>
              <a:t>is estimated at 105 </a:t>
            </a:r>
            <a:r>
              <a:rPr lang="en-US" sz="1200" dirty="0" err="1">
                <a:solidFill>
                  <a:srgbClr val="3333FF"/>
                </a:solidFill>
              </a:rPr>
              <a:t>Mya</a:t>
            </a:r>
            <a:r>
              <a:rPr lang="en-US" sz="1200" dirty="0">
                <a:solidFill>
                  <a:srgbClr val="3333FF"/>
                </a:solidFill>
              </a:rPr>
              <a:t> </a:t>
            </a:r>
            <a:r>
              <a:rPr lang="en-US" sz="1200" dirty="0" smtClean="0">
                <a:solidFill>
                  <a:srgbClr val="3333FF"/>
                </a:solidFill>
              </a:rPr>
              <a:t>(±</a:t>
            </a:r>
            <a:r>
              <a:rPr lang="en-US" sz="1200" dirty="0">
                <a:solidFill>
                  <a:srgbClr val="3333FF"/>
                </a:solidFill>
              </a:rPr>
              <a:t>11 SD).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97674" y="151003"/>
            <a:ext cx="5945310" cy="6623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93615" y="5394121"/>
            <a:ext cx="2734811" cy="646331"/>
          </a:xfrm>
          <a:prstGeom prst="rect">
            <a:avLst/>
          </a:prstGeom>
          <a:noFill/>
        </p:spPr>
        <p:txBody>
          <a:bodyPr wrap="square" rtlCol="0">
            <a:spAutoFit/>
          </a:bodyPr>
          <a:lstStyle/>
          <a:p>
            <a:r>
              <a:rPr lang="en-US" dirty="0" smtClean="0"/>
              <a:t>Separation of Africa from S. America ~100 </a:t>
            </a:r>
            <a:r>
              <a:rPr lang="en-US" dirty="0" err="1" smtClean="0"/>
              <a:t>mya</a:t>
            </a:r>
            <a:endParaRPr lang="en-US" dirty="0"/>
          </a:p>
        </p:txBody>
      </p:sp>
    </p:spTree>
    <p:extLst>
      <p:ext uri="{BB962C8B-B14F-4D97-AF65-F5344CB8AC3E}">
        <p14:creationId xmlns:p14="http://schemas.microsoft.com/office/powerpoint/2010/main" xmlns="" val="350946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a:t>
            </a:r>
            <a:r>
              <a:rPr lang="en-US" dirty="0" err="1" smtClean="0"/>
              <a:t>Eusociality</a:t>
            </a:r>
            <a:endParaRPr lang="en-US" dirty="0"/>
          </a:p>
        </p:txBody>
      </p:sp>
      <p:sp>
        <p:nvSpPr>
          <p:cNvPr id="3" name="Content Placeholder 2"/>
          <p:cNvSpPr>
            <a:spLocks noGrp="1"/>
          </p:cNvSpPr>
          <p:nvPr>
            <p:ph idx="1"/>
          </p:nvPr>
        </p:nvSpPr>
        <p:spPr/>
        <p:txBody>
          <a:bodyPr/>
          <a:lstStyle/>
          <a:p>
            <a:r>
              <a:rPr lang="en-US" dirty="0" smtClean="0"/>
              <a:t>Remember:  independently evolved in Hymenoptera (multiple times), </a:t>
            </a:r>
            <a:r>
              <a:rPr lang="en-US" dirty="0" err="1" smtClean="0"/>
              <a:t>Isoptera</a:t>
            </a:r>
            <a:r>
              <a:rPr lang="en-US" dirty="0" smtClean="0"/>
              <a:t>, </a:t>
            </a:r>
            <a:r>
              <a:rPr lang="en-US" dirty="0" err="1" smtClean="0"/>
              <a:t>Hemiptera</a:t>
            </a:r>
            <a:r>
              <a:rPr lang="en-US" dirty="0" smtClean="0"/>
              <a:t>, </a:t>
            </a:r>
            <a:r>
              <a:rPr lang="en-US" dirty="0" err="1" smtClean="0"/>
              <a:t>Thysanoptera</a:t>
            </a:r>
            <a:r>
              <a:rPr lang="en-US" dirty="0" smtClean="0"/>
              <a:t>, </a:t>
            </a:r>
            <a:r>
              <a:rPr lang="en-US" dirty="0" err="1" smtClean="0"/>
              <a:t>Coleoptera</a:t>
            </a:r>
            <a:r>
              <a:rPr lang="en-US" dirty="0" smtClean="0"/>
              <a:t> </a:t>
            </a:r>
          </a:p>
          <a:p>
            <a:r>
              <a:rPr lang="en-US" b="1" dirty="0" smtClean="0"/>
              <a:t>Hymenoptera:  </a:t>
            </a:r>
            <a:r>
              <a:rPr lang="en-US" dirty="0" smtClean="0"/>
              <a:t>What selective advantages favor </a:t>
            </a:r>
            <a:r>
              <a:rPr lang="en-US" dirty="0" err="1" smtClean="0"/>
              <a:t>eusociality</a:t>
            </a:r>
            <a:r>
              <a:rPr lang="en-US" dirty="0" smtClean="0"/>
              <a:t>?</a:t>
            </a:r>
          </a:p>
          <a:p>
            <a:r>
              <a:rPr lang="en-US" dirty="0" smtClean="0"/>
              <a:t>Solitary -&gt; </a:t>
            </a:r>
            <a:r>
              <a:rPr lang="en-US" dirty="0" err="1" smtClean="0"/>
              <a:t>subsocial</a:t>
            </a:r>
            <a:r>
              <a:rPr lang="en-US" dirty="0" smtClean="0"/>
              <a:t>/</a:t>
            </a:r>
            <a:r>
              <a:rPr lang="en-US" dirty="0" err="1" smtClean="0"/>
              <a:t>semisocial</a:t>
            </a:r>
            <a:r>
              <a:rPr lang="en-US" dirty="0" smtClean="0"/>
              <a:t> -&gt; </a:t>
            </a:r>
            <a:r>
              <a:rPr lang="en-US" dirty="0" err="1" smtClean="0"/>
              <a:t>eusocial</a:t>
            </a:r>
            <a:endParaRPr lang="en-US" dirty="0" smtClean="0"/>
          </a:p>
          <a:p>
            <a:pPr lvl="1"/>
            <a:r>
              <a:rPr lang="en-US" dirty="0" smtClean="0"/>
              <a:t>Advantages from:</a:t>
            </a:r>
          </a:p>
          <a:p>
            <a:pPr lvl="2"/>
            <a:r>
              <a:rPr lang="en-US" dirty="0" smtClean="0"/>
              <a:t>shared cost of nest construction</a:t>
            </a:r>
          </a:p>
          <a:p>
            <a:pPr lvl="2"/>
            <a:r>
              <a:rPr lang="en-US" dirty="0" smtClean="0"/>
              <a:t>Shared cost of offspring defense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or </a:t>
            </a:r>
            <a:r>
              <a:rPr lang="en-US" dirty="0" err="1" smtClean="0"/>
              <a:t>eusociality</a:t>
            </a:r>
            <a:r>
              <a:rPr lang="en-US" dirty="0" smtClean="0"/>
              <a:t> in Hymenoptera</a:t>
            </a:r>
            <a:endParaRPr lang="en-US" dirty="0"/>
          </a:p>
        </p:txBody>
      </p:sp>
      <p:sp>
        <p:nvSpPr>
          <p:cNvPr id="3" name="Content Placeholder 2"/>
          <p:cNvSpPr>
            <a:spLocks noGrp="1"/>
          </p:cNvSpPr>
          <p:nvPr>
            <p:ph idx="1"/>
          </p:nvPr>
        </p:nvSpPr>
        <p:spPr/>
        <p:txBody>
          <a:bodyPr/>
          <a:lstStyle/>
          <a:p>
            <a:r>
              <a:rPr lang="en-US" dirty="0" smtClean="0"/>
              <a:t>Increased longevity of female</a:t>
            </a:r>
          </a:p>
          <a:p>
            <a:pPr lvl="1"/>
            <a:r>
              <a:rPr lang="en-US" dirty="0" smtClean="0"/>
              <a:t>Remains in association with offspring (</a:t>
            </a:r>
            <a:r>
              <a:rPr lang="en-US" dirty="0" err="1" smtClean="0"/>
              <a:t>subsocial</a:t>
            </a:r>
            <a:r>
              <a:rPr lang="en-US" dirty="0" smtClean="0"/>
              <a:t>)</a:t>
            </a:r>
          </a:p>
          <a:p>
            <a:r>
              <a:rPr lang="en-US" dirty="0" smtClean="0"/>
              <a:t>Unrelated females of the same generation associate</a:t>
            </a:r>
          </a:p>
          <a:p>
            <a:pPr lvl="1"/>
            <a:r>
              <a:rPr lang="en-US" dirty="0" smtClean="0"/>
              <a:t>Cooperative rearing (</a:t>
            </a:r>
            <a:r>
              <a:rPr lang="en-US" dirty="0" err="1" smtClean="0"/>
              <a:t>Quasisociality</a:t>
            </a:r>
            <a:r>
              <a:rPr lang="en-US" dirty="0" smtClean="0"/>
              <a:t>)</a:t>
            </a:r>
          </a:p>
          <a:p>
            <a:pPr lvl="1"/>
            <a:r>
              <a:rPr lang="en-US" dirty="0" smtClean="0"/>
              <a:t>Division of reproductive labor evolves</a:t>
            </a:r>
          </a:p>
          <a:p>
            <a:r>
              <a:rPr lang="en-US" dirty="0" smtClean="0"/>
              <a:t>Related females of the same generation associate</a:t>
            </a:r>
          </a:p>
          <a:p>
            <a:pPr lvl="1"/>
            <a:r>
              <a:rPr lang="en-US" dirty="0" smtClean="0"/>
              <a:t>Cooperative rearing; </a:t>
            </a:r>
            <a:r>
              <a:rPr lang="en-US" dirty="0" err="1" smtClean="0"/>
              <a:t>mulitple</a:t>
            </a:r>
            <a:r>
              <a:rPr lang="en-US" dirty="0" smtClean="0"/>
              <a:t> queens (</a:t>
            </a:r>
            <a:r>
              <a:rPr lang="en-US" dirty="0" err="1" smtClean="0"/>
              <a:t>Quasisociality</a:t>
            </a:r>
            <a:r>
              <a:rPr lang="en-US" dirty="0" smtClean="0"/>
              <a:t>)</a:t>
            </a:r>
          </a:p>
          <a:p>
            <a:pPr lvl="1"/>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selects for reproductive division of labor?</a:t>
            </a:r>
            <a:endParaRPr lang="en-US" dirty="0"/>
          </a:p>
        </p:txBody>
      </p:sp>
      <p:sp>
        <p:nvSpPr>
          <p:cNvPr id="3" name="Content Placeholder 2"/>
          <p:cNvSpPr>
            <a:spLocks noGrp="1"/>
          </p:cNvSpPr>
          <p:nvPr>
            <p:ph idx="1"/>
          </p:nvPr>
        </p:nvSpPr>
        <p:spPr/>
        <p:txBody>
          <a:bodyPr/>
          <a:lstStyle/>
          <a:p>
            <a:r>
              <a:rPr lang="en-US" dirty="0" smtClean="0"/>
              <a:t>What would select for altruistic abandonment of reproduction?</a:t>
            </a:r>
          </a:p>
          <a:p>
            <a:pPr lvl="1"/>
            <a:r>
              <a:rPr lang="en-US" dirty="0" smtClean="0"/>
              <a:t>Group selection</a:t>
            </a:r>
          </a:p>
          <a:p>
            <a:pPr lvl="1"/>
            <a:r>
              <a:rPr lang="en-US" dirty="0" smtClean="0"/>
              <a:t>Kin selection</a:t>
            </a:r>
          </a:p>
          <a:p>
            <a:pPr lvl="1"/>
            <a:r>
              <a:rPr lang="en-US" dirty="0" smtClean="0"/>
              <a:t>Maternal manipulation</a:t>
            </a:r>
          </a:p>
          <a:p>
            <a:pPr lvl="1"/>
            <a:r>
              <a:rPr lang="en-US" dirty="0" smtClean="0"/>
              <a:t>Mutualism</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selection</a:t>
            </a:r>
            <a:endParaRPr lang="en-US" dirty="0"/>
          </a:p>
        </p:txBody>
      </p:sp>
      <p:sp>
        <p:nvSpPr>
          <p:cNvPr id="3" name="Content Placeholder 2"/>
          <p:cNvSpPr>
            <a:spLocks noGrp="1"/>
          </p:cNvSpPr>
          <p:nvPr>
            <p:ph idx="1"/>
          </p:nvPr>
        </p:nvSpPr>
        <p:spPr/>
        <p:txBody>
          <a:bodyPr/>
          <a:lstStyle/>
          <a:p>
            <a:r>
              <a:rPr lang="en-US" dirty="0" smtClean="0"/>
              <a:t>Selection favors </a:t>
            </a:r>
            <a:r>
              <a:rPr lang="en-US" b="1" dirty="0" smtClean="0"/>
              <a:t>colonies</a:t>
            </a:r>
            <a:r>
              <a:rPr lang="en-US" dirty="0" smtClean="0"/>
              <a:t> that produce most offspring, and that happens with </a:t>
            </a:r>
            <a:r>
              <a:rPr lang="en-US" dirty="0" err="1" smtClean="0"/>
              <a:t>nonreproductive</a:t>
            </a:r>
            <a:r>
              <a:rPr lang="en-US" dirty="0" smtClean="0"/>
              <a:t> workers</a:t>
            </a:r>
          </a:p>
          <a:p>
            <a:pPr lvl="1"/>
            <a:r>
              <a:rPr lang="en-US" dirty="0" smtClean="0"/>
              <a:t>Problem:  presumes </a:t>
            </a:r>
            <a:r>
              <a:rPr lang="en-US" dirty="0" err="1" smtClean="0"/>
              <a:t>nonreproductive</a:t>
            </a:r>
            <a:r>
              <a:rPr lang="en-US" dirty="0" smtClean="0"/>
              <a:t> caste already exists</a:t>
            </a:r>
          </a:p>
          <a:p>
            <a:pPr lvl="1"/>
            <a:r>
              <a:rPr lang="en-US" dirty="0" smtClean="0"/>
              <a:t>Problem: what could select for </a:t>
            </a:r>
            <a:r>
              <a:rPr lang="en-US" b="1" dirty="0" smtClean="0"/>
              <a:t>loss of reproduction?</a:t>
            </a:r>
          </a:p>
          <a:p>
            <a:r>
              <a:rPr lang="en-US" dirty="0" smtClean="0"/>
              <a:t>May contribute to maintenance of </a:t>
            </a:r>
            <a:r>
              <a:rPr lang="en-US" dirty="0" err="1" smtClean="0"/>
              <a:t>eusociality</a:t>
            </a:r>
            <a:r>
              <a:rPr lang="en-US" dirty="0" smtClean="0"/>
              <a:t> after it arises, but likely cannot account for origin of </a:t>
            </a:r>
            <a:r>
              <a:rPr lang="en-US" dirty="0" err="1" smtClean="0"/>
              <a:t>eusociality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 selection</a:t>
            </a:r>
            <a:endParaRPr lang="en-US" dirty="0"/>
          </a:p>
        </p:txBody>
      </p:sp>
      <p:sp>
        <p:nvSpPr>
          <p:cNvPr id="3" name="Content Placeholder 2"/>
          <p:cNvSpPr>
            <a:spLocks noGrp="1"/>
          </p:cNvSpPr>
          <p:nvPr>
            <p:ph idx="1"/>
          </p:nvPr>
        </p:nvSpPr>
        <p:spPr>
          <a:xfrm>
            <a:off x="457200" y="1195389"/>
            <a:ext cx="8229600" cy="4506912"/>
          </a:xfrm>
        </p:spPr>
        <p:txBody>
          <a:bodyPr/>
          <a:lstStyle/>
          <a:p>
            <a:r>
              <a:rPr lang="en-US" dirty="0" smtClean="0"/>
              <a:t>Historically favored, now deemed inadequate</a:t>
            </a:r>
          </a:p>
          <a:p>
            <a:r>
              <a:rPr lang="en-US" dirty="0" smtClean="0"/>
              <a:t>Fitness of an individual depends on its reproductive success and on </a:t>
            </a:r>
            <a:r>
              <a:rPr lang="en-US" dirty="0" err="1" smtClean="0"/>
              <a:t>reprodutive</a:t>
            </a:r>
            <a:r>
              <a:rPr lang="en-US" dirty="0" smtClean="0"/>
              <a:t> success of relatives</a:t>
            </a:r>
          </a:p>
          <a:p>
            <a:pPr lvl="1"/>
            <a:r>
              <a:rPr lang="en-US" dirty="0" smtClean="0"/>
              <a:t>Relatives success discounted by degree of relatedness</a:t>
            </a:r>
          </a:p>
          <a:p>
            <a:pPr lvl="1"/>
            <a:r>
              <a:rPr lang="en-US" dirty="0" smtClean="0"/>
              <a:t>Inclusive fitness</a:t>
            </a:r>
          </a:p>
          <a:p>
            <a:r>
              <a:rPr lang="en-US" dirty="0" err="1" smtClean="0"/>
              <a:t>Haplodiploidy</a:t>
            </a:r>
            <a:r>
              <a:rPr lang="en-US" dirty="0" smtClean="0"/>
              <a:t> makes kin selection  of altruism toward relatives very likely</a:t>
            </a:r>
            <a:endParaRPr lang="en-US" dirty="0"/>
          </a:p>
        </p:txBody>
      </p:sp>
      <p:pic>
        <p:nvPicPr>
          <p:cNvPr id="1026" name="Picture 2"/>
          <p:cNvPicPr>
            <a:picLocks noChangeAspect="1" noChangeArrowheads="1"/>
          </p:cNvPicPr>
          <p:nvPr/>
        </p:nvPicPr>
        <p:blipFill>
          <a:blip r:embed="rId2"/>
          <a:srcRect/>
          <a:stretch>
            <a:fillRect/>
          </a:stretch>
        </p:blipFill>
        <p:spPr bwMode="auto">
          <a:xfrm>
            <a:off x="457200" y="5702300"/>
            <a:ext cx="8401050" cy="8477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imal groups that display eusocial behavior"/>
          <p:cNvPicPr>
            <a:picLocks noChangeAspect="1" noChangeArrowheads="1"/>
          </p:cNvPicPr>
          <p:nvPr/>
        </p:nvPicPr>
        <p:blipFill>
          <a:blip r:embed="rId2"/>
          <a:srcRect b="45895"/>
          <a:stretch>
            <a:fillRect/>
          </a:stretch>
        </p:blipFill>
        <p:spPr bwMode="auto">
          <a:xfrm>
            <a:off x="46894" y="1046754"/>
            <a:ext cx="9033862" cy="4511811"/>
          </a:xfrm>
          <a:prstGeom prst="rect">
            <a:avLst/>
          </a:prstGeom>
          <a:noFill/>
        </p:spPr>
      </p:pic>
      <p:sp>
        <p:nvSpPr>
          <p:cNvPr id="3" name="Title 2"/>
          <p:cNvSpPr>
            <a:spLocks noGrp="1"/>
          </p:cNvSpPr>
          <p:nvPr>
            <p:ph type="title"/>
          </p:nvPr>
        </p:nvSpPr>
        <p:spPr/>
        <p:txBody>
          <a:bodyPr/>
          <a:lstStyle/>
          <a:p>
            <a:r>
              <a:rPr lang="en-US" dirty="0" err="1" smtClean="0"/>
              <a:t>Eusocial</a:t>
            </a:r>
            <a:r>
              <a:rPr lang="en-US" dirty="0" smtClean="0"/>
              <a:t> insects</a:t>
            </a:r>
            <a:endParaRPr lang="en-US" dirty="0"/>
          </a:p>
        </p:txBody>
      </p:sp>
      <p:sp>
        <p:nvSpPr>
          <p:cNvPr id="4" name="Rectangle 3"/>
          <p:cNvSpPr/>
          <p:nvPr/>
        </p:nvSpPr>
        <p:spPr>
          <a:xfrm>
            <a:off x="156408" y="5898848"/>
            <a:ext cx="8888251" cy="338554"/>
          </a:xfrm>
          <a:prstGeom prst="rect">
            <a:avLst/>
          </a:prstGeom>
        </p:spPr>
        <p:txBody>
          <a:bodyPr wrap="square">
            <a:spAutoFit/>
          </a:bodyPr>
          <a:lstStyle/>
          <a:p>
            <a:r>
              <a:rPr lang="en-US" sz="1600" dirty="0" smtClean="0">
                <a:hlinkClick r:id="rId3"/>
              </a:rPr>
              <a:t>http://www.nature.com/scitable/knowledge/library/an-introduction-to-eusociality-15788128</a:t>
            </a:r>
            <a:r>
              <a:rPr lang="en-US" sz="1600" dirty="0" smtClean="0"/>
              <a:t> </a:t>
            </a:r>
            <a:endParaRPr lang="en-US"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 selection</a:t>
            </a:r>
            <a:endParaRPr lang="en-US" dirty="0"/>
          </a:p>
        </p:txBody>
      </p:sp>
      <p:sp>
        <p:nvSpPr>
          <p:cNvPr id="3" name="Content Placeholder 2"/>
          <p:cNvSpPr>
            <a:spLocks noGrp="1"/>
          </p:cNvSpPr>
          <p:nvPr>
            <p:ph idx="1"/>
          </p:nvPr>
        </p:nvSpPr>
        <p:spPr/>
        <p:txBody>
          <a:bodyPr/>
          <a:lstStyle/>
          <a:p>
            <a:r>
              <a:rPr lang="en-US" dirty="0" smtClean="0"/>
              <a:t>Hamilton’s rule</a:t>
            </a:r>
          </a:p>
          <a:p>
            <a:r>
              <a:rPr lang="en-US" dirty="0" smtClean="0"/>
              <a:t>Altruism toward a relative can be favored by selection if:</a:t>
            </a:r>
          </a:p>
          <a:p>
            <a:pPr lvl="1"/>
            <a:r>
              <a:rPr lang="en-US" i="1" dirty="0" err="1" smtClean="0"/>
              <a:t>rB</a:t>
            </a:r>
            <a:r>
              <a:rPr lang="en-US" i="1" dirty="0" smtClean="0"/>
              <a:t> &gt; C</a:t>
            </a:r>
          </a:p>
          <a:p>
            <a:pPr lvl="1"/>
            <a:r>
              <a:rPr lang="en-US" dirty="0" smtClean="0"/>
              <a:t>Where </a:t>
            </a:r>
            <a:r>
              <a:rPr lang="en-US" i="1" dirty="0" smtClean="0"/>
              <a:t>r</a:t>
            </a:r>
            <a:r>
              <a:rPr lang="en-US" dirty="0" smtClean="0"/>
              <a:t> = relatedness coefficient (see previous) of relative</a:t>
            </a:r>
          </a:p>
          <a:p>
            <a:pPr lvl="1"/>
            <a:r>
              <a:rPr lang="en-US" i="1" dirty="0" smtClean="0"/>
              <a:t>B =</a:t>
            </a:r>
            <a:r>
              <a:rPr lang="en-US" dirty="0" smtClean="0"/>
              <a:t> benefit to the relative </a:t>
            </a:r>
          </a:p>
          <a:p>
            <a:pPr lvl="1"/>
            <a:r>
              <a:rPr lang="en-US" i="1" dirty="0" smtClean="0"/>
              <a:t>C </a:t>
            </a:r>
            <a:r>
              <a:rPr lang="en-US" dirty="0" smtClean="0"/>
              <a:t>= cost to the altruist</a:t>
            </a:r>
          </a:p>
          <a:p>
            <a:r>
              <a:rPr lang="en-US" dirty="0" smtClean="0"/>
              <a:t>What’s the problem?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 selection and inclusive fitness</a:t>
            </a:r>
            <a:endParaRPr lang="en-US" dirty="0"/>
          </a:p>
        </p:txBody>
      </p:sp>
      <p:sp>
        <p:nvSpPr>
          <p:cNvPr id="3" name="Content Placeholder 2"/>
          <p:cNvSpPr>
            <a:spLocks noGrp="1"/>
          </p:cNvSpPr>
          <p:nvPr>
            <p:ph idx="1"/>
          </p:nvPr>
        </p:nvSpPr>
        <p:spPr/>
        <p:txBody>
          <a:bodyPr/>
          <a:lstStyle/>
          <a:p>
            <a:r>
              <a:rPr lang="en-US" dirty="0" smtClean="0"/>
              <a:t>Nowak, </a:t>
            </a:r>
            <a:r>
              <a:rPr lang="en-US" dirty="0" err="1" smtClean="0"/>
              <a:t>Tarnita</a:t>
            </a:r>
            <a:r>
              <a:rPr lang="en-US" dirty="0" smtClean="0"/>
              <a:t>, Wilson 2010. </a:t>
            </a:r>
            <a:r>
              <a:rPr lang="en-US" i="1" dirty="0" smtClean="0"/>
              <a:t>Nature </a:t>
            </a:r>
            <a:r>
              <a:rPr lang="en-US" dirty="0" smtClean="0"/>
              <a:t>466:1057-62</a:t>
            </a:r>
          </a:p>
          <a:p>
            <a:r>
              <a:rPr lang="en-US" dirty="0" err="1" smtClean="0"/>
              <a:t>Eusociality</a:t>
            </a:r>
            <a:r>
              <a:rPr lang="en-US" dirty="0" smtClean="0"/>
              <a:t> and altruism rare </a:t>
            </a:r>
            <a:r>
              <a:rPr lang="en-US" b="1" dirty="0" smtClean="0"/>
              <a:t>even in animals that reproduce clonally </a:t>
            </a:r>
            <a:r>
              <a:rPr lang="en-US" dirty="0" smtClean="0"/>
              <a:t>(</a:t>
            </a:r>
            <a:r>
              <a:rPr lang="en-US" i="1" dirty="0" smtClean="0"/>
              <a:t>r </a:t>
            </a:r>
            <a:r>
              <a:rPr lang="en-US" dirty="0" smtClean="0"/>
              <a:t>even greater)</a:t>
            </a:r>
          </a:p>
          <a:p>
            <a:r>
              <a:rPr lang="en-US" dirty="0" err="1" smtClean="0"/>
              <a:t>Haplodiploidy</a:t>
            </a:r>
            <a:r>
              <a:rPr lang="en-US" dirty="0" smtClean="0"/>
              <a:t> universal in Hymenoptera; </a:t>
            </a:r>
            <a:r>
              <a:rPr lang="en-US" dirty="0" err="1" smtClean="0"/>
              <a:t>eusociality</a:t>
            </a:r>
            <a:r>
              <a:rPr lang="en-US" dirty="0" smtClean="0"/>
              <a:t> is rare.</a:t>
            </a:r>
          </a:p>
          <a:p>
            <a:r>
              <a:rPr lang="en-US" dirty="0" smtClean="0"/>
              <a:t>Termites:   </a:t>
            </a:r>
            <a:r>
              <a:rPr lang="en-US" dirty="0" err="1" smtClean="0"/>
              <a:t>Haplodiploidy</a:t>
            </a:r>
            <a:r>
              <a:rPr lang="en-US" dirty="0" smtClean="0"/>
              <a:t> is not necessary</a:t>
            </a:r>
          </a:p>
          <a:p>
            <a:r>
              <a:rPr lang="en-US" dirty="0" smtClean="0"/>
              <a:t>For inclusive fitness and kin selection to favor altruism, interactions of altruists and recipients must be </a:t>
            </a:r>
            <a:r>
              <a:rPr lang="en-US" b="1" dirty="0" smtClean="0"/>
              <a:t>Additive and</a:t>
            </a:r>
            <a:r>
              <a:rPr lang="en-US" dirty="0" smtClean="0"/>
              <a:t> </a:t>
            </a:r>
            <a:r>
              <a:rPr lang="en-US" b="1" dirty="0" smtClean="0"/>
              <a:t>pairwise. </a:t>
            </a:r>
          </a:p>
          <a:p>
            <a:pPr lvl="1"/>
            <a:r>
              <a:rPr lang="en-US" b="1" dirty="0" smtClean="0"/>
              <a:t> </a:t>
            </a:r>
            <a:r>
              <a:rPr lang="en-US" dirty="0" smtClean="0"/>
              <a:t>If not, inclusive fitness irrelevant or </a:t>
            </a:r>
            <a:r>
              <a:rPr lang="en-US" dirty="0" err="1" smtClean="0"/>
              <a:t>uncalculable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Nowak, </a:t>
            </a:r>
            <a:r>
              <a:rPr lang="en-US" dirty="0" err="1" smtClean="0"/>
              <a:t>Tarnita</a:t>
            </a:r>
            <a:r>
              <a:rPr lang="en-US" dirty="0" smtClean="0"/>
              <a:t>, Wilson</a:t>
            </a:r>
            <a:endParaRPr lang="en-US" dirty="0"/>
          </a:p>
        </p:txBody>
      </p:sp>
      <p:sp>
        <p:nvSpPr>
          <p:cNvPr id="3" name="Content Placeholder 2"/>
          <p:cNvSpPr>
            <a:spLocks noGrp="1"/>
          </p:cNvSpPr>
          <p:nvPr>
            <p:ph idx="1"/>
          </p:nvPr>
        </p:nvSpPr>
        <p:spPr/>
        <p:txBody>
          <a:bodyPr/>
          <a:lstStyle/>
          <a:p>
            <a:r>
              <a:rPr lang="en-US" dirty="0" smtClean="0"/>
              <a:t>Model for evolution of </a:t>
            </a:r>
            <a:r>
              <a:rPr lang="en-US" dirty="0" err="1" smtClean="0"/>
              <a:t>eusociality</a:t>
            </a:r>
            <a:r>
              <a:rPr lang="en-US" dirty="0" smtClean="0"/>
              <a:t> via natural selection</a:t>
            </a:r>
          </a:p>
          <a:p>
            <a:r>
              <a:rPr lang="en-US" dirty="0" smtClean="0"/>
              <a:t>Constructed expensive nests</a:t>
            </a:r>
          </a:p>
          <a:p>
            <a:r>
              <a:rPr lang="en-US" dirty="0" smtClean="0"/>
              <a:t>Sequential provisioning of young</a:t>
            </a:r>
          </a:p>
          <a:p>
            <a:r>
              <a:rPr lang="en-US" dirty="0" err="1" smtClean="0"/>
              <a:t>Eusocial</a:t>
            </a:r>
            <a:r>
              <a:rPr lang="en-US" dirty="0" smtClean="0"/>
              <a:t> allele (recessive; remain in nest)</a:t>
            </a:r>
          </a:p>
          <a:p>
            <a:r>
              <a:rPr lang="en-US" dirty="0" smtClean="0"/>
              <a:t>Individual simple natural selection can favor </a:t>
            </a:r>
            <a:r>
              <a:rPr lang="en-US" dirty="0" err="1" smtClean="0"/>
              <a:t>eusocial</a:t>
            </a:r>
            <a:r>
              <a:rPr lang="en-US" dirty="0" smtClean="0"/>
              <a:t> allele over </a:t>
            </a:r>
            <a:r>
              <a:rPr lang="en-US" dirty="0" err="1" smtClean="0"/>
              <a:t>noneusocial</a:t>
            </a:r>
            <a:r>
              <a:rPr lang="en-US" dirty="0" smtClean="0"/>
              <a:t> allele</a:t>
            </a:r>
          </a:p>
          <a:p>
            <a:r>
              <a:rPr lang="en-US" dirty="0" smtClean="0"/>
              <a:t>Once colonies form, kin selection </a:t>
            </a:r>
            <a:r>
              <a:rPr lang="en-US" b="1" dirty="0" smtClean="0"/>
              <a:t>maintains </a:t>
            </a:r>
            <a:r>
              <a:rPr lang="en-US" dirty="0" smtClean="0"/>
              <a:t>it and contributes to division of labor</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manipulation</a:t>
            </a:r>
            <a:endParaRPr lang="en-US" dirty="0"/>
          </a:p>
        </p:txBody>
      </p:sp>
      <p:sp>
        <p:nvSpPr>
          <p:cNvPr id="3" name="Content Placeholder 2"/>
          <p:cNvSpPr>
            <a:spLocks noGrp="1"/>
          </p:cNvSpPr>
          <p:nvPr>
            <p:ph idx="1"/>
          </p:nvPr>
        </p:nvSpPr>
        <p:spPr/>
        <p:txBody>
          <a:bodyPr/>
          <a:lstStyle/>
          <a:p>
            <a:r>
              <a:rPr lang="en-US" dirty="0" smtClean="0"/>
              <a:t>It isn’t altruism, it is forced by mother</a:t>
            </a:r>
          </a:p>
          <a:p>
            <a:r>
              <a:rPr lang="en-US" dirty="0" smtClean="0"/>
              <a:t>Manipulation of feeding -&gt; reproductive development</a:t>
            </a:r>
          </a:p>
          <a:p>
            <a:r>
              <a:rPr lang="en-US" dirty="0" smtClean="0"/>
              <a:t>Selfish maternal behavior is the primary agent selecting for </a:t>
            </a:r>
            <a:r>
              <a:rPr lang="en-US" dirty="0" err="1" smtClean="0"/>
              <a:t>eusociality</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Mutualism</a:t>
            </a:r>
            <a:endParaRPr lang="en-US" dirty="0"/>
          </a:p>
        </p:txBody>
      </p:sp>
      <p:sp>
        <p:nvSpPr>
          <p:cNvPr id="3" name="Content Placeholder 2"/>
          <p:cNvSpPr>
            <a:spLocks noGrp="1"/>
          </p:cNvSpPr>
          <p:nvPr>
            <p:ph idx="1"/>
          </p:nvPr>
        </p:nvSpPr>
        <p:spPr/>
        <p:txBody>
          <a:bodyPr/>
          <a:lstStyle/>
          <a:p>
            <a:r>
              <a:rPr lang="en-US" dirty="0" smtClean="0"/>
              <a:t>Mutual defense of brood creates individual selective advantage to cooperation</a:t>
            </a:r>
          </a:p>
          <a:p>
            <a:r>
              <a:rPr lang="en-US" dirty="0" smtClean="0"/>
              <a:t>Reproductive competition within the nest</a:t>
            </a:r>
          </a:p>
          <a:p>
            <a:r>
              <a:rPr lang="en-US" dirty="0" smtClean="0"/>
              <a:t>Inclusive fitness and kin selection can maintain cooperation and push toward altruism</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Eusociality</a:t>
            </a:r>
            <a:r>
              <a:rPr lang="en-US" dirty="0" smtClean="0"/>
              <a:t> in termites</a:t>
            </a:r>
            <a:endParaRPr lang="en-US" dirty="0"/>
          </a:p>
        </p:txBody>
      </p:sp>
      <p:sp>
        <p:nvSpPr>
          <p:cNvPr id="3" name="Content Placeholder 2"/>
          <p:cNvSpPr>
            <a:spLocks noGrp="1"/>
          </p:cNvSpPr>
          <p:nvPr>
            <p:ph idx="1"/>
          </p:nvPr>
        </p:nvSpPr>
        <p:spPr/>
        <p:txBody>
          <a:bodyPr/>
          <a:lstStyle/>
          <a:p>
            <a:r>
              <a:rPr lang="en-US" dirty="0" smtClean="0"/>
              <a:t>XX/XY sex determination</a:t>
            </a:r>
          </a:p>
          <a:p>
            <a:r>
              <a:rPr lang="en-US" dirty="0" err="1" smtClean="0"/>
              <a:t>Endosymbiotic</a:t>
            </a:r>
            <a:r>
              <a:rPr lang="en-US" dirty="0" smtClean="0"/>
              <a:t> protozoa for digestion of cellulose predispose offspring remaining with parents</a:t>
            </a:r>
          </a:p>
          <a:p>
            <a:pPr lvl="1"/>
            <a:r>
              <a:rPr lang="en-US" dirty="0" smtClean="0"/>
              <a:t>Requires overlapping generations</a:t>
            </a:r>
          </a:p>
          <a:p>
            <a:pPr lvl="1"/>
            <a:r>
              <a:rPr lang="en-US" dirty="0" smtClean="0"/>
              <a:t>longevity</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idx="1"/>
          </p:nvPr>
        </p:nvSpPr>
        <p:spPr/>
        <p:txBody>
          <a:bodyPr/>
          <a:lstStyle/>
          <a:p>
            <a:r>
              <a:rPr lang="en-US" dirty="0" smtClean="0"/>
              <a:t>Biomass of ants:</a:t>
            </a:r>
          </a:p>
          <a:p>
            <a:pPr lvl="1"/>
            <a:r>
              <a:rPr lang="en-US" dirty="0" smtClean="0"/>
              <a:t>½ of all insect biomass</a:t>
            </a:r>
          </a:p>
          <a:p>
            <a:pPr lvl="1"/>
            <a:r>
              <a:rPr lang="en-US" dirty="0" smtClean="0"/>
              <a:t>Exceeds that of non-human terrestrial vertebrates</a:t>
            </a:r>
          </a:p>
          <a:p>
            <a:r>
              <a:rPr lang="en-US" dirty="0" smtClean="0"/>
              <a:t>Social insects are the other dominant group on planet earth</a:t>
            </a:r>
          </a:p>
          <a:p>
            <a:r>
              <a:rPr lang="en-US" dirty="0" smtClean="0"/>
              <a:t>Nowak, </a:t>
            </a:r>
            <a:r>
              <a:rPr lang="en-US" dirty="0" err="1" smtClean="0"/>
              <a:t>Tarnita</a:t>
            </a:r>
            <a:r>
              <a:rPr lang="en-US" dirty="0" smtClean="0"/>
              <a:t>, Wilson 2010. </a:t>
            </a:r>
            <a:r>
              <a:rPr lang="en-US" i="1" dirty="0" smtClean="0"/>
              <a:t>Nature </a:t>
            </a:r>
            <a:r>
              <a:rPr lang="en-US" dirty="0" smtClean="0"/>
              <a:t>466:1057-62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Eusociality</a:t>
            </a:r>
            <a:endParaRPr lang="en-US" dirty="0"/>
          </a:p>
        </p:txBody>
      </p:sp>
      <p:sp>
        <p:nvSpPr>
          <p:cNvPr id="3" name="Content Placeholder 2"/>
          <p:cNvSpPr>
            <a:spLocks noGrp="1"/>
          </p:cNvSpPr>
          <p:nvPr>
            <p:ph idx="1"/>
          </p:nvPr>
        </p:nvSpPr>
        <p:spPr>
          <a:xfrm>
            <a:off x="457200" y="984250"/>
            <a:ext cx="8229600" cy="5141913"/>
          </a:xfrm>
        </p:spPr>
        <p:txBody>
          <a:bodyPr/>
          <a:lstStyle/>
          <a:p>
            <a:r>
              <a:rPr lang="en-US" dirty="0" smtClean="0"/>
              <a:t>Hymenoptera – evolved (probably) 10 separate times</a:t>
            </a:r>
          </a:p>
          <a:p>
            <a:pPr lvl="1"/>
            <a:r>
              <a:rPr lang="en-US" dirty="0" smtClean="0"/>
              <a:t>All ants (</a:t>
            </a:r>
            <a:r>
              <a:rPr lang="en-US" dirty="0" err="1" smtClean="0"/>
              <a:t>Formicidae</a:t>
            </a:r>
            <a:r>
              <a:rPr lang="en-US" dirty="0" smtClean="0"/>
              <a:t>)</a:t>
            </a:r>
          </a:p>
          <a:p>
            <a:pPr lvl="1"/>
            <a:r>
              <a:rPr lang="en-US" dirty="0" smtClean="0"/>
              <a:t>Several lineages of Bees</a:t>
            </a:r>
          </a:p>
          <a:p>
            <a:pPr lvl="2"/>
            <a:r>
              <a:rPr lang="en-US" dirty="0" err="1" smtClean="0"/>
              <a:t>Apidae</a:t>
            </a:r>
            <a:r>
              <a:rPr lang="en-US" dirty="0" smtClean="0"/>
              <a:t> (three times)</a:t>
            </a:r>
          </a:p>
          <a:p>
            <a:pPr lvl="2"/>
            <a:r>
              <a:rPr lang="en-US" dirty="0" err="1" smtClean="0"/>
              <a:t>Halictidae</a:t>
            </a:r>
            <a:r>
              <a:rPr lang="en-US" dirty="0" smtClean="0"/>
              <a:t> (three times)</a:t>
            </a:r>
          </a:p>
          <a:p>
            <a:pPr lvl="1"/>
            <a:r>
              <a:rPr lang="en-US" dirty="0" smtClean="0"/>
              <a:t>Several lineages of Wasps</a:t>
            </a:r>
          </a:p>
          <a:p>
            <a:pPr lvl="2"/>
            <a:r>
              <a:rPr lang="en-US" dirty="0" err="1" smtClean="0"/>
              <a:t>Vespidae</a:t>
            </a:r>
            <a:r>
              <a:rPr lang="en-US" dirty="0" smtClean="0"/>
              <a:t> (twice)</a:t>
            </a:r>
          </a:p>
          <a:p>
            <a:pPr lvl="2"/>
            <a:r>
              <a:rPr lang="en-US" dirty="0" err="1" smtClean="0"/>
              <a:t>Sphecidae</a:t>
            </a:r>
            <a:r>
              <a:rPr lang="en-US" dirty="0" smtClean="0"/>
              <a:t> (once) </a:t>
            </a:r>
          </a:p>
          <a:p>
            <a:r>
              <a:rPr lang="en-US" dirty="0" smtClean="0"/>
              <a:t>All termites (</a:t>
            </a:r>
            <a:r>
              <a:rPr lang="en-US" dirty="0" err="1" smtClean="0"/>
              <a:t>Isoptera</a:t>
            </a:r>
            <a:r>
              <a:rPr lang="en-US" dirty="0" smtClean="0"/>
              <a:t> within </a:t>
            </a:r>
            <a:r>
              <a:rPr lang="en-US" dirty="0" err="1" smtClean="0"/>
              <a:t>Blattodea</a:t>
            </a:r>
            <a:r>
              <a:rPr lang="en-US" dirty="0" smtClean="0"/>
              <a:t>)</a:t>
            </a:r>
          </a:p>
          <a:p>
            <a:r>
              <a:rPr lang="en-US" dirty="0" err="1" smtClean="0"/>
              <a:t>Hemiptera</a:t>
            </a:r>
            <a:r>
              <a:rPr lang="en-US" dirty="0" smtClean="0"/>
              <a:t> (Aphids)</a:t>
            </a:r>
          </a:p>
          <a:p>
            <a:r>
              <a:rPr lang="en-US" dirty="0" err="1" smtClean="0"/>
              <a:t>Coleoptera</a:t>
            </a:r>
            <a:r>
              <a:rPr lang="en-US" dirty="0" smtClean="0"/>
              <a:t> (</a:t>
            </a:r>
            <a:r>
              <a:rPr lang="en-US" dirty="0" err="1" smtClean="0"/>
              <a:t>Cuculionidae</a:t>
            </a:r>
            <a:r>
              <a:rPr lang="en-US" dirty="0" smtClean="0"/>
              <a:t>)</a:t>
            </a:r>
          </a:p>
          <a:p>
            <a:endParaRPr lang="en-US" dirty="0" smtClean="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54117" y="1532934"/>
            <a:ext cx="3241229" cy="31061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solarnavigator.net/animal_kingdom/insects/insect_images/ants_leaf_cutter_size_compare_cephalotes_gamut_selection.jpg"/>
          <p:cNvPicPr>
            <a:picLocks noChangeAspect="1" noChangeArrowheads="1"/>
          </p:cNvPicPr>
          <p:nvPr/>
        </p:nvPicPr>
        <p:blipFill>
          <a:blip r:embed="rId2"/>
          <a:srcRect l="54296"/>
          <a:stretch>
            <a:fillRect/>
          </a:stretch>
        </p:blipFill>
        <p:spPr bwMode="auto">
          <a:xfrm>
            <a:off x="5835319" y="82126"/>
            <a:ext cx="3208421" cy="3962401"/>
          </a:xfrm>
          <a:prstGeom prst="rect">
            <a:avLst/>
          </a:prstGeom>
          <a:noFill/>
        </p:spPr>
      </p:pic>
      <p:sp>
        <p:nvSpPr>
          <p:cNvPr id="2" name="Title 1"/>
          <p:cNvSpPr>
            <a:spLocks noGrp="1"/>
          </p:cNvSpPr>
          <p:nvPr>
            <p:ph type="title"/>
          </p:nvPr>
        </p:nvSpPr>
        <p:spPr/>
        <p:txBody>
          <a:bodyPr/>
          <a:lstStyle/>
          <a:p>
            <a:r>
              <a:rPr lang="en-US" dirty="0" err="1" smtClean="0"/>
              <a:t>Eusociality</a:t>
            </a:r>
            <a:endParaRPr lang="en-US" dirty="0"/>
          </a:p>
        </p:txBody>
      </p:sp>
      <p:sp>
        <p:nvSpPr>
          <p:cNvPr id="3" name="Content Placeholder 2"/>
          <p:cNvSpPr>
            <a:spLocks noGrp="1"/>
          </p:cNvSpPr>
          <p:nvPr>
            <p:ph idx="1"/>
          </p:nvPr>
        </p:nvSpPr>
        <p:spPr>
          <a:xfrm>
            <a:off x="156411" y="1195388"/>
            <a:ext cx="3772415" cy="4930775"/>
          </a:xfrm>
        </p:spPr>
        <p:txBody>
          <a:bodyPr/>
          <a:lstStyle/>
          <a:p>
            <a:r>
              <a:rPr lang="en-US" dirty="0" smtClean="0"/>
              <a:t>Castes</a:t>
            </a:r>
          </a:p>
          <a:p>
            <a:pPr lvl="1"/>
            <a:r>
              <a:rPr lang="en-US" dirty="0" smtClean="0"/>
              <a:t>Morphologically and behaviorally different individuals within a colony</a:t>
            </a:r>
          </a:p>
          <a:p>
            <a:pPr lvl="2"/>
            <a:r>
              <a:rPr lang="en-US" dirty="0" smtClean="0"/>
              <a:t>Queen (reproductive)</a:t>
            </a:r>
          </a:p>
          <a:p>
            <a:pPr lvl="2"/>
            <a:r>
              <a:rPr lang="en-US" dirty="0" smtClean="0"/>
              <a:t>Workers </a:t>
            </a:r>
          </a:p>
          <a:p>
            <a:pPr lvl="2"/>
            <a:r>
              <a:rPr lang="en-US" dirty="0" smtClean="0"/>
              <a:t>Soldiers</a:t>
            </a:r>
          </a:p>
          <a:p>
            <a:pPr lvl="2"/>
            <a:r>
              <a:rPr lang="en-US" dirty="0" smtClean="0"/>
              <a:t>Drone/King</a:t>
            </a:r>
          </a:p>
          <a:p>
            <a:pPr lvl="2"/>
            <a:endParaRPr lang="en-US" dirty="0"/>
          </a:p>
        </p:txBody>
      </p:sp>
      <p:pic>
        <p:nvPicPr>
          <p:cNvPr id="18434" name="Picture 2" descr="http://www.solarnavigator.net/animal_kingdom/insects/insect_images/ants_leaf_cutter_size_compare_cephalotes_gamut_selection.jpg"/>
          <p:cNvPicPr>
            <a:picLocks noChangeAspect="1" noChangeArrowheads="1"/>
          </p:cNvPicPr>
          <p:nvPr/>
        </p:nvPicPr>
        <p:blipFill>
          <a:blip r:embed="rId2"/>
          <a:srcRect r="44562"/>
          <a:stretch>
            <a:fillRect/>
          </a:stretch>
        </p:blipFill>
        <p:spPr bwMode="auto">
          <a:xfrm>
            <a:off x="3928826" y="2809630"/>
            <a:ext cx="3891714" cy="39624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2712720" cy="709612"/>
          </a:xfrm>
        </p:spPr>
        <p:txBody>
          <a:bodyPr/>
          <a:lstStyle/>
          <a:p>
            <a:r>
              <a:rPr lang="en-US" dirty="0" err="1" smtClean="0"/>
              <a:t>Vespidae</a:t>
            </a:r>
            <a:r>
              <a:rPr lang="en-US" dirty="0" smtClean="0"/>
              <a:t> castes</a:t>
            </a:r>
            <a:endParaRPr lang="en-US" dirty="0"/>
          </a:p>
        </p:txBody>
      </p:sp>
      <p:pic>
        <p:nvPicPr>
          <p:cNvPr id="19458" name="Picture 2" descr="Vespa crabro queen and worker"/>
          <p:cNvPicPr>
            <a:picLocks noChangeAspect="1" noChangeArrowheads="1"/>
          </p:cNvPicPr>
          <p:nvPr/>
        </p:nvPicPr>
        <p:blipFill>
          <a:blip r:embed="rId2"/>
          <a:srcRect/>
          <a:stretch>
            <a:fillRect/>
          </a:stretch>
        </p:blipFill>
        <p:spPr bwMode="auto">
          <a:xfrm>
            <a:off x="3169920" y="0"/>
            <a:ext cx="5974080" cy="3048000"/>
          </a:xfrm>
          <a:prstGeom prst="rect">
            <a:avLst/>
          </a:prstGeom>
          <a:noFill/>
        </p:spPr>
      </p:pic>
      <p:pic>
        <p:nvPicPr>
          <p:cNvPr id="19460" name="Picture 4" descr="http://cookislands.bishopmuseum.org/MM/MX5/5AUz062e_Poli-oliv_RR2_GM1_MX.jpg"/>
          <p:cNvPicPr>
            <a:picLocks noChangeAspect="1" noChangeArrowheads="1"/>
          </p:cNvPicPr>
          <p:nvPr/>
        </p:nvPicPr>
        <p:blipFill>
          <a:blip r:embed="rId3"/>
          <a:srcRect/>
          <a:stretch>
            <a:fillRect/>
          </a:stretch>
        </p:blipFill>
        <p:spPr bwMode="auto">
          <a:xfrm>
            <a:off x="156411" y="3048000"/>
            <a:ext cx="5715000" cy="3810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Eciton</a:t>
            </a:r>
            <a:endParaRPr lang="en-US" i="1" dirty="0"/>
          </a:p>
        </p:txBody>
      </p:sp>
      <p:pic>
        <p:nvPicPr>
          <p:cNvPr id="20482" name="Picture 2" descr="http://lab.rockefeller.edu/kronauer/assets/image/IMG_0595_ES.jpg"/>
          <p:cNvPicPr>
            <a:picLocks noChangeAspect="1" noChangeArrowheads="1"/>
          </p:cNvPicPr>
          <p:nvPr/>
        </p:nvPicPr>
        <p:blipFill>
          <a:blip r:embed="rId2"/>
          <a:srcRect/>
          <a:stretch>
            <a:fillRect/>
          </a:stretch>
        </p:blipFill>
        <p:spPr bwMode="auto">
          <a:xfrm>
            <a:off x="155575" y="984251"/>
            <a:ext cx="5378951" cy="3585968"/>
          </a:xfrm>
          <a:prstGeom prst="rect">
            <a:avLst/>
          </a:prstGeom>
          <a:noFill/>
        </p:spPr>
      </p:pic>
      <p:pic>
        <p:nvPicPr>
          <p:cNvPr id="3" name="Picture 6" descr="http://www.alexanderwild.com/Ants/Taxonomic-List-of-Ant-Genera/Eciton/i-j92JcfJ/1/L/burchelli10-L.jpg"/>
          <p:cNvPicPr>
            <a:picLocks noChangeAspect="1" noChangeArrowheads="1"/>
          </p:cNvPicPr>
          <p:nvPr/>
        </p:nvPicPr>
        <p:blipFill>
          <a:blip r:embed="rId3"/>
          <a:srcRect/>
          <a:stretch>
            <a:fillRect/>
          </a:stretch>
        </p:blipFill>
        <p:spPr bwMode="auto">
          <a:xfrm>
            <a:off x="4391527" y="3554161"/>
            <a:ext cx="4578830" cy="311851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castes form?</a:t>
            </a:r>
            <a:endParaRPr lang="en-US" dirty="0"/>
          </a:p>
        </p:txBody>
      </p:sp>
      <p:pic>
        <p:nvPicPr>
          <p:cNvPr id="4" name="Picture 3" descr="c12f005.jpg"/>
          <p:cNvPicPr>
            <a:picLocks noChangeAspect="1"/>
          </p:cNvPicPr>
          <p:nvPr/>
        </p:nvPicPr>
        <p:blipFill>
          <a:blip r:embed="rId2"/>
          <a:stretch>
            <a:fillRect/>
          </a:stretch>
        </p:blipFill>
        <p:spPr>
          <a:xfrm>
            <a:off x="75324" y="984249"/>
            <a:ext cx="8996484" cy="3530077"/>
          </a:xfrm>
          <a:prstGeom prst="rect">
            <a:avLst/>
          </a:prstGeom>
        </p:spPr>
      </p:pic>
      <p:sp>
        <p:nvSpPr>
          <p:cNvPr id="3" name="TextBox 2"/>
          <p:cNvSpPr txBox="1"/>
          <p:nvPr/>
        </p:nvSpPr>
        <p:spPr>
          <a:xfrm>
            <a:off x="1795244" y="5343787"/>
            <a:ext cx="5771626" cy="646331"/>
          </a:xfrm>
          <a:prstGeom prst="rect">
            <a:avLst/>
          </a:prstGeom>
          <a:noFill/>
        </p:spPr>
        <p:txBody>
          <a:bodyPr wrap="square" rtlCol="0">
            <a:spAutoFit/>
          </a:bodyPr>
          <a:lstStyle/>
          <a:p>
            <a:r>
              <a:rPr lang="en-US" dirty="0" smtClean="0"/>
              <a:t>Caste is </a:t>
            </a:r>
            <a:r>
              <a:rPr lang="en-US" b="1" dirty="0" err="1">
                <a:solidFill>
                  <a:srgbClr val="3333FF"/>
                </a:solidFill>
              </a:rPr>
              <a:t>t</a:t>
            </a:r>
            <a:r>
              <a:rPr lang="en-US" b="1" dirty="0" err="1" smtClean="0">
                <a:solidFill>
                  <a:srgbClr val="3333FF"/>
                </a:solidFill>
              </a:rPr>
              <a:t>rophigenic</a:t>
            </a:r>
            <a:r>
              <a:rPr lang="en-US" dirty="0" smtClean="0"/>
              <a:t>:  Determined by food quantity &amp; quality during immature stages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Apis</a:t>
            </a:r>
            <a:r>
              <a:rPr lang="en-US" i="1" dirty="0" smtClean="0"/>
              <a:t> </a:t>
            </a:r>
            <a:r>
              <a:rPr lang="en-US" i="1" dirty="0" err="1" smtClean="0"/>
              <a:t>mellifera</a:t>
            </a:r>
            <a:endParaRPr lang="en-US" i="1" dirty="0"/>
          </a:p>
        </p:txBody>
      </p:sp>
      <p:sp>
        <p:nvSpPr>
          <p:cNvPr id="3" name="Content Placeholder 2"/>
          <p:cNvSpPr>
            <a:spLocks noGrp="1"/>
          </p:cNvSpPr>
          <p:nvPr>
            <p:ph idx="1"/>
          </p:nvPr>
        </p:nvSpPr>
        <p:spPr/>
        <p:txBody>
          <a:bodyPr/>
          <a:lstStyle/>
          <a:p>
            <a:r>
              <a:rPr lang="en-US" dirty="0" smtClean="0"/>
              <a:t>Queens compared to workers</a:t>
            </a:r>
          </a:p>
          <a:p>
            <a:pPr lvl="1"/>
            <a:r>
              <a:rPr lang="en-US" dirty="0" smtClean="0"/>
              <a:t>Larger</a:t>
            </a:r>
          </a:p>
          <a:p>
            <a:pPr lvl="1"/>
            <a:r>
              <a:rPr lang="en-US" dirty="0" smtClean="0"/>
              <a:t>Lack wax glands </a:t>
            </a:r>
          </a:p>
          <a:p>
            <a:pPr lvl="1"/>
            <a:r>
              <a:rPr lang="en-US" dirty="0" smtClean="0"/>
              <a:t>Sting is NOT barbed </a:t>
            </a:r>
          </a:p>
          <a:p>
            <a:r>
              <a:rPr lang="en-US" dirty="0" smtClean="0"/>
              <a:t>Fed on Royal Jelly</a:t>
            </a:r>
          </a:p>
          <a:p>
            <a:pPr lvl="1"/>
            <a:r>
              <a:rPr lang="en-US" dirty="0" smtClean="0"/>
              <a:t>Food supply differs in quantity and quality</a:t>
            </a:r>
          </a:p>
          <a:p>
            <a:pPr lvl="1"/>
            <a:r>
              <a:rPr lang="en-US" dirty="0" smtClean="0"/>
              <a:t>Royal jelly rich in </a:t>
            </a:r>
            <a:r>
              <a:rPr lang="en-US" dirty="0" err="1" smtClean="0"/>
              <a:t>Pantothenic</a:t>
            </a:r>
            <a:r>
              <a:rPr lang="en-US" dirty="0" smtClean="0"/>
              <a:t> acid, </a:t>
            </a:r>
            <a:r>
              <a:rPr lang="en-US" dirty="0" err="1" smtClean="0"/>
              <a:t>Biopterin</a:t>
            </a:r>
            <a:r>
              <a:rPr lang="en-US" dirty="0" smtClean="0"/>
              <a:t>, sugar</a:t>
            </a:r>
          </a:p>
          <a:p>
            <a:r>
              <a:rPr lang="en-US" dirty="0" smtClean="0"/>
              <a:t>Queen maintains control of workers via pheromone</a:t>
            </a:r>
          </a:p>
          <a:p>
            <a:pPr lvl="1"/>
            <a:r>
              <a:rPr lang="en-US" dirty="0" smtClean="0"/>
              <a:t>Inhibits worker ovarian development</a:t>
            </a:r>
          </a:p>
          <a:p>
            <a:pPr lvl="1"/>
            <a:r>
              <a:rPr lang="en-US" dirty="0" err="1" smtClean="0"/>
              <a:t>Queen+pheromone</a:t>
            </a:r>
            <a:r>
              <a:rPr lang="en-US" dirty="0" smtClean="0"/>
              <a:t> more effective than pheromone only</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tailEnd type="none"/>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11341</TotalTime>
  <Words>1387</Words>
  <Application>Microsoft Office PowerPoint</Application>
  <PresentationFormat>On-screen Show (4:3)</PresentationFormat>
  <Paragraphs>231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Social insects Ch. 11</vt:lpstr>
      <vt:lpstr>Subsocial insects</vt:lpstr>
      <vt:lpstr>Eusocial insects</vt:lpstr>
      <vt:lpstr>Eusociality</vt:lpstr>
      <vt:lpstr>Eusociality</vt:lpstr>
      <vt:lpstr>Vespidae castes</vt:lpstr>
      <vt:lpstr>Eciton</vt:lpstr>
      <vt:lpstr>How do castes form?</vt:lpstr>
      <vt:lpstr>Apis mellifera</vt:lpstr>
      <vt:lpstr>Honey bee workers</vt:lpstr>
      <vt:lpstr>Experiment:  Role of JH?   Sullivan et al. 2000 Hormones &amp; Behavior 37:1-14</vt:lpstr>
      <vt:lpstr>JH not necessary for foraging</vt:lpstr>
      <vt:lpstr>Colony founding</vt:lpstr>
      <vt:lpstr>Nest construction in Hymenoptera</vt:lpstr>
      <vt:lpstr>Nest construction in Hymenoptera</vt:lpstr>
      <vt:lpstr>New colonies</vt:lpstr>
      <vt:lpstr>Vespidae</vt:lpstr>
      <vt:lpstr>Apidae (Apis mellifera)</vt:lpstr>
      <vt:lpstr>Ants (Formicidae)</vt:lpstr>
      <vt:lpstr>Reproduction by workers</vt:lpstr>
      <vt:lpstr>Legionary or Army ants</vt:lpstr>
      <vt:lpstr>Slide 22</vt:lpstr>
      <vt:lpstr>Consensus tree</vt:lpstr>
      <vt:lpstr>Fig. 2. Bayesian divergence dating  analysis. NW, New World; OW, Old World. Divergence dates were estimated on the ML phylogeny  derived from COI, 18S rDNA, 28S rDNA, and wingless genes (-ln L = 26603.88301). Clades marked with  asterisks had a posterior  probability of &gt;95% after  independent Bayesian phylogenetic analysis. Lowercase letters at nodes indicate minimum age constraints obtained from  the fossil record: a– c, 20 Mya (34, 35); d, 25 Mya (36, 37); e–f, 42 Mya (38); g, 50 Mya (39); h, 65 Mya (40); i, 92 Mya (32). Army ant taxa are shown in thick type.  Branch lengths are drawn scaled to estimated mean values of absolute time. The origin  of army ants  is estimated at 105 Mya (±11 SD).</vt:lpstr>
      <vt:lpstr>Evolution of Eusociality</vt:lpstr>
      <vt:lpstr>Evolution or eusociality in Hymenoptera</vt:lpstr>
      <vt:lpstr>But what selects for reproductive division of labor?</vt:lpstr>
      <vt:lpstr>Group selection</vt:lpstr>
      <vt:lpstr>Kin selection</vt:lpstr>
      <vt:lpstr>Kin selection</vt:lpstr>
      <vt:lpstr>Kin selection and inclusive fitness</vt:lpstr>
      <vt:lpstr>Nowak, Tarnita, Wilson</vt:lpstr>
      <vt:lpstr>Maternal manipulation</vt:lpstr>
      <vt:lpstr>Mutualism</vt:lpstr>
      <vt:lpstr>Eusociality in termites</vt:lpstr>
      <vt:lpstr>Keep in mind…</vt:lpstr>
    </vt:vector>
  </TitlesOfParts>
  <Company>Illinois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Perry;S. Juliano</dc:creator>
  <cp:lastModifiedBy>sajulian</cp:lastModifiedBy>
  <cp:revision>652</cp:revision>
  <cp:lastPrinted>2009-08-17T17:03:45Z</cp:lastPrinted>
  <dcterms:created xsi:type="dcterms:W3CDTF">2009-08-19T15:51:25Z</dcterms:created>
  <dcterms:modified xsi:type="dcterms:W3CDTF">2012-11-09T06:47:00Z</dcterms:modified>
</cp:coreProperties>
</file>