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403" r:id="rId2"/>
    <p:sldId id="404" r:id="rId3"/>
    <p:sldId id="405" r:id="rId4"/>
    <p:sldId id="406" r:id="rId5"/>
    <p:sldId id="443" r:id="rId6"/>
    <p:sldId id="407" r:id="rId7"/>
    <p:sldId id="408" r:id="rId8"/>
    <p:sldId id="411" r:id="rId9"/>
    <p:sldId id="412" r:id="rId10"/>
    <p:sldId id="410" r:id="rId11"/>
    <p:sldId id="409" r:id="rId12"/>
    <p:sldId id="413" r:id="rId13"/>
    <p:sldId id="414" r:id="rId14"/>
    <p:sldId id="415" r:id="rId15"/>
    <p:sldId id="416" r:id="rId16"/>
    <p:sldId id="417" r:id="rId17"/>
    <p:sldId id="422" r:id="rId18"/>
    <p:sldId id="419" r:id="rId19"/>
    <p:sldId id="420" r:id="rId20"/>
    <p:sldId id="421" r:id="rId21"/>
    <p:sldId id="423" r:id="rId22"/>
    <p:sldId id="418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3" r:id="rId32"/>
    <p:sldId id="435" r:id="rId33"/>
    <p:sldId id="434" r:id="rId34"/>
    <p:sldId id="436" r:id="rId35"/>
    <p:sldId id="437" r:id="rId36"/>
    <p:sldId id="438" r:id="rId37"/>
    <p:sldId id="439" r:id="rId38"/>
    <p:sldId id="440" r:id="rId39"/>
    <p:sldId id="441" r:id="rId40"/>
    <p:sldId id="442" r:id="rId41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7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087774C-A240-4E51-8F45-38AA4EAA59D8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579784D-A55C-4725-8CF4-2865C25B8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648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03E1-56A7-4D0D-B791-D6EDF44CDB9C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1ED2-EC5A-4DED-9E96-E098C171D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8387-0A6E-4523-B4BE-E72E334BA9C8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92E8-AACD-430C-B192-330E28D9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0CFC-9878-44B5-BBD7-EC19498BC11B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189A-CC92-4D9F-8088-48AD50B5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02B1-401E-427B-B033-368E74CAB5CB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290C-9103-4ADB-AF86-AD73B9E48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B810-1D9C-49C9-A062-480A4F626ACB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815B-1FF4-47D3-9825-A9258C93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AA1A-DCAD-40D6-B332-370932F498E4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8BE1-7CE8-453C-BEDB-261E3D213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E8F7-2488-487D-B211-CC4C377D14A5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EEDB-79AB-4C49-B8A9-90B1F3E7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42FF-772F-41E6-B571-A80291C0A1C0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6CC2-73C9-4DAB-A304-5C717906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9082-F384-48ED-9705-2B73A3C306C3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0DAF-DE2C-4620-916B-6030424A5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314D-DCB1-4CBA-A7D3-11171CACF685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AFCC-E0D5-4FD8-B77D-6BFA524E2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08DE-DE4D-40D2-8678-7CC084D2E1E5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5CE1-F7B4-40CE-AB73-A99E3E77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5388"/>
            <a:ext cx="82296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14E6E03-42E2-4596-98DD-E00BBB92E097}" type="datetime1">
              <a:rPr lang="en-US"/>
              <a:pPr>
                <a:defRPr/>
              </a:pPr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FC01894-EEEF-445E-AAFD-280FB379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dQ3d3w6-_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nkfish.fieldofscience.com/2012/07/enjoy-wine-thank-wasp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JUP7aMDUO4" TargetMode="External"/><Relationship Id="rId2" Type="http://schemas.openxmlformats.org/officeDocument/2006/relationships/hyperlink" Target="http://www.youtube.com/watch?v=3gLEuxGo6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2z9F6pVhR5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3</a:t>
            </a:r>
            <a:br>
              <a:rPr lang="en-US" dirty="0" smtClean="0"/>
            </a:br>
            <a:r>
              <a:rPr lang="en-US" dirty="0" smtClean="0"/>
              <a:t>Internal 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29949" cy="4525963"/>
          </a:xfrm>
        </p:spPr>
        <p:txBody>
          <a:bodyPr/>
          <a:lstStyle/>
          <a:p>
            <a:r>
              <a:rPr lang="en-US" dirty="0" smtClean="0"/>
              <a:t>Muscles, locomotion, flight</a:t>
            </a:r>
          </a:p>
          <a:p>
            <a:r>
              <a:rPr lang="en-US" dirty="0" smtClean="0"/>
              <a:t>Nervous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574" y="1600200"/>
            <a:ext cx="2571226" cy="4525963"/>
          </a:xfrm>
        </p:spPr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  <a:p>
            <a:r>
              <a:rPr lang="en-US" dirty="0" smtClean="0"/>
              <a:t>Excretory system</a:t>
            </a:r>
          </a:p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98209" y="1624668"/>
            <a:ext cx="2617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Endocrine system, hormones</a:t>
            </a:r>
          </a:p>
          <a:p>
            <a:r>
              <a:rPr lang="en-US" dirty="0" smtClean="0"/>
              <a:t>Circulatory system</a:t>
            </a:r>
          </a:p>
          <a:p>
            <a:r>
              <a:rPr lang="en-US" dirty="0" smtClean="0"/>
              <a:t>Tracheal system </a:t>
            </a:r>
          </a:p>
        </p:txBody>
      </p:sp>
    </p:spTree>
    <p:extLst>
      <p:ext uri="{BB962C8B-B14F-4D97-AF65-F5344CB8AC3E}">
        <p14:creationId xmlns:p14="http://schemas.microsoft.com/office/powerpoint/2010/main" xmlns="" val="64990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forms of flight muscle activity</a:t>
            </a:r>
            <a:br>
              <a:rPr lang="en-US" dirty="0" smtClean="0"/>
            </a:br>
            <a:r>
              <a:rPr lang="en-US" sz="1800" dirty="0" smtClean="0"/>
              <a:t>Direct flight muscles                                                                        Indirect flight muscles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675" y="1085588"/>
            <a:ext cx="7709482" cy="5219307"/>
          </a:xfrm>
        </p:spPr>
      </p:pic>
      <p:sp>
        <p:nvSpPr>
          <p:cNvPr id="5" name="TextBox 4"/>
          <p:cNvSpPr txBox="1"/>
          <p:nvPr/>
        </p:nvSpPr>
        <p:spPr>
          <a:xfrm>
            <a:off x="251669" y="3749608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Odonata</a:t>
            </a:r>
            <a:endParaRPr lang="en-US" sz="1200" dirty="0"/>
          </a:p>
          <a:p>
            <a:r>
              <a:rPr lang="en-US" sz="1200" dirty="0" err="1" smtClean="0"/>
              <a:t>Ephemeroptera</a:t>
            </a:r>
            <a:endParaRPr lang="en-US" sz="1200" dirty="0" smtClean="0"/>
          </a:p>
          <a:p>
            <a:r>
              <a:rPr lang="en-US" sz="1200" dirty="0" err="1" smtClean="0"/>
              <a:t>Blattodea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341764" y="3767513"/>
            <a:ext cx="1303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Diptera</a:t>
            </a:r>
            <a:endParaRPr lang="en-US" sz="1200" dirty="0" smtClean="0"/>
          </a:p>
          <a:p>
            <a:r>
              <a:rPr lang="en-US" sz="1200" dirty="0" smtClean="0"/>
              <a:t>Hymenoptera</a:t>
            </a:r>
          </a:p>
          <a:p>
            <a:r>
              <a:rPr lang="en-US" sz="1200" dirty="0" err="1" smtClean="0"/>
              <a:t>Coleoptera</a:t>
            </a:r>
            <a:endParaRPr lang="en-US" sz="1200" dirty="0" smtClean="0"/>
          </a:p>
          <a:p>
            <a:r>
              <a:rPr lang="en-US" sz="1200" dirty="0" smtClean="0"/>
              <a:t>And most others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9162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57" y="1195388"/>
            <a:ext cx="8909108" cy="4930775"/>
          </a:xfrm>
        </p:spPr>
        <p:txBody>
          <a:bodyPr/>
          <a:lstStyle/>
          <a:p>
            <a:r>
              <a:rPr lang="en-US" sz="2400" dirty="0" smtClean="0"/>
              <a:t>Slow wing beat [</a:t>
            </a:r>
            <a:r>
              <a:rPr lang="en-US" sz="2400" dirty="0" err="1" smtClean="0"/>
              <a:t>Odonata</a:t>
            </a:r>
            <a:r>
              <a:rPr lang="en-US" sz="2400" dirty="0" smtClean="0"/>
              <a:t>, </a:t>
            </a:r>
            <a:r>
              <a:rPr lang="en-US" sz="2400" dirty="0" err="1" smtClean="0"/>
              <a:t>Ephemeroptera</a:t>
            </a:r>
            <a:r>
              <a:rPr lang="en-US" sz="2400" dirty="0" smtClean="0"/>
              <a:t>, some Lepidoptera]</a:t>
            </a:r>
          </a:p>
          <a:p>
            <a:pPr lvl="1"/>
            <a:r>
              <a:rPr lang="en-US" sz="2000" dirty="0"/>
              <a:t>&lt;100 </a:t>
            </a:r>
            <a:r>
              <a:rPr lang="en-US" sz="2000" dirty="0" smtClean="0"/>
              <a:t>Hz</a:t>
            </a:r>
          </a:p>
          <a:p>
            <a:pPr lvl="1"/>
            <a:r>
              <a:rPr lang="en-US" sz="2000" dirty="0" smtClean="0"/>
              <a:t>Synchronous muscles</a:t>
            </a:r>
            <a:endParaRPr lang="en-US" sz="2000" dirty="0"/>
          </a:p>
          <a:p>
            <a:pPr lvl="1"/>
            <a:r>
              <a:rPr lang="en-US" sz="2000" dirty="0" smtClean="0"/>
              <a:t>Single nerve impulse induces contraction &amp; wing beat</a:t>
            </a:r>
          </a:p>
          <a:p>
            <a:r>
              <a:rPr lang="en-US" sz="2400" dirty="0" smtClean="0"/>
              <a:t>Rapid wing beat [Hymenoptera, </a:t>
            </a:r>
            <a:r>
              <a:rPr lang="en-US" sz="2400" dirty="0" err="1" smtClean="0"/>
              <a:t>Diptera</a:t>
            </a:r>
            <a:r>
              <a:rPr lang="en-US" sz="2400" dirty="0" smtClean="0"/>
              <a:t>, some Lepidoptera, others]</a:t>
            </a:r>
          </a:p>
          <a:p>
            <a:pPr lvl="1"/>
            <a:r>
              <a:rPr lang="en-US" sz="2000" dirty="0" smtClean="0"/>
              <a:t>100 to &gt;1000 Hz</a:t>
            </a:r>
          </a:p>
          <a:p>
            <a:pPr lvl="1"/>
            <a:r>
              <a:rPr lang="en-US" sz="2000" dirty="0" smtClean="0"/>
              <a:t>Asynchronous muscles</a:t>
            </a:r>
          </a:p>
          <a:p>
            <a:pPr lvl="1"/>
            <a:r>
              <a:rPr lang="en-US" sz="2000" dirty="0" smtClean="0"/>
              <a:t>Faster than nerve impulses</a:t>
            </a:r>
          </a:p>
          <a:p>
            <a:pPr lvl="1"/>
            <a:r>
              <a:rPr lang="en-US" sz="2000" dirty="0" smtClean="0"/>
              <a:t>Thorax snaps back and forth between wings up/wings down</a:t>
            </a:r>
          </a:p>
          <a:p>
            <a:pPr lvl="1"/>
            <a:r>
              <a:rPr lang="en-US" sz="2000" dirty="0" smtClean="0"/>
              <a:t>Asynchronous muscles (</a:t>
            </a:r>
            <a:r>
              <a:rPr lang="en-US" sz="2000" dirty="0" err="1" smtClean="0">
                <a:solidFill>
                  <a:srgbClr val="000099"/>
                </a:solidFill>
              </a:rPr>
              <a:t>fibrillar</a:t>
            </a:r>
            <a:r>
              <a:rPr lang="en-US" sz="2000" dirty="0" smtClean="0"/>
              <a:t> muscles) respond to release of muscle tension with an autonomous muscle contraction</a:t>
            </a:r>
          </a:p>
          <a:p>
            <a:pPr lvl="1"/>
            <a:r>
              <a:rPr lang="en-US" sz="2000" dirty="0" smtClean="0"/>
              <a:t>Muscles oscillate faster than nerve impulses.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938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Neurons organized more or less as in other animals</a:t>
            </a:r>
          </a:p>
          <a:p>
            <a:r>
              <a:rPr lang="en-US" dirty="0" smtClean="0"/>
              <a:t>Central Nervous System organization</a:t>
            </a:r>
          </a:p>
          <a:p>
            <a:pPr lvl="1"/>
            <a:r>
              <a:rPr lang="en-US" dirty="0" smtClean="0"/>
              <a:t>Different from vertebrates</a:t>
            </a:r>
          </a:p>
          <a:p>
            <a:pPr lvl="1"/>
            <a:r>
              <a:rPr lang="en-US" dirty="0" smtClean="0"/>
              <a:t>Ventral paired nerve cords</a:t>
            </a:r>
          </a:p>
          <a:p>
            <a:pPr lvl="1"/>
            <a:r>
              <a:rPr lang="en-US" dirty="0" err="1" smtClean="0"/>
              <a:t>Bilobed</a:t>
            </a:r>
            <a:r>
              <a:rPr lang="en-US" dirty="0" smtClean="0"/>
              <a:t> ganglia</a:t>
            </a:r>
          </a:p>
          <a:p>
            <a:pPr lvl="2"/>
            <a:r>
              <a:rPr lang="en-US" dirty="0" smtClean="0"/>
              <a:t>Ancestral:  2 paired ganglia per </a:t>
            </a:r>
            <a:r>
              <a:rPr lang="en-US" dirty="0" err="1" smtClean="0"/>
              <a:t>metamer</a:t>
            </a:r>
            <a:endParaRPr lang="en-US" dirty="0" smtClean="0"/>
          </a:p>
          <a:p>
            <a:pPr lvl="2"/>
            <a:r>
              <a:rPr lang="en-US" dirty="0" smtClean="0"/>
              <a:t>Usually fused into one paired ganglion</a:t>
            </a:r>
          </a:p>
          <a:p>
            <a:pPr lvl="2"/>
            <a:r>
              <a:rPr lang="en-US" dirty="0" smtClean="0"/>
              <a:t>Further aggregated into major ganglia in the </a:t>
            </a:r>
            <a:r>
              <a:rPr lang="en-US" dirty="0" err="1" smtClean="0"/>
              <a:t>tagmata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0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3 pairs of fused ganglia from first 3 head </a:t>
            </a:r>
            <a:r>
              <a:rPr lang="en-US" dirty="0" err="1" smtClean="0"/>
              <a:t>metamers</a:t>
            </a:r>
            <a:endParaRPr lang="en-US" dirty="0" smtClean="0"/>
          </a:p>
          <a:p>
            <a:pPr lvl="1"/>
            <a:r>
              <a:rPr lang="en-US" dirty="0" err="1" smtClean="0"/>
              <a:t>Protocerebrum</a:t>
            </a:r>
            <a:r>
              <a:rPr lang="en-US" dirty="0" smtClean="0"/>
              <a:t> [eyes]</a:t>
            </a:r>
          </a:p>
          <a:p>
            <a:pPr lvl="1"/>
            <a:r>
              <a:rPr lang="en-US" dirty="0" err="1" smtClean="0"/>
              <a:t>Deutocerebrum</a:t>
            </a:r>
            <a:r>
              <a:rPr lang="en-US" dirty="0" smtClean="0"/>
              <a:t> [Antennae]</a:t>
            </a:r>
          </a:p>
          <a:p>
            <a:pPr lvl="1"/>
            <a:r>
              <a:rPr lang="en-US" dirty="0" err="1" smtClean="0"/>
              <a:t>Tritocerebrum</a:t>
            </a:r>
            <a:r>
              <a:rPr lang="en-US" dirty="0" smtClean="0"/>
              <a:t> [input from remainder of body]</a:t>
            </a:r>
          </a:p>
          <a:p>
            <a:r>
              <a:rPr lang="en-US" dirty="0" err="1" smtClean="0"/>
              <a:t>Subesophogeal</a:t>
            </a:r>
            <a:r>
              <a:rPr lang="en-US" dirty="0" smtClean="0"/>
              <a:t> ganglion</a:t>
            </a:r>
          </a:p>
          <a:p>
            <a:pPr lvl="1"/>
            <a:r>
              <a:rPr lang="en-US" dirty="0" smtClean="0"/>
              <a:t>3 pairs of fused ganglia </a:t>
            </a:r>
          </a:p>
          <a:p>
            <a:pPr lvl="1"/>
            <a:r>
              <a:rPr lang="en-US" dirty="0" smtClean="0"/>
              <a:t>Mandibular, Maxillary, Labial </a:t>
            </a:r>
            <a:r>
              <a:rPr lang="en-US" dirty="0" err="1" smtClean="0"/>
              <a:t>metamers</a:t>
            </a:r>
            <a:endParaRPr lang="en-US" dirty="0" smtClean="0"/>
          </a:p>
          <a:p>
            <a:pPr lvl="1"/>
            <a:r>
              <a:rPr lang="en-US" dirty="0" smtClean="0"/>
              <a:t>Control mouthparts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81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Visceral/Peripheral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Visceral</a:t>
            </a:r>
          </a:p>
          <a:p>
            <a:pPr lvl="1"/>
            <a:r>
              <a:rPr lang="en-US" dirty="0" err="1" smtClean="0"/>
              <a:t>Stomatogastric</a:t>
            </a:r>
            <a:r>
              <a:rPr lang="en-US" dirty="0" smtClean="0"/>
              <a:t> [Frontal ganglion, Anterior gut]</a:t>
            </a:r>
          </a:p>
          <a:p>
            <a:pPr lvl="1"/>
            <a:r>
              <a:rPr lang="en-US" dirty="0" smtClean="0"/>
              <a:t>Ventral visceral [Endocrine organs]</a:t>
            </a:r>
          </a:p>
          <a:p>
            <a:pPr lvl="1"/>
            <a:r>
              <a:rPr lang="en-US" dirty="0" smtClean="0"/>
              <a:t>Caudal visceral [Reproductive organs]</a:t>
            </a:r>
          </a:p>
          <a:p>
            <a:r>
              <a:rPr lang="en-US" dirty="0" smtClean="0"/>
              <a:t>Peripheral</a:t>
            </a:r>
          </a:p>
          <a:p>
            <a:pPr lvl="1"/>
            <a:r>
              <a:rPr lang="en-US" dirty="0" smtClean="0"/>
              <a:t>Motor and sensory neurons</a:t>
            </a:r>
          </a:p>
        </p:txBody>
      </p:sp>
    </p:spTree>
    <p:extLst>
      <p:ext uri="{BB962C8B-B14F-4D97-AF65-F5344CB8AC3E}">
        <p14:creationId xmlns:p14="http://schemas.microsoft.com/office/powerpoint/2010/main" xmlns="" val="417056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Decentralization (Fig. 3.6)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97" y="1152030"/>
            <a:ext cx="8873246" cy="5147949"/>
          </a:xfrm>
        </p:spPr>
      </p:pic>
    </p:spTree>
    <p:extLst>
      <p:ext uri="{BB962C8B-B14F-4D97-AF65-F5344CB8AC3E}">
        <p14:creationId xmlns:p14="http://schemas.microsoft.com/office/powerpoint/2010/main" xmlns="" val="116951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3189" cy="709612"/>
          </a:xfrm>
        </p:spPr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3527571" cy="4930775"/>
          </a:xfrm>
        </p:spPr>
        <p:txBody>
          <a:bodyPr/>
          <a:lstStyle/>
          <a:p>
            <a:r>
              <a:rPr lang="en-US" dirty="0" smtClean="0"/>
              <a:t>Hormones</a:t>
            </a:r>
          </a:p>
          <a:p>
            <a:pPr lvl="1"/>
            <a:r>
              <a:rPr lang="en-US" dirty="0" smtClean="0"/>
              <a:t>Chemical signals</a:t>
            </a:r>
          </a:p>
          <a:p>
            <a:pPr lvl="1"/>
            <a:r>
              <a:rPr lang="en-US" dirty="0" smtClean="0"/>
              <a:t>Transported in body fluids</a:t>
            </a:r>
          </a:p>
          <a:p>
            <a:r>
              <a:rPr lang="en-US" dirty="0" smtClean="0"/>
              <a:t>Regulate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Dormancy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665" y="274638"/>
            <a:ext cx="4379053" cy="6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42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3189" cy="709612"/>
          </a:xfrm>
        </p:spPr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1439"/>
            <a:ext cx="3913465" cy="4930775"/>
          </a:xfrm>
        </p:spPr>
        <p:txBody>
          <a:bodyPr/>
          <a:lstStyle/>
          <a:p>
            <a:r>
              <a:rPr lang="en-US" sz="2400" dirty="0" err="1" smtClean="0"/>
              <a:t>Neurosecretory</a:t>
            </a:r>
            <a:r>
              <a:rPr lang="en-US" sz="2400" dirty="0" smtClean="0"/>
              <a:t> cells</a:t>
            </a:r>
          </a:p>
          <a:p>
            <a:pPr lvl="1"/>
            <a:r>
              <a:rPr lang="en-US" sz="2000" dirty="0" smtClean="0"/>
              <a:t>Sources of many peptide hormones</a:t>
            </a:r>
          </a:p>
          <a:p>
            <a:r>
              <a:rPr lang="en-US" sz="2400" dirty="0" smtClean="0"/>
              <a:t>Corpora </a:t>
            </a:r>
            <a:r>
              <a:rPr lang="en-US" sz="2400" dirty="0" err="1" smtClean="0"/>
              <a:t>cardiaca</a:t>
            </a:r>
            <a:endParaRPr lang="en-US" sz="2400" dirty="0" smtClean="0"/>
          </a:p>
          <a:p>
            <a:pPr lvl="1"/>
            <a:r>
              <a:rPr lang="en-US" sz="2000" dirty="0" err="1" smtClean="0"/>
              <a:t>Neuroglandular</a:t>
            </a:r>
            <a:endParaRPr lang="en-US" sz="2000" dirty="0" smtClean="0"/>
          </a:p>
          <a:p>
            <a:pPr lvl="1"/>
            <a:r>
              <a:rPr lang="en-US" sz="2000" dirty="0" smtClean="0"/>
              <a:t>Behind brain</a:t>
            </a:r>
          </a:p>
          <a:p>
            <a:pPr lvl="1"/>
            <a:r>
              <a:rPr lang="en-US" sz="2000" dirty="0" smtClean="0"/>
              <a:t>Secrete PTTH – </a:t>
            </a:r>
            <a:r>
              <a:rPr lang="en-US" sz="2000" dirty="0" err="1" smtClean="0"/>
              <a:t>prothoracicotropin</a:t>
            </a:r>
            <a:endParaRPr lang="en-US" sz="2000" dirty="0" smtClean="0"/>
          </a:p>
          <a:p>
            <a:pPr lvl="1"/>
            <a:r>
              <a:rPr lang="en-US" sz="2000" dirty="0" smtClean="0"/>
              <a:t>Stimulates prothoracic gland</a:t>
            </a:r>
          </a:p>
          <a:p>
            <a:r>
              <a:rPr lang="en-US" sz="2400" dirty="0" smtClean="0"/>
              <a:t>Prothoracic gland</a:t>
            </a:r>
          </a:p>
          <a:p>
            <a:pPr lvl="1"/>
            <a:r>
              <a:rPr lang="en-US" sz="2000" dirty="0" smtClean="0"/>
              <a:t>Secretes </a:t>
            </a:r>
            <a:r>
              <a:rPr lang="en-US" sz="2000" dirty="0" err="1" smtClean="0"/>
              <a:t>ecdysterone</a:t>
            </a:r>
            <a:endParaRPr lang="en-US" sz="2000" dirty="0" smtClean="0"/>
          </a:p>
          <a:p>
            <a:r>
              <a:rPr lang="en-US" sz="2400" dirty="0" smtClean="0"/>
              <a:t>Corpora </a:t>
            </a:r>
            <a:r>
              <a:rPr lang="en-US" sz="2400" dirty="0" err="1" smtClean="0"/>
              <a:t>allata</a:t>
            </a:r>
            <a:endParaRPr lang="en-US" sz="2400" dirty="0" smtClean="0"/>
          </a:p>
          <a:p>
            <a:pPr lvl="1"/>
            <a:r>
              <a:rPr lang="en-US" sz="2000" dirty="0" smtClean="0"/>
              <a:t>Secretes juvenile hormone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665" y="274638"/>
            <a:ext cx="4379053" cy="63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33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insect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Ecdysteroids</a:t>
            </a:r>
            <a:endParaRPr lang="en-US" dirty="0" smtClean="0"/>
          </a:p>
          <a:p>
            <a:pPr lvl="1"/>
            <a:r>
              <a:rPr lang="en-US" dirty="0" smtClean="0"/>
              <a:t>Steroids induce molting activity</a:t>
            </a:r>
          </a:p>
          <a:p>
            <a:pPr lvl="1"/>
            <a:r>
              <a:rPr lang="en-US" dirty="0" smtClean="0"/>
              <a:t>Sterols must be in diet</a:t>
            </a:r>
          </a:p>
          <a:p>
            <a:pPr lvl="1"/>
            <a:r>
              <a:rPr lang="en-US" dirty="0" err="1" smtClean="0"/>
              <a:t>Ecdysone</a:t>
            </a:r>
            <a:endParaRPr lang="en-US" dirty="0" smtClean="0"/>
          </a:p>
          <a:p>
            <a:pPr lvl="2"/>
            <a:r>
              <a:rPr lang="en-US" dirty="0" smtClean="0"/>
              <a:t>Released from prothoracic glands</a:t>
            </a:r>
          </a:p>
          <a:p>
            <a:pPr lvl="2"/>
            <a:r>
              <a:rPr lang="en-US" dirty="0" err="1" smtClean="0"/>
              <a:t>Reponse</a:t>
            </a:r>
            <a:r>
              <a:rPr lang="en-US" dirty="0" smtClean="0"/>
              <a:t> to </a:t>
            </a:r>
            <a:r>
              <a:rPr lang="en-US" dirty="0" err="1" smtClean="0"/>
              <a:t>Prothoracicotrophic</a:t>
            </a:r>
            <a:r>
              <a:rPr lang="en-US" dirty="0" smtClean="0"/>
              <a:t> Hormone (PTTH)</a:t>
            </a:r>
          </a:p>
          <a:p>
            <a:pPr lvl="3"/>
            <a:r>
              <a:rPr lang="en-US" dirty="0" smtClean="0"/>
              <a:t>Neuropeptide</a:t>
            </a:r>
          </a:p>
          <a:p>
            <a:pPr lvl="2"/>
            <a:r>
              <a:rPr lang="en-US" dirty="0" smtClean="0"/>
              <a:t>Converted to 20-Hydroxyedysone</a:t>
            </a:r>
          </a:p>
          <a:p>
            <a:pPr lvl="3"/>
            <a:r>
              <a:rPr lang="en-US" dirty="0" smtClean="0"/>
              <a:t>Active form for inducing molt</a:t>
            </a:r>
            <a:endParaRPr lang="en-US" dirty="0"/>
          </a:p>
        </p:txBody>
      </p:sp>
      <p:pic>
        <p:nvPicPr>
          <p:cNvPr id="3076" name="Picture 4" descr="File:Ecdyso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91" y="5254903"/>
            <a:ext cx="2276152" cy="16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emingways.org/GIDinfo/STEROID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201" y="1107594"/>
            <a:ext cx="27813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b/b9/20-hydroxyecdysone.png/220px-20-hydroxyecdys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586" y="5254903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06598" y="6040716"/>
            <a:ext cx="2223083" cy="15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30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insect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3997354" cy="4930775"/>
          </a:xfrm>
        </p:spPr>
        <p:txBody>
          <a:bodyPr/>
          <a:lstStyle/>
          <a:p>
            <a:r>
              <a:rPr lang="en-US" sz="2400" dirty="0" smtClean="0"/>
              <a:t>Juvenile hormones</a:t>
            </a:r>
          </a:p>
          <a:p>
            <a:r>
              <a:rPr lang="en-US" sz="2400" dirty="0" err="1" smtClean="0"/>
              <a:t>Sesquiterpenoids</a:t>
            </a:r>
            <a:endParaRPr lang="en-US" sz="2400" dirty="0" smtClean="0"/>
          </a:p>
          <a:p>
            <a:pPr lvl="1"/>
            <a:r>
              <a:rPr lang="en-US" sz="2000" dirty="0" smtClean="0"/>
              <a:t>16 C linear chains</a:t>
            </a:r>
          </a:p>
          <a:p>
            <a:pPr lvl="1"/>
            <a:r>
              <a:rPr lang="en-US" sz="2000" dirty="0" smtClean="0"/>
              <a:t>JH0, 1, 2 in Lepidoptera</a:t>
            </a:r>
          </a:p>
          <a:p>
            <a:pPr lvl="1"/>
            <a:r>
              <a:rPr lang="en-US" sz="2000" dirty="0" smtClean="0"/>
              <a:t>JH3 in Ants,</a:t>
            </a:r>
          </a:p>
          <a:p>
            <a:pPr lvl="1"/>
            <a:r>
              <a:rPr lang="en-US" sz="2000" dirty="0" smtClean="0"/>
              <a:t>JHB3 in </a:t>
            </a:r>
            <a:r>
              <a:rPr lang="en-US" sz="2000" dirty="0" err="1" smtClean="0"/>
              <a:t>Diptera</a:t>
            </a:r>
            <a:endParaRPr lang="en-US" sz="2000" dirty="0" smtClean="0"/>
          </a:p>
          <a:p>
            <a:pPr lvl="1"/>
            <a:r>
              <a:rPr lang="en-US" sz="2000" dirty="0" smtClean="0"/>
              <a:t>MF in Crustaceans</a:t>
            </a:r>
          </a:p>
          <a:p>
            <a:r>
              <a:rPr lang="en-US" sz="2400" dirty="0" smtClean="0"/>
              <a:t>High JH + </a:t>
            </a:r>
            <a:r>
              <a:rPr lang="en-US" sz="2400" dirty="0" err="1" smtClean="0"/>
              <a:t>Ecdysteroids</a:t>
            </a:r>
            <a:endParaRPr lang="en-US" sz="2400" dirty="0" smtClean="0"/>
          </a:p>
          <a:p>
            <a:pPr lvl="1"/>
            <a:r>
              <a:rPr lang="en-US" sz="2000" dirty="0" smtClean="0"/>
              <a:t>Molt to larva</a:t>
            </a:r>
          </a:p>
          <a:p>
            <a:r>
              <a:rPr lang="en-US" sz="2400" dirty="0" smtClean="0"/>
              <a:t>Low JH + </a:t>
            </a:r>
            <a:r>
              <a:rPr lang="en-US" sz="2400" dirty="0" err="1" smtClean="0"/>
              <a:t>Ecdysteroids</a:t>
            </a:r>
            <a:endParaRPr lang="en-US" sz="2400" dirty="0" smtClean="0"/>
          </a:p>
          <a:p>
            <a:pPr lvl="1"/>
            <a:r>
              <a:rPr lang="en-US" sz="2000" dirty="0" smtClean="0"/>
              <a:t>Molt to Pupa</a:t>
            </a:r>
          </a:p>
          <a:p>
            <a:r>
              <a:rPr lang="en-US" sz="2400" dirty="0" smtClean="0"/>
              <a:t>No JH + </a:t>
            </a:r>
            <a:r>
              <a:rPr lang="en-US" sz="2400" dirty="0" err="1" smtClean="0"/>
              <a:t>Ecdysteroids</a:t>
            </a:r>
            <a:endParaRPr lang="en-US" sz="2400" dirty="0" smtClean="0"/>
          </a:p>
          <a:p>
            <a:pPr lvl="1"/>
            <a:r>
              <a:rPr lang="en-US" sz="2000" dirty="0" smtClean="0"/>
              <a:t>Molt to adult</a:t>
            </a:r>
          </a:p>
          <a:p>
            <a:pPr lvl="1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2664" y="1116574"/>
            <a:ext cx="3663105" cy="500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197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450" y="274638"/>
            <a:ext cx="8267350" cy="455204"/>
          </a:xfrm>
        </p:spPr>
        <p:txBody>
          <a:bodyPr/>
          <a:lstStyle/>
          <a:p>
            <a:r>
              <a:rPr lang="en-US" dirty="0" smtClean="0"/>
              <a:t>Internal anatomy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801"/>
          <a:stretch/>
        </p:blipFill>
        <p:spPr>
          <a:xfrm>
            <a:off x="594864" y="851077"/>
            <a:ext cx="8440080" cy="58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26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 of JH and </a:t>
            </a:r>
            <a:r>
              <a:rPr lang="en-US" dirty="0" err="1" smtClean="0"/>
              <a:t>Ecdysteroids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97622"/>
            <a:ext cx="8460297" cy="5228541"/>
          </a:xfrm>
        </p:spPr>
        <p:txBody>
          <a:bodyPr/>
          <a:lstStyle/>
          <a:p>
            <a:r>
              <a:rPr lang="en-US" dirty="0" err="1" smtClean="0"/>
              <a:t>Vitellogenesis</a:t>
            </a:r>
            <a:endParaRPr lang="en-US" dirty="0" smtClean="0"/>
          </a:p>
          <a:p>
            <a:pPr lvl="1"/>
            <a:r>
              <a:rPr lang="en-US" dirty="0" smtClean="0"/>
              <a:t>Stimulated by JH in </a:t>
            </a:r>
            <a:r>
              <a:rPr lang="en-US" dirty="0" err="1" smtClean="0"/>
              <a:t>Orthoptera</a:t>
            </a:r>
            <a:r>
              <a:rPr lang="en-US" dirty="0" smtClean="0"/>
              <a:t>, Lepidoptera, </a:t>
            </a:r>
            <a:r>
              <a:rPr lang="en-US" dirty="0" err="1" smtClean="0"/>
              <a:t>Hemiptera</a:t>
            </a:r>
            <a:endParaRPr lang="en-US" dirty="0" smtClean="0"/>
          </a:p>
          <a:p>
            <a:pPr lvl="1"/>
            <a:r>
              <a:rPr lang="en-US" dirty="0" smtClean="0"/>
              <a:t>Stimulated by </a:t>
            </a:r>
            <a:r>
              <a:rPr lang="en-US" dirty="0"/>
              <a:t>JH + </a:t>
            </a:r>
            <a:r>
              <a:rPr lang="en-US" dirty="0" err="1" smtClean="0"/>
              <a:t>Ecdysteroids</a:t>
            </a:r>
            <a:r>
              <a:rPr lang="en-US" dirty="0" smtClean="0"/>
              <a:t> in </a:t>
            </a:r>
            <a:r>
              <a:rPr lang="en-US" dirty="0" err="1" smtClean="0"/>
              <a:t>Diptera</a:t>
            </a:r>
            <a:endParaRPr lang="en-US" dirty="0"/>
          </a:p>
          <a:p>
            <a:r>
              <a:rPr lang="en-US" dirty="0" smtClean="0"/>
              <a:t>Eggs</a:t>
            </a:r>
          </a:p>
          <a:p>
            <a:pPr lvl="1"/>
            <a:r>
              <a:rPr lang="en-US" dirty="0" smtClean="0"/>
              <a:t>Provisioned with </a:t>
            </a:r>
            <a:r>
              <a:rPr lang="en-US" dirty="0" err="1" smtClean="0"/>
              <a:t>Ecdysteroids</a:t>
            </a:r>
            <a:endParaRPr lang="en-US" dirty="0"/>
          </a:p>
          <a:p>
            <a:pPr lvl="2"/>
            <a:r>
              <a:rPr lang="en-US" dirty="0" smtClean="0"/>
              <a:t>Effects?</a:t>
            </a:r>
          </a:p>
          <a:p>
            <a:r>
              <a:rPr lang="en-US" dirty="0" smtClean="0"/>
              <a:t>Males</a:t>
            </a:r>
          </a:p>
          <a:p>
            <a:pPr lvl="1"/>
            <a:r>
              <a:rPr lang="en-US" dirty="0" smtClean="0"/>
              <a:t>JH stimulates accessory gland activity</a:t>
            </a:r>
          </a:p>
          <a:p>
            <a:r>
              <a:rPr lang="en-US" dirty="0" smtClean="0"/>
              <a:t>Social insects</a:t>
            </a:r>
          </a:p>
          <a:p>
            <a:pPr lvl="1"/>
            <a:r>
              <a:rPr lang="en-US" dirty="0" smtClean="0"/>
              <a:t>JH controls development of castes in ants (worker, soldier)</a:t>
            </a:r>
          </a:p>
          <a:p>
            <a:pPr lvl="1"/>
            <a:r>
              <a:rPr lang="en-US" dirty="0" smtClean="0"/>
              <a:t>Regulates temporal change in behavior in bees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787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insect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5388"/>
            <a:ext cx="7185172" cy="4930775"/>
          </a:xfrm>
        </p:spPr>
        <p:txBody>
          <a:bodyPr/>
          <a:lstStyle/>
          <a:p>
            <a:r>
              <a:rPr lang="en-US" dirty="0" smtClean="0"/>
              <a:t>Neuropeptides</a:t>
            </a:r>
          </a:p>
          <a:p>
            <a:pPr lvl="1"/>
            <a:r>
              <a:rPr lang="en-US" sz="1800" dirty="0" smtClean="0"/>
              <a:t>Small proteins</a:t>
            </a:r>
          </a:p>
          <a:p>
            <a:pPr lvl="1"/>
            <a:r>
              <a:rPr lang="en-US" sz="1800" dirty="0" smtClean="0"/>
              <a:t>Many kinds; Many functions (Table)</a:t>
            </a:r>
          </a:p>
          <a:p>
            <a:pPr lvl="1"/>
            <a:r>
              <a:rPr lang="en-US" sz="1800" dirty="0" smtClean="0"/>
              <a:t>Produced by </a:t>
            </a:r>
            <a:r>
              <a:rPr lang="en-US" sz="1800" dirty="0" err="1" smtClean="0"/>
              <a:t>neurosecretory</a:t>
            </a:r>
            <a:r>
              <a:rPr lang="en-US" sz="1800" dirty="0" smtClean="0"/>
              <a:t> cells in many parts of the insect</a:t>
            </a:r>
          </a:p>
          <a:p>
            <a:pPr lvl="1"/>
            <a:r>
              <a:rPr lang="en-US" sz="1800" dirty="0" smtClean="0"/>
              <a:t>May reach targets via </a:t>
            </a:r>
            <a:r>
              <a:rPr lang="en-US" sz="1800" dirty="0" err="1" smtClean="0"/>
              <a:t>hemolymph</a:t>
            </a:r>
            <a:r>
              <a:rPr lang="en-US" sz="1800" dirty="0" smtClean="0"/>
              <a:t> or via movement along axons</a:t>
            </a:r>
          </a:p>
          <a:p>
            <a:pPr lvl="1"/>
            <a:r>
              <a:rPr lang="en-US" sz="1800" dirty="0" smtClean="0"/>
              <a:t>Particularly important ones:</a:t>
            </a:r>
          </a:p>
          <a:p>
            <a:pPr lvl="1"/>
            <a:r>
              <a:rPr lang="en-US" sz="1800" dirty="0" err="1" smtClean="0"/>
              <a:t>Prothoracicotropic</a:t>
            </a:r>
            <a:r>
              <a:rPr lang="en-US" sz="1800" dirty="0" smtClean="0"/>
              <a:t> hormone (PTTH)</a:t>
            </a:r>
          </a:p>
          <a:p>
            <a:pPr lvl="2"/>
            <a:r>
              <a:rPr lang="en-US" sz="1800" dirty="0" smtClean="0"/>
              <a:t>Stimulates production of </a:t>
            </a:r>
            <a:r>
              <a:rPr lang="en-US" sz="1800" dirty="0" err="1" smtClean="0"/>
              <a:t>ecdysterone</a:t>
            </a:r>
            <a:r>
              <a:rPr lang="en-US" sz="1800" dirty="0" smtClean="0"/>
              <a:t> by prothoracic gland</a:t>
            </a:r>
          </a:p>
          <a:p>
            <a:pPr lvl="1"/>
            <a:r>
              <a:rPr lang="en-US" sz="1800" dirty="0" err="1" smtClean="0"/>
              <a:t>Allatostatin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Alltotropin</a:t>
            </a:r>
            <a:endParaRPr lang="en-US" sz="1800" dirty="0" smtClean="0"/>
          </a:p>
          <a:p>
            <a:pPr lvl="2"/>
            <a:r>
              <a:rPr lang="en-US" sz="1800" dirty="0" smtClean="0"/>
              <a:t>Inhibits or </a:t>
            </a:r>
            <a:r>
              <a:rPr lang="en-US" sz="1800" dirty="0" err="1" smtClean="0"/>
              <a:t>stimpulates</a:t>
            </a:r>
            <a:r>
              <a:rPr lang="en-US" sz="1800" dirty="0" smtClean="0"/>
              <a:t> JH production by the corpora </a:t>
            </a:r>
            <a:r>
              <a:rPr lang="en-US" sz="1800" dirty="0" err="1" smtClean="0"/>
              <a:t>allata</a:t>
            </a:r>
            <a:endParaRPr lang="en-US" sz="1800" dirty="0" smtClean="0"/>
          </a:p>
          <a:p>
            <a:pPr lvl="1"/>
            <a:r>
              <a:rPr lang="en-US" sz="1800" dirty="0" smtClean="0"/>
              <a:t>Metabolic peptides [AKH/RPCH family]</a:t>
            </a:r>
          </a:p>
          <a:p>
            <a:pPr lvl="2"/>
            <a:r>
              <a:rPr lang="en-US" sz="1800" dirty="0" smtClean="0"/>
              <a:t>Regulate storage, mobilization, use of lipids, proteins, carbohydrates</a:t>
            </a:r>
          </a:p>
          <a:p>
            <a:pPr lvl="2"/>
            <a:r>
              <a:rPr lang="en-US" sz="1800" dirty="0" smtClean="0"/>
              <a:t>Critical for growth and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155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517" y="40108"/>
            <a:ext cx="6207853" cy="681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4459" y="1065402"/>
            <a:ext cx="6878972" cy="176169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4459" y="2232870"/>
            <a:ext cx="6878972" cy="176169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4459" y="3994558"/>
            <a:ext cx="6878972" cy="58583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64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 modes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Hormones bind to receptors</a:t>
            </a:r>
          </a:p>
          <a:p>
            <a:r>
              <a:rPr lang="en-US" sz="2400" dirty="0" smtClean="0"/>
              <a:t>Action of lipophilic hormones (JH, </a:t>
            </a:r>
            <a:r>
              <a:rPr lang="en-US" sz="2400" dirty="0" err="1" smtClean="0"/>
              <a:t>Ecdysteroids</a:t>
            </a:r>
            <a:r>
              <a:rPr lang="en-US" sz="2400" dirty="0" smtClean="0"/>
              <a:t>) differs from that of hydrophilic hormones (peptides)</a:t>
            </a:r>
          </a:p>
          <a:p>
            <a:r>
              <a:rPr lang="en-US" sz="2400" dirty="0" smtClean="0"/>
              <a:t>Lipophilic pass through cell or Nuclear membrane</a:t>
            </a:r>
          </a:p>
          <a:p>
            <a:pPr lvl="1"/>
            <a:r>
              <a:rPr lang="en-US" sz="2000" dirty="0" smtClean="0"/>
              <a:t>Bind to cytosolic and nuclear receptors</a:t>
            </a:r>
          </a:p>
          <a:p>
            <a:pPr lvl="1"/>
            <a:r>
              <a:rPr lang="en-US" sz="2000" dirty="0" smtClean="0"/>
              <a:t>Interact directly with DNA to stimulate or block transcription</a:t>
            </a:r>
          </a:p>
          <a:p>
            <a:r>
              <a:rPr lang="en-US" sz="2400" dirty="0" smtClean="0"/>
              <a:t>Hydrophilic hormones</a:t>
            </a:r>
          </a:p>
          <a:p>
            <a:pPr lvl="1"/>
            <a:r>
              <a:rPr lang="en-US" sz="2000" dirty="0" smtClean="0"/>
              <a:t>Bind to receptor on cell membrane</a:t>
            </a:r>
          </a:p>
          <a:p>
            <a:pPr lvl="1"/>
            <a:r>
              <a:rPr lang="en-US" sz="2000" dirty="0" smtClean="0"/>
              <a:t>Initiate synthesis of secondary intracellular messenger molecule</a:t>
            </a:r>
          </a:p>
          <a:p>
            <a:pPr lvl="1"/>
            <a:r>
              <a:rPr lang="en-US" sz="2000" dirty="0" smtClean="0"/>
              <a:t>Stimulates phosphorylation, enzyme activation, etc.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0798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356" y="285765"/>
            <a:ext cx="4945310" cy="709612"/>
          </a:xfrm>
        </p:spPr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21" y="1371578"/>
            <a:ext cx="2957119" cy="4861441"/>
          </a:xfrm>
        </p:spPr>
        <p:txBody>
          <a:bodyPr/>
          <a:lstStyle/>
          <a:p>
            <a:r>
              <a:rPr lang="en-US" dirty="0" smtClean="0"/>
              <a:t>Convey chemical components and mobile cells around the body</a:t>
            </a:r>
          </a:p>
          <a:p>
            <a:r>
              <a:rPr lang="en-US" dirty="0" smtClean="0"/>
              <a:t>Open</a:t>
            </a:r>
          </a:p>
          <a:p>
            <a:r>
              <a:rPr lang="en-US" dirty="0" smtClean="0"/>
              <a:t>Does not convey O</a:t>
            </a:r>
            <a:r>
              <a:rPr lang="en-US" baseline="-25000" dirty="0" smtClean="0"/>
              <a:t>2</a:t>
            </a:r>
            <a:r>
              <a:rPr lang="en-US" dirty="0" smtClean="0"/>
              <a:t> &amp; CO</a:t>
            </a:r>
            <a:r>
              <a:rPr lang="en-US" baseline="-25000" dirty="0" smtClean="0"/>
              <a:t>2</a:t>
            </a:r>
            <a:r>
              <a:rPr lang="en-US" dirty="0" smtClean="0"/>
              <a:t> [usually]</a:t>
            </a:r>
          </a:p>
          <a:p>
            <a:r>
              <a:rPr lang="en-US" dirty="0" smtClean="0"/>
              <a:t>Dorsal vessel</a:t>
            </a:r>
          </a:p>
          <a:p>
            <a:pPr lvl="1"/>
            <a:r>
              <a:rPr lang="en-US" dirty="0" smtClean="0"/>
              <a:t>peristalsis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0282" y="1121650"/>
            <a:ext cx="5568696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4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Hemolymph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72362"/>
            <a:ext cx="4785919" cy="4525963"/>
          </a:xfrm>
        </p:spPr>
        <p:txBody>
          <a:bodyPr/>
          <a:lstStyle/>
          <a:p>
            <a:r>
              <a:rPr lang="en-US" dirty="0" smtClean="0"/>
              <a:t>Sugars (</a:t>
            </a:r>
            <a:r>
              <a:rPr lang="en-US" dirty="0" err="1" smtClean="0"/>
              <a:t>trehalose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Lipids</a:t>
            </a:r>
          </a:p>
          <a:p>
            <a:r>
              <a:rPr lang="en-US" dirty="0" smtClean="0"/>
              <a:t>Amino acids</a:t>
            </a:r>
          </a:p>
          <a:p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Storage proteins (</a:t>
            </a:r>
            <a:r>
              <a:rPr lang="en-US" dirty="0" err="1" smtClean="0"/>
              <a:t>hexamerins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Carrier proteins</a:t>
            </a:r>
          </a:p>
          <a:p>
            <a:pPr lvl="1"/>
            <a:r>
              <a:rPr lang="en-US" dirty="0" smtClean="0"/>
              <a:t>Enzymes</a:t>
            </a:r>
          </a:p>
          <a:p>
            <a:r>
              <a:rPr lang="en-US" dirty="0" smtClean="0"/>
              <a:t>Inorganic ions</a:t>
            </a:r>
          </a:p>
          <a:p>
            <a:r>
              <a:rPr lang="en-US" dirty="0" smtClean="0"/>
              <a:t>Hormones</a:t>
            </a:r>
          </a:p>
          <a:p>
            <a:r>
              <a:rPr lang="en-US" dirty="0" err="1" smtClean="0"/>
              <a:t>Cryoprotectants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00505" y="1289809"/>
            <a:ext cx="3703741" cy="3064078"/>
          </a:xfrm>
        </p:spPr>
        <p:txBody>
          <a:bodyPr/>
          <a:lstStyle/>
          <a:p>
            <a:r>
              <a:rPr lang="en-US" dirty="0" err="1" smtClean="0"/>
              <a:t>Hemocytes</a:t>
            </a:r>
            <a:endParaRPr lang="en-US" dirty="0" smtClean="0"/>
          </a:p>
          <a:p>
            <a:pPr lvl="1"/>
            <a:r>
              <a:rPr lang="en-US" dirty="0" smtClean="0"/>
              <a:t>Phagocytosis</a:t>
            </a:r>
          </a:p>
          <a:p>
            <a:pPr lvl="1"/>
            <a:r>
              <a:rPr lang="en-US" dirty="0" smtClean="0"/>
              <a:t>Encapsulation, </a:t>
            </a:r>
            <a:r>
              <a:rPr lang="en-US" dirty="0" err="1" smtClean="0"/>
              <a:t>melanization</a:t>
            </a:r>
            <a:endParaRPr lang="en-US" dirty="0" smtClean="0"/>
          </a:p>
          <a:p>
            <a:pPr lvl="1"/>
            <a:r>
              <a:rPr lang="en-US" dirty="0" smtClean="0"/>
              <a:t>Coagulation</a:t>
            </a:r>
          </a:p>
          <a:p>
            <a:pPr lvl="1"/>
            <a:r>
              <a:rPr lang="en-US" dirty="0" smtClean="0"/>
              <a:t>Storage and distribution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979" y="4353887"/>
            <a:ext cx="2047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04139" y="5323407"/>
            <a:ext cx="705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plasmocyte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746462" y="6376818"/>
            <a:ext cx="718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granulocyte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79350" y="5107963"/>
            <a:ext cx="7809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prohemocyte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510363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system:  Trachea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1364" y="1019219"/>
            <a:ext cx="4249025" cy="4930775"/>
          </a:xfrm>
        </p:spPr>
        <p:txBody>
          <a:bodyPr/>
          <a:lstStyle/>
          <a:p>
            <a:r>
              <a:rPr lang="en-US" sz="2400" dirty="0" smtClean="0"/>
              <a:t>External openings:  Spiracles</a:t>
            </a:r>
          </a:p>
          <a:p>
            <a:pPr lvl="1"/>
            <a:r>
              <a:rPr lang="en-US" sz="2000" dirty="0" err="1" smtClean="0"/>
              <a:t>valved</a:t>
            </a:r>
            <a:endParaRPr lang="en-US" sz="2000" dirty="0"/>
          </a:p>
          <a:p>
            <a:r>
              <a:rPr lang="en-US" sz="2400" dirty="0" smtClean="0"/>
              <a:t>Trachea are branched</a:t>
            </a:r>
          </a:p>
          <a:p>
            <a:pPr lvl="1"/>
            <a:r>
              <a:rPr lang="en-US" sz="2000" dirty="0" smtClean="0"/>
              <a:t>Every cell is in contact with a </a:t>
            </a:r>
            <a:r>
              <a:rPr lang="en-US" sz="2000" dirty="0" err="1" smtClean="0"/>
              <a:t>tracheole</a:t>
            </a:r>
            <a:r>
              <a:rPr lang="en-US" sz="2000" dirty="0" smtClean="0"/>
              <a:t> (&lt;1</a:t>
            </a:r>
            <a:r>
              <a:rPr lang="el-GR" sz="2000" dirty="0" smtClean="0"/>
              <a:t>μ</a:t>
            </a:r>
            <a:r>
              <a:rPr lang="en-US" sz="2000" dirty="0" smtClean="0"/>
              <a:t>m)</a:t>
            </a:r>
          </a:p>
          <a:p>
            <a:pPr lvl="1"/>
            <a:r>
              <a:rPr lang="en-US" sz="2000" dirty="0" smtClean="0"/>
              <a:t>Epidermal; lined with exoskeleton [and shed at molt]</a:t>
            </a:r>
          </a:p>
          <a:p>
            <a:pPr lvl="1"/>
            <a:r>
              <a:rPr lang="en-US" sz="2000" dirty="0" smtClean="0"/>
              <a:t>Ridges or rings (</a:t>
            </a:r>
            <a:r>
              <a:rPr lang="en-US" sz="2000" dirty="0" err="1" smtClean="0"/>
              <a:t>Taenidia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sclerotized exoskeleton</a:t>
            </a:r>
          </a:p>
          <a:p>
            <a:pPr lvl="2"/>
            <a:r>
              <a:rPr lang="en-US" sz="2000" dirty="0" smtClean="0"/>
              <a:t>Flexible</a:t>
            </a:r>
          </a:p>
          <a:p>
            <a:pPr lvl="2"/>
            <a:r>
              <a:rPr lang="en-US" sz="2000" dirty="0" smtClean="0"/>
              <a:t>Resistant to compression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1498" y="1019219"/>
            <a:ext cx="4633913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7948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system:  Trachea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710" y="984250"/>
            <a:ext cx="3596640" cy="57576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5388"/>
            <a:ext cx="3913464" cy="4930775"/>
          </a:xfrm>
        </p:spPr>
        <p:txBody>
          <a:bodyPr/>
          <a:lstStyle/>
          <a:p>
            <a:r>
              <a:rPr lang="en-US" dirty="0"/>
              <a:t>Modifications</a:t>
            </a:r>
          </a:p>
          <a:p>
            <a:pPr lvl="1"/>
            <a:r>
              <a:rPr lang="en-US" dirty="0"/>
              <a:t>Some aquatic insects &amp; </a:t>
            </a:r>
            <a:r>
              <a:rPr lang="en-US" dirty="0" err="1"/>
              <a:t>endoparasites</a:t>
            </a:r>
            <a:r>
              <a:rPr lang="en-US" dirty="0"/>
              <a:t> have closed spiracles</a:t>
            </a:r>
          </a:p>
          <a:p>
            <a:pPr lvl="2"/>
            <a:r>
              <a:rPr lang="en-US" dirty="0"/>
              <a:t>Trachea divide toward the epidermis; form </a:t>
            </a:r>
            <a:r>
              <a:rPr lang="en-US" dirty="0" smtClean="0"/>
              <a:t>gills</a:t>
            </a:r>
          </a:p>
          <a:p>
            <a:pPr lvl="1"/>
            <a:r>
              <a:rPr lang="en-US" dirty="0" smtClean="0"/>
              <a:t>Very Active insects have air sacs that can be contracted and dilated for </a:t>
            </a:r>
            <a:r>
              <a:rPr lang="en-US" dirty="0" err="1" smtClean="0"/>
              <a:t>ventillation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7197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exchange vs. water loss</a:t>
            </a:r>
          </a:p>
          <a:p>
            <a:r>
              <a:rPr lang="en-US" dirty="0" smtClean="0"/>
              <a:t>Valve</a:t>
            </a:r>
          </a:p>
          <a:p>
            <a:r>
              <a:rPr lang="en-US" dirty="0" smtClean="0"/>
              <a:t>Discontinuous gas exchange</a:t>
            </a:r>
          </a:p>
          <a:p>
            <a:r>
              <a:rPr lang="en-US" dirty="0" smtClean="0"/>
              <a:t>Air sac ventilation</a:t>
            </a:r>
          </a:p>
          <a:p>
            <a:pPr lvl="1"/>
            <a:r>
              <a:rPr lang="en-US" dirty="0" smtClean="0"/>
              <a:t>Active pumping of abdomen, thorax</a:t>
            </a:r>
          </a:p>
          <a:p>
            <a:pPr lvl="1"/>
            <a:r>
              <a:rPr lang="en-US" dirty="0" smtClean="0"/>
              <a:t>Anterior spiracles open on </a:t>
            </a:r>
            <a:r>
              <a:rPr lang="en-US" dirty="0" err="1" smtClean="0"/>
              <a:t>inpiration</a:t>
            </a:r>
            <a:endParaRPr lang="en-US" dirty="0" smtClean="0"/>
          </a:p>
          <a:p>
            <a:pPr lvl="1"/>
            <a:r>
              <a:rPr lang="en-US" dirty="0" smtClean="0"/>
              <a:t>Posterior spiracles open on expiration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http://www.youtube.com/watch?v=FdQ3d3w6-_o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342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pic>
        <p:nvPicPr>
          <p:cNvPr id="4" name="Content Placeholder 3" descr="c03f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480" y="1143000"/>
            <a:ext cx="8108176" cy="381165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Striated</a:t>
            </a:r>
          </a:p>
          <a:p>
            <a:pPr lvl="1"/>
            <a:r>
              <a:rPr lang="en-US" dirty="0" smtClean="0"/>
              <a:t>Actin, myosin fibrils</a:t>
            </a:r>
          </a:p>
          <a:p>
            <a:r>
              <a:rPr lang="en-US" dirty="0" smtClean="0"/>
              <a:t>Synchronous vs. asynchronous</a:t>
            </a:r>
          </a:p>
          <a:p>
            <a:pPr lvl="1"/>
            <a:r>
              <a:rPr lang="en-US" dirty="0" smtClean="0"/>
              <a:t>Synchronous</a:t>
            </a:r>
          </a:p>
          <a:p>
            <a:pPr lvl="2"/>
            <a:r>
              <a:rPr lang="en-US" dirty="0" smtClean="0"/>
              <a:t>One contraction per nerve impulse</a:t>
            </a:r>
          </a:p>
          <a:p>
            <a:pPr lvl="2"/>
            <a:r>
              <a:rPr lang="en-US" dirty="0" smtClean="0"/>
              <a:t>Legs, mandibles</a:t>
            </a:r>
          </a:p>
          <a:p>
            <a:pPr lvl="1"/>
            <a:r>
              <a:rPr lang="en-US" dirty="0" smtClean="0"/>
              <a:t>Asynchronous (</a:t>
            </a:r>
            <a:r>
              <a:rPr lang="en-US" dirty="0" err="1" smtClean="0"/>
              <a:t>Fibrillar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Multiple contractions per nerve impulse</a:t>
            </a:r>
          </a:p>
          <a:p>
            <a:pPr lvl="2"/>
            <a:r>
              <a:rPr lang="en-US" dirty="0" smtClean="0"/>
              <a:t>Flight muscles, Cicada </a:t>
            </a:r>
            <a:r>
              <a:rPr lang="en-US" dirty="0" err="1" smtClean="0"/>
              <a:t>tymbal</a:t>
            </a:r>
            <a:r>
              <a:rPr lang="en-US" dirty="0" smtClean="0"/>
              <a:t> muscle</a:t>
            </a:r>
          </a:p>
        </p:txBody>
      </p:sp>
    </p:spTree>
    <p:extLst>
      <p:ext uri="{BB962C8B-B14F-4D97-AF65-F5344CB8AC3E}">
        <p14:creationId xmlns:p14="http://schemas.microsoft.com/office/powerpoint/2010/main" xmlns="" val="824532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148"/>
            <a:ext cx="8229600" cy="5308016"/>
          </a:xfrm>
        </p:spPr>
        <p:txBody>
          <a:bodyPr/>
          <a:lstStyle/>
          <a:p>
            <a:r>
              <a:rPr lang="en-US" dirty="0" smtClean="0"/>
              <a:t>Foregut</a:t>
            </a:r>
          </a:p>
          <a:p>
            <a:pPr lvl="1"/>
            <a:r>
              <a:rPr lang="en-US" dirty="0" smtClean="0"/>
              <a:t>Lined with exoskeleton</a:t>
            </a:r>
          </a:p>
          <a:p>
            <a:pPr lvl="1"/>
            <a:r>
              <a:rPr lang="en-US" dirty="0" smtClean="0"/>
              <a:t>Crop [storage]</a:t>
            </a:r>
          </a:p>
          <a:p>
            <a:pPr lvl="1"/>
            <a:r>
              <a:rPr lang="en-US" dirty="0" err="1" smtClean="0"/>
              <a:t>Proventriculus</a:t>
            </a:r>
            <a:r>
              <a:rPr lang="en-US" dirty="0" smtClean="0"/>
              <a:t> [grinding]</a:t>
            </a:r>
          </a:p>
          <a:p>
            <a:r>
              <a:rPr lang="en-US" dirty="0" err="1" smtClean="0"/>
              <a:t>Midgut</a:t>
            </a:r>
            <a:endParaRPr lang="en-US" dirty="0" smtClean="0"/>
          </a:p>
          <a:p>
            <a:pPr lvl="1"/>
            <a:r>
              <a:rPr lang="en-US" dirty="0" smtClean="0"/>
              <a:t>Food wrapped in </a:t>
            </a:r>
            <a:r>
              <a:rPr lang="en-US" dirty="0" err="1" smtClean="0"/>
              <a:t>peritrophic</a:t>
            </a:r>
            <a:r>
              <a:rPr lang="en-US" dirty="0" smtClean="0"/>
              <a:t> membrane [chitin, protein]</a:t>
            </a:r>
          </a:p>
          <a:p>
            <a:pPr lvl="1"/>
            <a:r>
              <a:rPr lang="en-US" dirty="0" smtClean="0"/>
              <a:t>Enzymatic digestion &amp; absorption</a:t>
            </a:r>
          </a:p>
          <a:p>
            <a:pPr lvl="1"/>
            <a:r>
              <a:rPr lang="en-US" dirty="0" smtClean="0"/>
              <a:t>Gastric </a:t>
            </a:r>
            <a:r>
              <a:rPr lang="en-US" dirty="0" err="1" smtClean="0"/>
              <a:t>cecae</a:t>
            </a:r>
            <a:r>
              <a:rPr lang="en-US" dirty="0" smtClean="0"/>
              <a:t> [digestion, symbiotic microorganisms]</a:t>
            </a:r>
          </a:p>
          <a:p>
            <a:r>
              <a:rPr lang="en-US" dirty="0" smtClean="0"/>
              <a:t>Hindgut</a:t>
            </a:r>
          </a:p>
          <a:p>
            <a:pPr lvl="1"/>
            <a:r>
              <a:rPr lang="en-US" dirty="0" smtClean="0"/>
              <a:t>Lined with exoskeleton</a:t>
            </a:r>
          </a:p>
          <a:p>
            <a:pPr lvl="1"/>
            <a:r>
              <a:rPr lang="en-US" dirty="0" smtClean="0"/>
              <a:t>Absorption of minerals, water</a:t>
            </a:r>
          </a:p>
          <a:p>
            <a:pPr lvl="1"/>
            <a:r>
              <a:rPr lang="en-US" dirty="0" smtClean="0"/>
              <a:t>Addition of excretory products from </a:t>
            </a:r>
            <a:r>
              <a:rPr lang="en-US" dirty="0" err="1" smtClean="0"/>
              <a:t>Malpighian</a:t>
            </a:r>
            <a:r>
              <a:rPr lang="en-US" dirty="0" smtClean="0"/>
              <a:t> tubules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specializations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5141913"/>
          </a:xfrm>
        </p:spPr>
        <p:txBody>
          <a:bodyPr/>
          <a:lstStyle/>
          <a:p>
            <a:r>
              <a:rPr lang="en-US" sz="2400" dirty="0" smtClean="0"/>
              <a:t>Carnivore vs. Herbivore</a:t>
            </a:r>
          </a:p>
          <a:p>
            <a:pPr lvl="1"/>
            <a:r>
              <a:rPr lang="en-US" sz="2000" dirty="0" smtClean="0"/>
              <a:t>Shorter vs. longer </a:t>
            </a:r>
            <a:r>
              <a:rPr lang="en-US" sz="2000" dirty="0" err="1" smtClean="0"/>
              <a:t>midgut</a:t>
            </a:r>
            <a:endParaRPr lang="en-US" sz="2000" dirty="0" smtClean="0"/>
          </a:p>
          <a:p>
            <a:r>
              <a:rPr lang="en-US" sz="2400" dirty="0" smtClean="0"/>
              <a:t>Solid vs. liquid feeder</a:t>
            </a:r>
          </a:p>
          <a:p>
            <a:pPr lvl="1"/>
            <a:r>
              <a:rPr lang="en-US" sz="2000" dirty="0" smtClean="0"/>
              <a:t>More vs. less protection from abrasion (</a:t>
            </a:r>
            <a:r>
              <a:rPr lang="en-US" sz="2000" dirty="0" err="1" smtClean="0"/>
              <a:t>peritrophic</a:t>
            </a:r>
            <a:r>
              <a:rPr lang="en-US" sz="2000" dirty="0" smtClean="0"/>
              <a:t> membrane)</a:t>
            </a:r>
          </a:p>
          <a:p>
            <a:pPr lvl="1"/>
            <a:r>
              <a:rPr lang="en-US" sz="2000" dirty="0" smtClean="0"/>
              <a:t>Liquid feeders: specialized to removing excess water</a:t>
            </a:r>
          </a:p>
          <a:p>
            <a:pPr lvl="2"/>
            <a:r>
              <a:rPr lang="en-US" sz="2000" dirty="0" err="1" smtClean="0"/>
              <a:t>Hemiptera</a:t>
            </a:r>
            <a:endParaRPr lang="en-US" sz="2000" dirty="0" smtClean="0"/>
          </a:p>
          <a:p>
            <a:pPr lvl="2"/>
            <a:r>
              <a:rPr lang="en-US" sz="2000" dirty="0" smtClean="0"/>
              <a:t>Aphids:  honey dew (excreted sugars)</a:t>
            </a:r>
          </a:p>
          <a:p>
            <a:pPr lvl="2"/>
            <a:r>
              <a:rPr lang="en-US" sz="2000" dirty="0" smtClean="0"/>
              <a:t>Spittle bugs (</a:t>
            </a:r>
            <a:r>
              <a:rPr lang="en-US" sz="2000" dirty="0" err="1" smtClean="0"/>
              <a:t>Cercopidae</a:t>
            </a:r>
            <a:r>
              <a:rPr lang="en-US" sz="2000" dirty="0" smtClean="0"/>
              <a:t>): foam (excreted water)</a:t>
            </a:r>
          </a:p>
          <a:p>
            <a:r>
              <a:rPr lang="en-US" sz="2400" dirty="0" smtClean="0"/>
              <a:t>Gut </a:t>
            </a:r>
            <a:r>
              <a:rPr lang="en-US" sz="2400" dirty="0" err="1" smtClean="0"/>
              <a:t>symbionts</a:t>
            </a:r>
            <a:endParaRPr lang="en-US" sz="2400" dirty="0" smtClean="0"/>
          </a:p>
          <a:p>
            <a:pPr lvl="1"/>
            <a:r>
              <a:rPr lang="en-US" sz="2000" dirty="0" smtClean="0"/>
              <a:t>Digest cellulose, etc.</a:t>
            </a:r>
          </a:p>
          <a:p>
            <a:pPr lvl="1"/>
            <a:r>
              <a:rPr lang="en-US" sz="2000" dirty="0" smtClean="0"/>
              <a:t>Provide essential nutrients (sterols, vitamins, pigments)</a:t>
            </a:r>
          </a:p>
          <a:p>
            <a:pPr lvl="1"/>
            <a:r>
              <a:rPr lang="en-US" sz="2000" dirty="0" smtClean="0"/>
              <a:t>Bacteria, protozoa,</a:t>
            </a:r>
            <a:r>
              <a:rPr lang="en-US" sz="2000" dirty="0" smtClean="0">
                <a:solidFill>
                  <a:srgbClr val="0070C0"/>
                </a:solidFill>
              </a:rPr>
              <a:t> fungi</a:t>
            </a:r>
          </a:p>
          <a:p>
            <a:pPr lvl="2"/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Wasps, yeast, &amp; the real value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95388"/>
            <a:ext cx="4114800" cy="4930775"/>
          </a:xfrm>
        </p:spPr>
        <p:txBody>
          <a:bodyPr/>
          <a:lstStyle/>
          <a:p>
            <a:r>
              <a:rPr lang="en-US" dirty="0" smtClean="0"/>
              <a:t>Yeast</a:t>
            </a:r>
          </a:p>
          <a:p>
            <a:pPr lvl="1"/>
            <a:r>
              <a:rPr lang="en-US" i="1" dirty="0" err="1" smtClean="0"/>
              <a:t>Saccharomyces</a:t>
            </a:r>
            <a:r>
              <a:rPr lang="en-US" i="1" dirty="0" smtClean="0"/>
              <a:t> </a:t>
            </a:r>
            <a:r>
              <a:rPr lang="en-US" i="1" dirty="0" err="1" smtClean="0"/>
              <a:t>cerevisiae</a:t>
            </a:r>
            <a:endParaRPr lang="en-US" dirty="0" smtClean="0"/>
          </a:p>
          <a:p>
            <a:r>
              <a:rPr lang="en-US" dirty="0" smtClean="0"/>
              <a:t>Dispersal?</a:t>
            </a:r>
          </a:p>
          <a:p>
            <a:r>
              <a:rPr lang="en-US" dirty="0" smtClean="0"/>
              <a:t>Overwintering?</a:t>
            </a:r>
          </a:p>
          <a:p>
            <a:r>
              <a:rPr lang="en-US" i="1" dirty="0" smtClean="0"/>
              <a:t>S. </a:t>
            </a:r>
            <a:r>
              <a:rPr lang="en-US" i="1" dirty="0" err="1" smtClean="0"/>
              <a:t>cerevisiae</a:t>
            </a:r>
            <a:r>
              <a:rPr lang="en-US" i="1" dirty="0" smtClean="0"/>
              <a:t> </a:t>
            </a:r>
            <a:r>
              <a:rPr lang="en-US" dirty="0" smtClean="0"/>
              <a:t>in social wasps</a:t>
            </a:r>
          </a:p>
          <a:p>
            <a:pPr lvl="1"/>
            <a:r>
              <a:rPr lang="en-US" dirty="0" smtClean="0"/>
              <a:t>Queens</a:t>
            </a:r>
          </a:p>
          <a:p>
            <a:pPr lvl="1"/>
            <a:r>
              <a:rPr lang="en-US" dirty="0" smtClean="0"/>
              <a:t>Mother-offspring</a:t>
            </a:r>
          </a:p>
          <a:p>
            <a:r>
              <a:rPr lang="en-US" dirty="0" smtClean="0"/>
              <a:t>PNAS paper – </a:t>
            </a:r>
            <a:r>
              <a:rPr lang="en-US" dirty="0" err="1" smtClean="0"/>
              <a:t>Reggienet</a:t>
            </a:r>
            <a:endParaRPr lang="en-US" dirty="0" smtClean="0"/>
          </a:p>
        </p:txBody>
      </p:sp>
      <p:pic>
        <p:nvPicPr>
          <p:cNvPr id="47106" name="Picture 2" descr="http://4.bp.blogspot.com/-UmCepUOjmlw/UBW06idgALI/AAAAAAAAAtE/Yo3xilYP1XE/s320/wasps+and+gra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95388"/>
            <a:ext cx="3765884" cy="50211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1264" y="634892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http://inkfish.fieldofscience.com/2012/07/enjoy-wine-thank-wasp.html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274638"/>
            <a:ext cx="8253663" cy="709612"/>
          </a:xfrm>
        </p:spPr>
        <p:txBody>
          <a:bodyPr/>
          <a:lstStyle/>
          <a:p>
            <a:r>
              <a:rPr lang="en-US" dirty="0" smtClean="0"/>
              <a:t>Fat body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63916" y="1195388"/>
            <a:ext cx="2622883" cy="4930775"/>
          </a:xfrm>
        </p:spPr>
        <p:txBody>
          <a:bodyPr/>
          <a:lstStyle/>
          <a:p>
            <a:r>
              <a:rPr lang="en-US" dirty="0" smtClean="0"/>
              <a:t>Not digestive</a:t>
            </a:r>
          </a:p>
          <a:p>
            <a:r>
              <a:rPr lang="en-US" dirty="0" smtClean="0"/>
              <a:t>Diffuse</a:t>
            </a:r>
          </a:p>
          <a:p>
            <a:r>
              <a:rPr lang="en-US" dirty="0" smtClean="0"/>
              <a:t>Unconnected</a:t>
            </a:r>
          </a:p>
          <a:p>
            <a:r>
              <a:rPr lang="en-US" dirty="0" smtClean="0"/>
              <a:t>Variable</a:t>
            </a:r>
          </a:p>
          <a:p>
            <a:r>
              <a:rPr lang="en-US" dirty="0" smtClean="0"/>
              <a:t>Synthesis, storage, release of lipids, proteins, carbohydrates</a:t>
            </a:r>
          </a:p>
        </p:txBody>
      </p:sp>
      <p:pic>
        <p:nvPicPr>
          <p:cNvPr id="1026" name="Picture 2" descr="[Image, BIODIDAC, BLAT027P.GIF Arthropoda Insecta Periplaneta americana Dissection of the cockroach showing the digestive tact, fat body, ovaries, and female accessory glands - collaterial glands. Description en anglais seulement. Désolé !&lt;br&gt;Dissection of the cockroach showing the digestive tact, fat body, ovaries, and female accessory glands - collaterial glands.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32" y="1622222"/>
            <a:ext cx="5678916" cy="4259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 N from protein metabolism</a:t>
            </a:r>
          </a:p>
          <a:p>
            <a:r>
              <a:rPr lang="en-US" dirty="0" smtClean="0"/>
              <a:t>Removed by excretory system</a:t>
            </a:r>
          </a:p>
          <a:p>
            <a:r>
              <a:rPr lang="en-US" dirty="0" err="1" smtClean="0"/>
              <a:t>Osmoregulation</a:t>
            </a:r>
            <a:r>
              <a:rPr lang="en-US" dirty="0" smtClean="0"/>
              <a:t>:   Management of water balance and ionic (Na, K, </a:t>
            </a:r>
            <a:r>
              <a:rPr lang="en-US" dirty="0" err="1" smtClean="0"/>
              <a:t>Cl</a:t>
            </a:r>
            <a:r>
              <a:rPr lang="en-US" dirty="0" smtClean="0"/>
              <a:t>) balance</a:t>
            </a:r>
          </a:p>
          <a:p>
            <a:r>
              <a:rPr lang="en-US" dirty="0" smtClean="0"/>
              <a:t>Insects:  </a:t>
            </a:r>
            <a:r>
              <a:rPr lang="en-US" dirty="0" err="1" smtClean="0"/>
              <a:t>Malpighian</a:t>
            </a:r>
            <a:r>
              <a:rPr lang="en-US" dirty="0" smtClean="0"/>
              <a:t> tubules</a:t>
            </a:r>
          </a:p>
          <a:p>
            <a:pPr lvl="1"/>
            <a:r>
              <a:rPr lang="en-US" dirty="0" smtClean="0"/>
              <a:t>0 (aphids) to &gt;200 (grasshoppers)</a:t>
            </a:r>
          </a:p>
          <a:p>
            <a:r>
              <a:rPr lang="en-US" dirty="0" smtClean="0"/>
              <a:t>Excretory product</a:t>
            </a:r>
          </a:p>
          <a:p>
            <a:pPr lvl="1"/>
            <a:r>
              <a:rPr lang="en-US" dirty="0" smtClean="0"/>
              <a:t>Terrestrial:  mostly Uric Acid</a:t>
            </a:r>
          </a:p>
          <a:p>
            <a:pPr lvl="1"/>
            <a:r>
              <a:rPr lang="en-US" dirty="0" smtClean="0"/>
              <a:t>Aquatic, some blood feeding:  Mostly Ammonia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Malpighian</a:t>
            </a:r>
            <a:r>
              <a:rPr lang="en-US" dirty="0" smtClean="0"/>
              <a:t> tubules (schematic)</a:t>
            </a:r>
            <a:endParaRPr lang="en-US" dirty="0"/>
          </a:p>
        </p:txBody>
      </p:sp>
      <p:pic>
        <p:nvPicPr>
          <p:cNvPr id="4" name="Content Placeholder 3" descr="c03f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16533"/>
            <a:ext cx="8229600" cy="561789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Feces (</a:t>
            </a:r>
            <a:r>
              <a:rPr lang="en-US" dirty="0" err="1" smtClean="0"/>
              <a:t>Frass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low water content</a:t>
            </a:r>
          </a:p>
          <a:p>
            <a:r>
              <a:rPr lang="en-US" dirty="0" err="1" smtClean="0"/>
              <a:t>Malpighian</a:t>
            </a:r>
            <a:r>
              <a:rPr lang="en-US" dirty="0" smtClean="0"/>
              <a:t> tubules produce fluid </a:t>
            </a:r>
            <a:r>
              <a:rPr lang="en-US" dirty="0" err="1" smtClean="0"/>
              <a:t>isoosmotic</a:t>
            </a:r>
            <a:r>
              <a:rPr lang="en-US" dirty="0" smtClean="0"/>
              <a:t> to </a:t>
            </a:r>
            <a:r>
              <a:rPr lang="en-US" dirty="0" err="1" smtClean="0"/>
              <a:t>hemolymph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actively pumped into tubule</a:t>
            </a:r>
          </a:p>
          <a:p>
            <a:r>
              <a:rPr lang="en-US" dirty="0" smtClean="0"/>
              <a:t>Water follows by osmosis</a:t>
            </a:r>
          </a:p>
          <a:p>
            <a:r>
              <a:rPr lang="en-US" dirty="0" smtClean="0"/>
              <a:t>Amino acids, Nitrogen compounds actively pumped into tubule</a:t>
            </a:r>
          </a:p>
          <a:p>
            <a:r>
              <a:rPr lang="en-US" dirty="0" smtClean="0"/>
              <a:t>Rectum:  </a:t>
            </a:r>
            <a:r>
              <a:rPr lang="en-US" dirty="0" err="1" smtClean="0"/>
              <a:t>resorbs</a:t>
            </a:r>
            <a:r>
              <a:rPr lang="en-US" dirty="0" smtClean="0"/>
              <a:t> water, </a:t>
            </a:r>
            <a:r>
              <a:rPr lang="en-US" dirty="0" err="1" smtClean="0"/>
              <a:t>Cl</a:t>
            </a:r>
            <a:r>
              <a:rPr lang="en-US" baseline="30000" dirty="0" smtClean="0"/>
              <a:t>- 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concentrates solid material </a:t>
            </a:r>
          </a:p>
          <a:p>
            <a:pPr lvl="1"/>
            <a:r>
              <a:rPr lang="en-US" dirty="0" smtClean="0"/>
              <a:t>Undigested food + Excretory products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insects have two sexes</a:t>
            </a:r>
          </a:p>
          <a:p>
            <a:r>
              <a:rPr lang="en-US" dirty="0" smtClean="0"/>
              <a:t>Sexes separate</a:t>
            </a:r>
          </a:p>
          <a:p>
            <a:r>
              <a:rPr lang="en-US" dirty="0" smtClean="0"/>
              <a:t>Exceptions:  some </a:t>
            </a:r>
            <a:r>
              <a:rPr lang="en-US" dirty="0" err="1" smtClean="0"/>
              <a:t>Phasmatodea</a:t>
            </a:r>
            <a:r>
              <a:rPr lang="en-US" dirty="0" smtClean="0"/>
              <a:t>, others are only females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systems</a:t>
            </a:r>
            <a:br>
              <a:rPr lang="en-US" dirty="0" smtClean="0"/>
            </a:br>
            <a:r>
              <a:rPr lang="en-US" dirty="0" smtClean="0"/>
              <a:t>Female                                          Male</a:t>
            </a:r>
            <a:endParaRPr lang="en-US" dirty="0"/>
          </a:p>
        </p:txBody>
      </p:sp>
      <p:pic>
        <p:nvPicPr>
          <p:cNvPr id="4" name="Content Placeholder 3" descr="c03f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41" y="1128634"/>
            <a:ext cx="8188325" cy="522404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Ovaries organized into </a:t>
            </a:r>
            <a:r>
              <a:rPr lang="en-US" dirty="0" err="1" smtClean="0"/>
              <a:t>ovarioles</a:t>
            </a:r>
            <a:endParaRPr lang="en-US" dirty="0" smtClean="0"/>
          </a:p>
          <a:p>
            <a:r>
              <a:rPr lang="en-US" dirty="0" smtClean="0"/>
              <a:t>Linear arrangement of eggs</a:t>
            </a:r>
          </a:p>
          <a:p>
            <a:r>
              <a:rPr lang="en-US" dirty="0" err="1" smtClean="0"/>
              <a:t>Spermatheca</a:t>
            </a:r>
            <a:r>
              <a:rPr lang="en-US" dirty="0" smtClean="0"/>
              <a:t>:  stores sperm</a:t>
            </a:r>
          </a:p>
          <a:p>
            <a:pPr lvl="1"/>
            <a:r>
              <a:rPr lang="en-US" dirty="0" smtClean="0"/>
              <a:t>May be &gt;1</a:t>
            </a:r>
          </a:p>
          <a:p>
            <a:pPr lvl="1"/>
            <a:r>
              <a:rPr lang="en-US" dirty="0" smtClean="0"/>
              <a:t>Eggs fertilized as they are laid</a:t>
            </a:r>
          </a:p>
          <a:p>
            <a:r>
              <a:rPr lang="en-US" dirty="0" smtClean="0"/>
              <a:t>Nurse cells in the </a:t>
            </a:r>
            <a:r>
              <a:rPr lang="en-US" dirty="0" err="1" smtClean="0"/>
              <a:t>ovariole</a:t>
            </a:r>
            <a:r>
              <a:rPr lang="en-US" dirty="0" smtClean="0"/>
              <a:t> conduct material (Protein, lipid) into egg</a:t>
            </a:r>
          </a:p>
          <a:p>
            <a:pPr lvl="1"/>
            <a:r>
              <a:rPr lang="en-US" dirty="0" err="1" smtClean="0"/>
              <a:t>Panoistic</a:t>
            </a:r>
            <a:r>
              <a:rPr lang="en-US" dirty="0" smtClean="0"/>
              <a:t> [no specialized nurse cells]</a:t>
            </a:r>
          </a:p>
          <a:p>
            <a:pPr lvl="1"/>
            <a:r>
              <a:rPr lang="en-US" dirty="0" err="1" smtClean="0"/>
              <a:t>Telotropic</a:t>
            </a:r>
            <a:r>
              <a:rPr lang="en-US" dirty="0" smtClean="0"/>
              <a:t> [nurse cells only at anterior (</a:t>
            </a:r>
            <a:r>
              <a:rPr lang="en-US" dirty="0" err="1" smtClean="0"/>
              <a:t>germarium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/>
              <a:t>Polytrophic [multiple nurse cells follow egg down </a:t>
            </a:r>
            <a:r>
              <a:rPr lang="en-US" dirty="0" err="1" smtClean="0"/>
              <a:t>ovariole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Muscles mesoderm; Exoskeleton ectoderm</a:t>
            </a:r>
          </a:p>
          <a:p>
            <a:pPr lvl="1"/>
            <a:r>
              <a:rPr lang="en-US" dirty="0" smtClean="0"/>
              <a:t>Exoskeleton shed at molt; Muscles are not</a:t>
            </a:r>
          </a:p>
          <a:p>
            <a:pPr lvl="1"/>
            <a:r>
              <a:rPr lang="en-US" dirty="0" smtClean="0"/>
              <a:t>Specialized fibrils (</a:t>
            </a:r>
            <a:r>
              <a:rPr lang="en-US" dirty="0" err="1" smtClean="0"/>
              <a:t>tonofibrillae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Grow from muscle to exoskeleton</a:t>
            </a:r>
          </a:p>
          <a:p>
            <a:pPr lvl="2"/>
            <a:r>
              <a:rPr lang="en-US" dirty="0" smtClean="0"/>
              <a:t>Lost with molt</a:t>
            </a:r>
          </a:p>
          <a:p>
            <a:pPr lvl="2"/>
            <a:r>
              <a:rPr lang="en-US" dirty="0" smtClean="0"/>
              <a:t>Regrow every molt</a:t>
            </a:r>
          </a:p>
          <a:p>
            <a:pPr lvl="1"/>
            <a:r>
              <a:rPr lang="en-US" dirty="0" smtClean="0"/>
              <a:t>Soft body (e.g., caterpillar); No rigid attachment</a:t>
            </a:r>
          </a:p>
          <a:p>
            <a:pPr lvl="1"/>
            <a:r>
              <a:rPr lang="en-US" dirty="0" smtClean="0"/>
              <a:t>Hydrostatic skeleton</a:t>
            </a:r>
          </a:p>
        </p:txBody>
      </p:sp>
    </p:spTree>
    <p:extLst>
      <p:ext uri="{BB962C8B-B14F-4D97-AF65-F5344CB8AC3E}">
        <p14:creationId xmlns:p14="http://schemas.microsoft.com/office/powerpoint/2010/main" xmlns="" val="2680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interesting component:  accessory gland</a:t>
            </a:r>
          </a:p>
          <a:p>
            <a:pPr lvl="1"/>
            <a:r>
              <a:rPr lang="en-US" dirty="0" smtClean="0"/>
              <a:t>Form </a:t>
            </a:r>
            <a:r>
              <a:rPr lang="en-US" dirty="0" err="1" smtClean="0"/>
              <a:t>spermatophore</a:t>
            </a:r>
            <a:r>
              <a:rPr lang="en-US" dirty="0" smtClean="0"/>
              <a:t> (package holding sperm)</a:t>
            </a:r>
          </a:p>
          <a:p>
            <a:pPr lvl="1"/>
            <a:r>
              <a:rPr lang="en-US" dirty="0" smtClean="0"/>
              <a:t>Form </a:t>
            </a:r>
            <a:r>
              <a:rPr lang="en-US" dirty="0" err="1" smtClean="0"/>
              <a:t>spermatophylax</a:t>
            </a:r>
            <a:r>
              <a:rPr lang="en-US" dirty="0" smtClean="0"/>
              <a:t> (edible part of </a:t>
            </a:r>
            <a:r>
              <a:rPr lang="en-US" dirty="0" err="1" smtClean="0"/>
              <a:t>spermatophore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Seminal fluids nourish sperm during storage</a:t>
            </a:r>
          </a:p>
          <a:p>
            <a:pPr lvl="1"/>
            <a:r>
              <a:rPr lang="en-US" dirty="0" smtClean="0"/>
              <a:t>Induce motility in sperm</a:t>
            </a:r>
          </a:p>
          <a:p>
            <a:pPr lvl="1"/>
            <a:r>
              <a:rPr lang="en-US" dirty="0" smtClean="0"/>
              <a:t>Secretes compounds that may manipulate female behavior</a:t>
            </a:r>
          </a:p>
          <a:p>
            <a:pPr lvl="2"/>
            <a:r>
              <a:rPr lang="en-US" dirty="0" smtClean="0"/>
              <a:t>Reduce mating receptivity</a:t>
            </a:r>
          </a:p>
          <a:p>
            <a:pPr lvl="2"/>
            <a:r>
              <a:rPr lang="en-US" dirty="0" smtClean="0"/>
              <a:t>Nourish female</a:t>
            </a:r>
          </a:p>
          <a:p>
            <a:pPr lvl="2"/>
            <a:r>
              <a:rPr lang="en-US" dirty="0" smtClean="0"/>
              <a:t>Stimulate </a:t>
            </a:r>
            <a:r>
              <a:rPr lang="en-US" dirty="0" err="1" smtClean="0"/>
              <a:t>oviposition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musculature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710" y="1099394"/>
            <a:ext cx="69532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1578" y="6373428"/>
            <a:ext cx="13885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© Copyright D G </a:t>
            </a:r>
            <a:r>
              <a:rPr lang="en-US" sz="800" dirty="0" err="1"/>
              <a:t>Mackean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39389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flight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5388"/>
            <a:ext cx="82296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www.youtube.com/watch?v=3gLEuxGo6tI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http://www.youtube.com/watch?v=8JUP7aMDUO4</a:t>
            </a:r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www.youtube.com/watch?v=2z9F6pVhR5o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38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motion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0067" y="6186547"/>
            <a:ext cx="6545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/>
              <a:t>Figure 1 from A novel mechanism for emulating insect wing kinematics</a:t>
            </a:r>
          </a:p>
          <a:p>
            <a:pPr eaLnBrk="1" hangingPunct="1"/>
            <a:r>
              <a:rPr lang="en-US" sz="1200" dirty="0" err="1"/>
              <a:t>Pranay</a:t>
            </a:r>
            <a:r>
              <a:rPr lang="en-US" sz="1200" dirty="0"/>
              <a:t> </a:t>
            </a:r>
            <a:r>
              <a:rPr lang="en-US" sz="1200" dirty="0" err="1"/>
              <a:t>Seshadri</a:t>
            </a:r>
            <a:r>
              <a:rPr lang="en-US" sz="1200" dirty="0"/>
              <a:t> et al 2012 </a:t>
            </a:r>
            <a:r>
              <a:rPr lang="en-US" sz="1200" dirty="0" err="1"/>
              <a:t>Bioinspir</a:t>
            </a:r>
            <a:r>
              <a:rPr lang="en-US" sz="1200" dirty="0"/>
              <a:t>. </a:t>
            </a:r>
            <a:r>
              <a:rPr lang="en-US" sz="1200" dirty="0" err="1"/>
              <a:t>Biomim</a:t>
            </a:r>
            <a:r>
              <a:rPr lang="en-US" sz="1200" dirty="0"/>
              <a:t>. 7 036017 doi:10.1088/1748-3182/7/3/036017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09" y="1560353"/>
            <a:ext cx="7784915" cy="40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74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Forward-downward stroke</a:t>
            </a:r>
          </a:p>
          <a:p>
            <a:r>
              <a:rPr lang="en-US" dirty="0" smtClean="0"/>
              <a:t>Upward-backward stroke</a:t>
            </a:r>
          </a:p>
          <a:p>
            <a:r>
              <a:rPr lang="en-US" dirty="0" smtClean="0"/>
              <a:t>Rotation of the wing around its base</a:t>
            </a:r>
          </a:p>
          <a:p>
            <a:pPr lvl="1"/>
            <a:r>
              <a:rPr lang="en-US" dirty="0" smtClean="0"/>
              <a:t>Anterior edge leads in both directions</a:t>
            </a:r>
          </a:p>
          <a:p>
            <a:r>
              <a:rPr lang="en-US" dirty="0" smtClean="0"/>
              <a:t>Wing flexion</a:t>
            </a:r>
          </a:p>
        </p:txBody>
      </p:sp>
    </p:spTree>
    <p:extLst>
      <p:ext uri="{BB962C8B-B14F-4D97-AF65-F5344CB8AC3E}">
        <p14:creationId xmlns:p14="http://schemas.microsoft.com/office/powerpoint/2010/main" xmlns="" val="15731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7288"/>
            <a:ext cx="8229600" cy="5278875"/>
          </a:xfrm>
        </p:spPr>
        <p:txBody>
          <a:bodyPr/>
          <a:lstStyle/>
          <a:p>
            <a:r>
              <a:rPr lang="en-US" dirty="0" err="1" smtClean="0"/>
              <a:t>Odonata</a:t>
            </a:r>
            <a:r>
              <a:rPr lang="en-US" dirty="0" smtClean="0"/>
              <a:t>, others</a:t>
            </a:r>
          </a:p>
          <a:p>
            <a:pPr lvl="1"/>
            <a:r>
              <a:rPr lang="en-US" dirty="0" err="1" smtClean="0"/>
              <a:t>Meso</a:t>
            </a:r>
            <a:r>
              <a:rPr lang="en-US" dirty="0" smtClean="0"/>
              <a:t>-, meta-thoracic wings controlled and move independently</a:t>
            </a:r>
          </a:p>
          <a:p>
            <a:r>
              <a:rPr lang="en-US" dirty="0" smtClean="0"/>
              <a:t>Hymenoptera, Lepidoptera, others</a:t>
            </a:r>
          </a:p>
          <a:p>
            <a:pPr lvl="1"/>
            <a:r>
              <a:rPr lang="en-US" dirty="0" err="1" smtClean="0"/>
              <a:t>Meso</a:t>
            </a:r>
            <a:r>
              <a:rPr lang="en-US" dirty="0" smtClean="0"/>
              <a:t>-, meta-thoracic wings linked and work as a unit</a:t>
            </a:r>
          </a:p>
          <a:p>
            <a:r>
              <a:rPr lang="en-US" dirty="0" err="1" smtClean="0"/>
              <a:t>Diptera</a:t>
            </a:r>
            <a:endParaRPr lang="en-US" dirty="0" smtClean="0"/>
          </a:p>
          <a:p>
            <a:pPr lvl="1"/>
            <a:r>
              <a:rPr lang="en-US" dirty="0" err="1" smtClean="0"/>
              <a:t>Mesothoracic</a:t>
            </a:r>
            <a:r>
              <a:rPr lang="en-US" dirty="0" smtClean="0"/>
              <a:t> wings only</a:t>
            </a:r>
          </a:p>
          <a:p>
            <a:pPr lvl="1"/>
            <a:r>
              <a:rPr lang="en-US" dirty="0" err="1" smtClean="0"/>
              <a:t>Metathoracic</a:t>
            </a:r>
            <a:r>
              <a:rPr lang="en-US" dirty="0" smtClean="0"/>
              <a:t> wings modified as </a:t>
            </a:r>
            <a:r>
              <a:rPr lang="en-US" dirty="0" err="1" smtClean="0">
                <a:solidFill>
                  <a:srgbClr val="000099"/>
                </a:solidFill>
              </a:rPr>
              <a:t>halteres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Balancing organs</a:t>
            </a:r>
          </a:p>
          <a:p>
            <a:r>
              <a:rPr lang="en-US" dirty="0" err="1" smtClean="0"/>
              <a:t>Orthoptera</a:t>
            </a:r>
            <a:r>
              <a:rPr lang="en-US" dirty="0" smtClean="0"/>
              <a:t>, </a:t>
            </a:r>
            <a:r>
              <a:rPr lang="en-US" dirty="0" err="1" smtClean="0"/>
              <a:t>Hemiptera</a:t>
            </a:r>
            <a:r>
              <a:rPr lang="en-US" dirty="0" smtClean="0"/>
              <a:t>, </a:t>
            </a:r>
            <a:r>
              <a:rPr lang="en-US" dirty="0" err="1" smtClean="0"/>
              <a:t>Coleoptera</a:t>
            </a:r>
            <a:endParaRPr lang="en-US" dirty="0"/>
          </a:p>
          <a:p>
            <a:pPr lvl="1"/>
            <a:r>
              <a:rPr lang="en-US" dirty="0" err="1" smtClean="0"/>
              <a:t>Metathoracic</a:t>
            </a:r>
            <a:r>
              <a:rPr lang="en-US" dirty="0" smtClean="0"/>
              <a:t> wings only</a:t>
            </a:r>
          </a:p>
          <a:p>
            <a:pPr lvl="1"/>
            <a:r>
              <a:rPr lang="en-US" dirty="0" err="1" smtClean="0"/>
              <a:t>Mesothoracic</a:t>
            </a:r>
            <a:r>
              <a:rPr lang="en-US" dirty="0" smtClean="0"/>
              <a:t> wings modified as protective covers</a:t>
            </a: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FF00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1382</Words>
  <Application>Microsoft Office PowerPoint</Application>
  <PresentationFormat>On-screen Show (4:3)</PresentationFormat>
  <Paragraphs>321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Ch. 3 Internal anatomy and physiology</vt:lpstr>
      <vt:lpstr>Internal anatomy </vt:lpstr>
      <vt:lpstr>Muscles</vt:lpstr>
      <vt:lpstr>Muscle attachment</vt:lpstr>
      <vt:lpstr>Leg musculature</vt:lpstr>
      <vt:lpstr>Insect flight</vt:lpstr>
      <vt:lpstr>Wing motion</vt:lpstr>
      <vt:lpstr>Wing beat</vt:lpstr>
      <vt:lpstr>Wing use</vt:lpstr>
      <vt:lpstr>Two forms of flight muscle activity Direct flight muscles                                                                        Indirect flight muscles</vt:lpstr>
      <vt:lpstr>Muscle contractions</vt:lpstr>
      <vt:lpstr>Nervous system</vt:lpstr>
      <vt:lpstr>Central Nervous System</vt:lpstr>
      <vt:lpstr>Visceral/Peripheral Nervous system</vt:lpstr>
      <vt:lpstr>Decentralization (Fig. 3.6)</vt:lpstr>
      <vt:lpstr>Endocrine system</vt:lpstr>
      <vt:lpstr>Endocrine system</vt:lpstr>
      <vt:lpstr>Major insect hormones</vt:lpstr>
      <vt:lpstr>Major insect hormones</vt:lpstr>
      <vt:lpstr>Other activities of JH and Ecdysteroids</vt:lpstr>
      <vt:lpstr>Major insect hormones</vt:lpstr>
      <vt:lpstr>Slide 22</vt:lpstr>
      <vt:lpstr>Hormone modes of action</vt:lpstr>
      <vt:lpstr>Circulatory system</vt:lpstr>
      <vt:lpstr>Hemolymph</vt:lpstr>
      <vt:lpstr>Respiratory system:  Trachea</vt:lpstr>
      <vt:lpstr>Respiratory system:  Trachea</vt:lpstr>
      <vt:lpstr>Exchange</vt:lpstr>
      <vt:lpstr>Digestive system</vt:lpstr>
      <vt:lpstr>Gut segments</vt:lpstr>
      <vt:lpstr>Gut specializations</vt:lpstr>
      <vt:lpstr>Wasps, yeast, &amp; the real value of biodiversity</vt:lpstr>
      <vt:lpstr>Fat body</vt:lpstr>
      <vt:lpstr>Excretory system</vt:lpstr>
      <vt:lpstr>Malpighian tubules (schematic)</vt:lpstr>
      <vt:lpstr>Feces (Frass)</vt:lpstr>
      <vt:lpstr>Reproductive system</vt:lpstr>
      <vt:lpstr>Reproductive systems Female                                          Male</vt:lpstr>
      <vt:lpstr>Female reproductive system</vt:lpstr>
      <vt:lpstr>Male reproductive system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Perry;S. Juliano</dc:creator>
  <cp:lastModifiedBy>sajulian</cp:lastModifiedBy>
  <cp:revision>192</cp:revision>
  <cp:lastPrinted>2009-08-17T17:03:45Z</cp:lastPrinted>
  <dcterms:created xsi:type="dcterms:W3CDTF">2009-08-19T15:51:25Z</dcterms:created>
  <dcterms:modified xsi:type="dcterms:W3CDTF">2012-09-16T20:08:58Z</dcterms:modified>
</cp:coreProperties>
</file>