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7"/>
  </p:notesMasterIdLst>
  <p:sldIdLst>
    <p:sldId id="535" r:id="rId2"/>
    <p:sldId id="537" r:id="rId3"/>
    <p:sldId id="538" r:id="rId4"/>
    <p:sldId id="540" r:id="rId5"/>
    <p:sldId id="541" r:id="rId6"/>
    <p:sldId id="539" r:id="rId7"/>
    <p:sldId id="542" r:id="rId8"/>
    <p:sldId id="543" r:id="rId9"/>
    <p:sldId id="544" r:id="rId10"/>
    <p:sldId id="545" r:id="rId11"/>
    <p:sldId id="546" r:id="rId12"/>
    <p:sldId id="547" r:id="rId13"/>
    <p:sldId id="548" r:id="rId14"/>
    <p:sldId id="549" r:id="rId15"/>
    <p:sldId id="550" r:id="rId16"/>
    <p:sldId id="553" r:id="rId17"/>
    <p:sldId id="552" r:id="rId18"/>
    <p:sldId id="551" r:id="rId19"/>
    <p:sldId id="554" r:id="rId20"/>
    <p:sldId id="555" r:id="rId21"/>
    <p:sldId id="556" r:id="rId22"/>
    <p:sldId id="557" r:id="rId23"/>
    <p:sldId id="558" r:id="rId24"/>
    <p:sldId id="574" r:id="rId25"/>
    <p:sldId id="561" r:id="rId26"/>
    <p:sldId id="559" r:id="rId27"/>
    <p:sldId id="562" r:id="rId28"/>
    <p:sldId id="564" r:id="rId29"/>
    <p:sldId id="565" r:id="rId30"/>
    <p:sldId id="566" r:id="rId31"/>
    <p:sldId id="563" r:id="rId32"/>
    <p:sldId id="567" r:id="rId33"/>
    <p:sldId id="560" r:id="rId34"/>
    <p:sldId id="568" r:id="rId35"/>
    <p:sldId id="573" r:id="rId36"/>
  </p:sldIdLst>
  <p:sldSz cx="9144000" cy="6858000" type="screen4x3"/>
  <p:notesSz cx="7315200" cy="96012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napVertSplitter="1" vertBarState="minimized" horzBarState="maximized">
    <p:restoredLeft sz="15620"/>
    <p:restoredTop sz="94660"/>
  </p:normalViewPr>
  <p:slideViewPr>
    <p:cSldViewPr snapToGrid="0" snapToObjects="1">
      <p:cViewPr varScale="1">
        <p:scale>
          <a:sx n="114" d="100"/>
          <a:sy n="114" d="100"/>
        </p:scale>
        <p:origin x="-2340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2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defTabSz="482600">
              <a:defRPr sz="1300">
                <a:latin typeface="Arial" charset="0"/>
                <a:ea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4143375" y="0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 defTabSz="482600">
              <a:defRPr sz="1300">
                <a:latin typeface="Arial" charset="0"/>
                <a:ea typeface="ＭＳ Ｐゴシック" pitchFamily="-111" charset="-128"/>
              </a:defRPr>
            </a:lvl1pPr>
          </a:lstStyle>
          <a:p>
            <a:pPr>
              <a:defRPr/>
            </a:pPr>
            <a:fld id="{5087774C-A240-4E51-8F45-38AA4EAA59D8}" type="datetime1">
              <a:rPr lang="en-US"/>
              <a:pPr>
                <a:defRPr/>
              </a:pPr>
              <a:t>10/1/2012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731838" y="4560888"/>
            <a:ext cx="5851525" cy="431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defTabSz="482600">
              <a:defRPr sz="1300">
                <a:latin typeface="Arial" charset="0"/>
                <a:ea typeface="ＭＳ Ｐゴシック" pitchFamily="-11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 defTabSz="482600">
              <a:defRPr sz="1300">
                <a:latin typeface="Arial" charset="0"/>
                <a:ea typeface="ＭＳ Ｐゴシック" pitchFamily="-111" charset="-128"/>
              </a:defRPr>
            </a:lvl1pPr>
          </a:lstStyle>
          <a:p>
            <a:pPr>
              <a:defRPr/>
            </a:pPr>
            <a:fld id="{8579784D-A55C-4725-8CF4-2865C25B88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364816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ＭＳ Ｐゴシック" pitchFamily="-111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1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503E1-56A7-4D0D-B791-D6EDF44CDB9C}" type="datetime1">
              <a:rPr lang="en-US"/>
              <a:pPr>
                <a:defRPr/>
              </a:pPr>
              <a:t>10/1/2012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8B1ED2-EC5A-4DED-9E96-E098C171DA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F8387-0A6E-4523-B4BE-E72E334BA9C8}" type="datetime1">
              <a:rPr lang="en-US"/>
              <a:pPr>
                <a:defRPr/>
              </a:pPr>
              <a:t>10/1/2012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A92E8-AACD-430C-B192-330E28D90C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4C0CFC-9878-44B5-BBD7-EC19498BC11B}" type="datetime1">
              <a:rPr lang="en-US"/>
              <a:pPr>
                <a:defRPr/>
              </a:pPr>
              <a:t>10/1/2012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1189A-CC92-4D9F-8088-48AD50B5A6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B02B1-401E-427B-B033-368E74CAB5CB}" type="datetime1">
              <a:rPr lang="en-US"/>
              <a:pPr>
                <a:defRPr/>
              </a:pPr>
              <a:t>10/1/2012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F4290C-9103-4ADB-AF86-AD73B9E483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FBB810-1D9C-49C9-A062-480A4F626ACB}" type="datetime1">
              <a:rPr lang="en-US"/>
              <a:pPr>
                <a:defRPr/>
              </a:pPr>
              <a:t>10/1/2012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3815B-1FF4-47D3-9825-A9258C931E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39AA1A-DCAD-40D6-B332-370932F498E4}" type="datetime1">
              <a:rPr lang="en-US"/>
              <a:pPr>
                <a:defRPr/>
              </a:pPr>
              <a:t>10/1/2012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48BE1-7CE8-453C-BEDB-261E3D213D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DAE8F7-2488-487D-B211-CC4C377D14A5}" type="datetime1">
              <a:rPr lang="en-US"/>
              <a:pPr>
                <a:defRPr/>
              </a:pPr>
              <a:t>10/1/2012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AEEDB-79AB-4C49-B8A9-90B1F3E720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B42FF-772F-41E6-B571-A80291C0A1C0}" type="datetime1">
              <a:rPr lang="en-US"/>
              <a:pPr>
                <a:defRPr/>
              </a:pPr>
              <a:t>10/1/2012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D86CC2-73C9-4DAB-A304-5C7179063C3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39082-F384-48ED-9705-2B73A3C306C3}" type="datetime1">
              <a:rPr lang="en-US"/>
              <a:pPr>
                <a:defRPr/>
              </a:pPr>
              <a:t>10/1/2012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80DAF-DE2C-4620-916B-6030424A5A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08314D-DCB1-4CBA-A7D3-11171CACF685}" type="datetime1">
              <a:rPr lang="en-US"/>
              <a:pPr>
                <a:defRPr/>
              </a:pPr>
              <a:t>10/1/2012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80AFCC-E0D5-4FD8-B77D-6BFA524E2A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708DE-DE4D-40D2-8678-7CC084D2E1E5}" type="datetime1">
              <a:rPr lang="en-US"/>
              <a:pPr>
                <a:defRPr/>
              </a:pPr>
              <a:t>10/1/2012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775CE1-F7B4-40CE-AB73-A99E3E77B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709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195388"/>
            <a:ext cx="8229600" cy="493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-111" charset="-128"/>
              </a:defRPr>
            </a:lvl1pPr>
          </a:lstStyle>
          <a:p>
            <a:pPr>
              <a:defRPr/>
            </a:pPr>
            <a:fld id="{C14E6E03-42E2-4596-98DD-E00BBB92E097}" type="datetime1">
              <a:rPr lang="en-US"/>
              <a:pPr>
                <a:defRPr/>
              </a:pPr>
              <a:t>10/1/2012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-111" charset="-128"/>
              </a:defRPr>
            </a:lvl1pPr>
          </a:lstStyle>
          <a:p>
            <a:pPr>
              <a:defRPr/>
            </a:pPr>
            <a:fld id="{AFC01894-EEEF-445E-AAFD-280FB379A4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2800" b="1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Kairomones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Basically scent of another species</a:t>
            </a:r>
          </a:p>
          <a:p>
            <a:r>
              <a:rPr lang="en-US" dirty="0" smtClean="0"/>
              <a:t>Advantageous for recipient to detect and to respond</a:t>
            </a:r>
          </a:p>
          <a:p>
            <a:r>
              <a:rPr lang="en-US" dirty="0" smtClean="0"/>
              <a:t>Disadvantageous to sender</a:t>
            </a:r>
          </a:p>
          <a:p>
            <a:pPr lvl="1"/>
            <a:r>
              <a:rPr lang="en-US" dirty="0" smtClean="0"/>
              <a:t>Prey, host cues</a:t>
            </a:r>
          </a:p>
          <a:p>
            <a:pPr lvl="1"/>
            <a:r>
              <a:rPr lang="en-US" dirty="0" smtClean="0"/>
              <a:t>Predator, parasite cues</a:t>
            </a:r>
          </a:p>
          <a:p>
            <a:pPr lvl="1"/>
            <a:r>
              <a:rPr lang="en-US" dirty="0" smtClean="0"/>
              <a:t>Pheromones (within species communication) may also be </a:t>
            </a:r>
            <a:r>
              <a:rPr lang="en-US" dirty="0" err="1" smtClean="0"/>
              <a:t>kairomones</a:t>
            </a:r>
            <a:r>
              <a:rPr lang="en-US" dirty="0" smtClean="0"/>
              <a:t> (e.g., pheromone is cue for a predator)</a:t>
            </a:r>
          </a:p>
          <a:p>
            <a:pPr lvl="1"/>
            <a:r>
              <a:rPr lang="en-US" dirty="0" smtClean="0"/>
              <a:t>Tapping into communication channels of prey.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Number of states (2, &gt;2)</a:t>
            </a:r>
          </a:p>
          <a:p>
            <a:r>
              <a:rPr lang="en-US" dirty="0" smtClean="0"/>
              <a:t>Qualitative or attribute characters</a:t>
            </a:r>
          </a:p>
          <a:p>
            <a:r>
              <a:rPr lang="en-US" dirty="0" smtClean="0"/>
              <a:t>Quantitative characters</a:t>
            </a:r>
          </a:p>
          <a:p>
            <a:pPr lvl="1"/>
            <a:r>
              <a:rPr lang="en-US" dirty="0" smtClean="0"/>
              <a:t>Meristic (integer)</a:t>
            </a:r>
          </a:p>
          <a:p>
            <a:pPr lvl="1"/>
            <a:r>
              <a:rPr lang="en-US" dirty="0" smtClean="0"/>
              <a:t>Continuous</a:t>
            </a:r>
          </a:p>
          <a:p>
            <a:r>
              <a:rPr lang="en-US" dirty="0" smtClean="0"/>
              <a:t>Diagnostic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59630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Identifying important characters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Homology</a:t>
            </a:r>
            <a:r>
              <a:rPr lang="en-US" dirty="0" smtClean="0"/>
              <a:t>:  same character through common ancestry</a:t>
            </a:r>
          </a:p>
          <a:p>
            <a:r>
              <a:rPr lang="en-US" b="1" dirty="0" err="1" smtClean="0"/>
              <a:t>Homoplasy</a:t>
            </a:r>
            <a:r>
              <a:rPr lang="en-US" b="1" dirty="0" smtClean="0"/>
              <a:t>:</a:t>
            </a:r>
            <a:r>
              <a:rPr lang="en-US" dirty="0" smtClean="0"/>
              <a:t>  Similar characters that evolved independently (Convergent, Parallel)</a:t>
            </a:r>
          </a:p>
          <a:p>
            <a:r>
              <a:rPr lang="en-US" b="1" dirty="0" smtClean="0"/>
              <a:t>Tests of homology</a:t>
            </a:r>
          </a:p>
          <a:p>
            <a:pPr lvl="1"/>
            <a:r>
              <a:rPr lang="en-US" b="1" dirty="0" smtClean="0"/>
              <a:t>Similarity [</a:t>
            </a:r>
            <a:r>
              <a:rPr lang="en-US" dirty="0" smtClean="0"/>
              <a:t>morphology, development, etc.</a:t>
            </a:r>
            <a:r>
              <a:rPr lang="en-US" b="1" dirty="0" smtClean="0"/>
              <a:t>]</a:t>
            </a:r>
          </a:p>
          <a:p>
            <a:pPr lvl="1"/>
            <a:r>
              <a:rPr lang="en-US" b="1" dirty="0" smtClean="0"/>
              <a:t>Non – conjunction: </a:t>
            </a:r>
            <a:r>
              <a:rPr lang="en-US" dirty="0" smtClean="0"/>
              <a:t>Two character states in the same organism cannot be homologous</a:t>
            </a:r>
          </a:p>
          <a:p>
            <a:pPr lvl="1"/>
            <a:r>
              <a:rPr lang="en-US" b="1" dirty="0" smtClean="0"/>
              <a:t>Congruence </a:t>
            </a:r>
            <a:r>
              <a:rPr lang="en-US" dirty="0" smtClean="0"/>
              <a:t>with other homologies</a:t>
            </a:r>
            <a:endParaRPr lang="en-US" b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0348" y="4538503"/>
            <a:ext cx="3238238" cy="223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1897" y="5351193"/>
            <a:ext cx="1681949" cy="1346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8371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Serial Homology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5389"/>
            <a:ext cx="8229600" cy="1883372"/>
          </a:xfrm>
        </p:spPr>
        <p:txBody>
          <a:bodyPr/>
          <a:lstStyle/>
          <a:p>
            <a:r>
              <a:rPr lang="en-US" dirty="0" smtClean="0"/>
              <a:t>Metameric organisms</a:t>
            </a:r>
          </a:p>
          <a:p>
            <a:r>
              <a:rPr lang="en-US" dirty="0" smtClean="0"/>
              <a:t>Structures on different segments may be repeated modifications of a character, identically derived</a:t>
            </a:r>
          </a:p>
          <a:p>
            <a:pPr lvl="1"/>
            <a:r>
              <a:rPr lang="en-US" dirty="0" smtClean="0"/>
              <a:t>Insect limbs</a:t>
            </a:r>
          </a:p>
          <a:p>
            <a:pPr lvl="1"/>
            <a:r>
              <a:rPr lang="en-US" dirty="0" err="1" smtClean="0"/>
              <a:t>Myriopod</a:t>
            </a:r>
            <a:r>
              <a:rPr lang="en-US" dirty="0" smtClean="0"/>
              <a:t> limbs</a:t>
            </a:r>
          </a:p>
          <a:p>
            <a:pPr lvl="1"/>
            <a:r>
              <a:rPr lang="en-US" dirty="0" smtClean="0"/>
              <a:t>Vertebrae 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755259"/>
            <a:ext cx="42291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296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Characters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55678"/>
            <a:ext cx="8229600" cy="5270486"/>
          </a:xfrm>
        </p:spPr>
        <p:txBody>
          <a:bodyPr/>
          <a:lstStyle/>
          <a:p>
            <a:r>
              <a:rPr lang="en-US" dirty="0" smtClean="0"/>
              <a:t>Morphological</a:t>
            </a:r>
          </a:p>
          <a:p>
            <a:r>
              <a:rPr lang="en-US" dirty="0" smtClean="0"/>
              <a:t>Developmental</a:t>
            </a:r>
          </a:p>
          <a:p>
            <a:r>
              <a:rPr lang="en-US" dirty="0" smtClean="0"/>
              <a:t>Molecular characters</a:t>
            </a:r>
          </a:p>
          <a:p>
            <a:pPr lvl="1"/>
            <a:r>
              <a:rPr lang="en-US" dirty="0" smtClean="0"/>
              <a:t>Chromosomes (banding)</a:t>
            </a:r>
          </a:p>
          <a:p>
            <a:pPr lvl="1"/>
            <a:r>
              <a:rPr lang="en-US" dirty="0" smtClean="0"/>
              <a:t>Electrophoretic mobility of proteins</a:t>
            </a:r>
          </a:p>
          <a:p>
            <a:pPr lvl="1"/>
            <a:r>
              <a:rPr lang="en-US" dirty="0" smtClean="0"/>
              <a:t>Sequence of DNA</a:t>
            </a:r>
          </a:p>
          <a:p>
            <a:pPr lvl="2"/>
            <a:r>
              <a:rPr lang="en-US" dirty="0" smtClean="0"/>
              <a:t>Mitochondrial</a:t>
            </a:r>
          </a:p>
          <a:p>
            <a:pPr lvl="2"/>
            <a:r>
              <a:rPr lang="en-US" dirty="0" smtClean="0"/>
              <a:t>Nuclear</a:t>
            </a:r>
          </a:p>
          <a:p>
            <a:r>
              <a:rPr lang="en-US" dirty="0" err="1" smtClean="0"/>
              <a:t>Symbionts</a:t>
            </a:r>
            <a:endParaRPr lang="en-US" dirty="0" smtClean="0"/>
          </a:p>
          <a:p>
            <a:r>
              <a:rPr lang="en-US" dirty="0" smtClean="0"/>
              <a:t>ALL characters subject to </a:t>
            </a:r>
            <a:r>
              <a:rPr lang="en-US" dirty="0" err="1" smtClean="0"/>
              <a:t>homoplasy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61169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Phylogenetic Systematics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5388"/>
            <a:ext cx="8229600" cy="4962131"/>
          </a:xfrm>
        </p:spPr>
        <p:txBody>
          <a:bodyPr/>
          <a:lstStyle/>
          <a:p>
            <a:r>
              <a:rPr lang="en-US" dirty="0" smtClean="0"/>
              <a:t>Ideally, classification reflects evolutionary history</a:t>
            </a:r>
          </a:p>
          <a:p>
            <a:r>
              <a:rPr lang="en-US" dirty="0" smtClean="0"/>
              <a:t>Systematic methods:  Entire course (BSC 488)</a:t>
            </a:r>
          </a:p>
          <a:p>
            <a:r>
              <a:rPr lang="en-US" dirty="0" smtClean="0"/>
              <a:t>Phylogenetic trees</a:t>
            </a:r>
          </a:p>
          <a:p>
            <a:pPr lvl="1"/>
            <a:r>
              <a:rPr lang="en-US" dirty="0" err="1" smtClean="0"/>
              <a:t>Cladogram</a:t>
            </a:r>
            <a:r>
              <a:rPr lang="en-US" dirty="0" smtClean="0"/>
              <a:t> – shows branching pattern</a:t>
            </a:r>
          </a:p>
          <a:p>
            <a:pPr lvl="1"/>
            <a:r>
              <a:rPr lang="en-US" dirty="0" err="1" smtClean="0"/>
              <a:t>Phylogram</a:t>
            </a:r>
            <a:r>
              <a:rPr lang="en-US" dirty="0" smtClean="0"/>
              <a:t> – shows branching pattern and number of characters</a:t>
            </a:r>
          </a:p>
          <a:p>
            <a:pPr lvl="1"/>
            <a:r>
              <a:rPr lang="en-US" dirty="0" smtClean="0"/>
              <a:t>Chronograms – show time via branch length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1104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Cladistics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5388"/>
            <a:ext cx="8229600" cy="4861463"/>
          </a:xfrm>
        </p:spPr>
        <p:txBody>
          <a:bodyPr/>
          <a:lstStyle/>
          <a:p>
            <a:r>
              <a:rPr lang="en-US" dirty="0" smtClean="0"/>
              <a:t>Resolve branching pattern via </a:t>
            </a:r>
            <a:r>
              <a:rPr lang="en-US" b="1" dirty="0" smtClean="0"/>
              <a:t>shared derived traits</a:t>
            </a:r>
          </a:p>
          <a:p>
            <a:pPr lvl="1"/>
            <a:r>
              <a:rPr lang="en-US" b="1" dirty="0" err="1" smtClean="0"/>
              <a:t>synapomorphies</a:t>
            </a:r>
            <a:endParaRPr lang="en-US" dirty="0" smtClean="0"/>
          </a:p>
          <a:p>
            <a:r>
              <a:rPr lang="en-US" dirty="0" smtClean="0"/>
              <a:t>Semantics:  </a:t>
            </a:r>
          </a:p>
          <a:p>
            <a:pPr lvl="1"/>
            <a:r>
              <a:rPr lang="en-US" dirty="0" smtClean="0"/>
              <a:t>Primitive vs. Derivative</a:t>
            </a:r>
          </a:p>
          <a:p>
            <a:pPr lvl="1"/>
            <a:r>
              <a:rPr lang="en-US" dirty="0" smtClean="0"/>
              <a:t>Ancestral vs. Derivative</a:t>
            </a:r>
          </a:p>
          <a:p>
            <a:r>
              <a:rPr lang="en-US" b="1" dirty="0" smtClean="0"/>
              <a:t>Shared ancestral traits</a:t>
            </a:r>
            <a:r>
              <a:rPr lang="en-US" dirty="0" smtClean="0"/>
              <a:t>:  </a:t>
            </a:r>
          </a:p>
          <a:p>
            <a:pPr lvl="1"/>
            <a:r>
              <a:rPr lang="en-US" b="1" dirty="0" err="1" smtClean="0"/>
              <a:t>Sympleisiomorphies</a:t>
            </a:r>
            <a:endParaRPr lang="en-US" b="1" dirty="0" smtClean="0"/>
          </a:p>
          <a:p>
            <a:r>
              <a:rPr lang="en-US" dirty="0" smtClean="0"/>
              <a:t>Trees not ladders</a:t>
            </a:r>
          </a:p>
          <a:p>
            <a:r>
              <a:rPr lang="en-US" b="1" dirty="0" smtClean="0"/>
              <a:t>Sister groups:  </a:t>
            </a:r>
            <a:r>
              <a:rPr lang="en-US" dirty="0" smtClean="0"/>
              <a:t>Taxa that are closest relatives and arise from the same node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7234758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 Inferring evolutionary relationships 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0" y="540866"/>
            <a:ext cx="5533913" cy="3519406"/>
            <a:chOff x="0" y="540866"/>
            <a:chExt cx="5533913" cy="3519406"/>
          </a:xfrm>
        </p:grpSpPr>
        <p:grpSp>
          <p:nvGrpSpPr>
            <p:cNvPr id="9" name="Group 8"/>
            <p:cNvGrpSpPr/>
            <p:nvPr/>
          </p:nvGrpSpPr>
          <p:grpSpPr>
            <a:xfrm>
              <a:off x="578840" y="2469837"/>
              <a:ext cx="3766657" cy="1590435"/>
              <a:chOff x="1686187" y="2567031"/>
              <a:chExt cx="6082019" cy="3221373"/>
            </a:xfrm>
          </p:grpSpPr>
          <p:cxnSp>
            <p:nvCxnSpPr>
              <p:cNvPr id="4" name="Straight Connector 3"/>
              <p:cNvCxnSpPr/>
              <p:nvPr/>
            </p:nvCxnSpPr>
            <p:spPr>
              <a:xfrm>
                <a:off x="1686187" y="2567031"/>
                <a:ext cx="3070371" cy="3221373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 flipV="1">
                <a:off x="2944536" y="2567031"/>
                <a:ext cx="1124125" cy="1283516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/>
              <p:cNvCxnSpPr/>
              <p:nvPr/>
            </p:nvCxnSpPr>
            <p:spPr>
              <a:xfrm flipV="1">
                <a:off x="4756558" y="2634143"/>
                <a:ext cx="3011648" cy="3154261"/>
              </a:xfrm>
              <a:prstGeom prst="line">
                <a:avLst/>
              </a:prstGeom>
              <a:ln>
                <a:solidFill>
                  <a:schemeClr val="tx1"/>
                </a:solidFill>
                <a:tailEnd type="non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2924" y="1806854"/>
              <a:ext cx="2120989" cy="60599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77" b="30227"/>
            <a:stretch/>
          </p:blipFill>
          <p:spPr>
            <a:xfrm>
              <a:off x="0" y="540866"/>
              <a:ext cx="1003359" cy="1842104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92" t="60192" r="41348"/>
            <a:stretch/>
          </p:blipFill>
          <p:spPr>
            <a:xfrm>
              <a:off x="1339690" y="1262024"/>
              <a:ext cx="1712462" cy="1089659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4226321" y="3045160"/>
            <a:ext cx="4917679" cy="3432539"/>
            <a:chOff x="4226321" y="3045160"/>
            <a:chExt cx="4917679" cy="3432539"/>
          </a:xfrm>
        </p:grpSpPr>
        <p:cxnSp>
          <p:nvCxnSpPr>
            <p:cNvPr id="14" name="Straight Connector 13"/>
            <p:cNvCxnSpPr/>
            <p:nvPr/>
          </p:nvCxnSpPr>
          <p:spPr>
            <a:xfrm>
              <a:off x="5051570" y="4887264"/>
              <a:ext cx="1901512" cy="1590435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flipV="1">
              <a:off x="5830878" y="4887264"/>
              <a:ext cx="696182" cy="633689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flipV="1">
              <a:off x="6953082" y="4920398"/>
              <a:ext cx="1865145" cy="1557301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3913" y="4314401"/>
              <a:ext cx="2120989" cy="605997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4226321" y="3991152"/>
              <a:ext cx="1307592" cy="896112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77" b="30227"/>
            <a:stretch/>
          </p:blipFill>
          <p:spPr>
            <a:xfrm>
              <a:off x="8140641" y="3045160"/>
              <a:ext cx="1003359" cy="1842104"/>
            </a:xfrm>
            <a:prstGeom prst="rect">
              <a:avLst/>
            </a:prstGeom>
          </p:spPr>
        </p:pic>
      </p:grpSp>
      <p:sp>
        <p:nvSpPr>
          <p:cNvPr id="20" name="Rectangle 19"/>
          <p:cNvSpPr/>
          <p:nvPr/>
        </p:nvSpPr>
        <p:spPr>
          <a:xfrm>
            <a:off x="1867322" y="3044334"/>
            <a:ext cx="122606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Yes</a:t>
            </a:r>
            <a:endParaRPr lang="en-US" sz="2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340052" y="5527309"/>
            <a:ext cx="1226060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0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No</a:t>
            </a:r>
            <a:endParaRPr lang="en-US" sz="20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912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Cladistic</a:t>
            </a:r>
            <a:r>
              <a:rPr lang="en-US" dirty="0" smtClean="0"/>
              <a:t>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80844"/>
            <a:ext cx="8229600" cy="2936147"/>
          </a:xfrm>
        </p:spPr>
        <p:txBody>
          <a:bodyPr/>
          <a:lstStyle/>
          <a:p>
            <a:r>
              <a:rPr lang="en-US" dirty="0" smtClean="0"/>
              <a:t>Monophyletic groups:  All descendants of a single ancestor</a:t>
            </a:r>
          </a:p>
          <a:p>
            <a:r>
              <a:rPr lang="en-US" b="1" dirty="0" smtClean="0"/>
              <a:t>Clade</a:t>
            </a:r>
          </a:p>
          <a:p>
            <a:r>
              <a:rPr lang="en-US" dirty="0" smtClean="0"/>
              <a:t>Polyphyletic:  group formed from two or more clades</a:t>
            </a:r>
          </a:p>
          <a:p>
            <a:r>
              <a:rPr lang="en-US" dirty="0" smtClean="0"/>
              <a:t>Paraphyletic:  Not a clade; Does not include all members of a clade.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50" y="4018327"/>
            <a:ext cx="8918061" cy="2466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3418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234208" y="1157840"/>
            <a:ext cx="8579495" cy="4796739"/>
            <a:chOff x="2264344" y="3108261"/>
            <a:chExt cx="5719663" cy="3197826"/>
          </a:xfrm>
        </p:grpSpPr>
        <p:grpSp>
          <p:nvGrpSpPr>
            <p:cNvPr id="6" name="Group 5"/>
            <p:cNvGrpSpPr/>
            <p:nvPr/>
          </p:nvGrpSpPr>
          <p:grpSpPr>
            <a:xfrm>
              <a:off x="2264344" y="4052668"/>
              <a:ext cx="5177403" cy="2253419"/>
              <a:chOff x="-831906" y="1806853"/>
              <a:chExt cx="5177403" cy="2253419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578840" y="2469837"/>
                <a:ext cx="3766657" cy="1590435"/>
                <a:chOff x="1686187" y="2567031"/>
                <a:chExt cx="6082019" cy="3221373"/>
              </a:xfrm>
            </p:grpSpPr>
            <p:cxnSp>
              <p:nvCxnSpPr>
                <p:cNvPr id="11" name="Straight Connector 10"/>
                <p:cNvCxnSpPr/>
                <p:nvPr/>
              </p:nvCxnSpPr>
              <p:spPr>
                <a:xfrm>
                  <a:off x="1686187" y="2567031"/>
                  <a:ext cx="3070371" cy="3221373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Connector 11"/>
                <p:cNvCxnSpPr/>
                <p:nvPr/>
              </p:nvCxnSpPr>
              <p:spPr>
                <a:xfrm flipV="1">
                  <a:off x="2935506" y="2567031"/>
                  <a:ext cx="1124125" cy="1283516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" name="Straight Connector 12"/>
                <p:cNvCxnSpPr/>
                <p:nvPr/>
              </p:nvCxnSpPr>
              <p:spPr>
                <a:xfrm flipV="1">
                  <a:off x="4756558" y="2634143"/>
                  <a:ext cx="3011648" cy="3154261"/>
                </a:xfrm>
                <a:prstGeom prst="line">
                  <a:avLst/>
                </a:prstGeom>
                <a:ln>
                  <a:solidFill>
                    <a:schemeClr val="tx1"/>
                  </a:solidFill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pic>
            <p:nvPicPr>
              <p:cNvPr id="8" name="Picture 7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831906" y="1806853"/>
                <a:ext cx="2120989" cy="605997"/>
              </a:xfrm>
              <a:prstGeom prst="rect">
                <a:avLst/>
              </a:prstGeom>
            </p:spPr>
          </p:pic>
        </p:grpSp>
        <p:cxnSp>
          <p:nvCxnSpPr>
            <p:cNvPr id="14" name="Straight Connector 13"/>
            <p:cNvCxnSpPr/>
            <p:nvPr/>
          </p:nvCxnSpPr>
          <p:spPr>
            <a:xfrm flipV="1">
              <a:off x="5084971" y="4715652"/>
              <a:ext cx="1273884" cy="1171984"/>
            </a:xfrm>
            <a:prstGeom prst="line">
              <a:avLst/>
            </a:prstGeom>
            <a:ln>
              <a:solidFill>
                <a:schemeClr val="tx1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2120" y="3108261"/>
              <a:ext cx="1056917" cy="1550404"/>
            </a:xfrm>
            <a:prstGeom prst="rect">
              <a:avLst/>
            </a:prstGeom>
          </p:spPr>
        </p:pic>
        <p:pic>
          <p:nvPicPr>
            <p:cNvPr id="2051" name="Picture 3" descr="G:\entomology bsc 301\textbook images\app1\app1\96dpi\bothuf004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6921" y="3188531"/>
              <a:ext cx="877086" cy="14701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211" r="25049" b="50000"/>
            <a:stretch/>
          </p:blipFill>
          <p:spPr>
            <a:xfrm>
              <a:off x="5839733" y="3638462"/>
              <a:ext cx="1282525" cy="828412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4616538" y="6030081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Pterygota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2350327" y="4557223"/>
            <a:ext cx="11336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Neoptera</a:t>
            </a:r>
            <a:endParaRPr lang="en-US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3415692" y="4557224"/>
            <a:ext cx="103598" cy="11544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5205246" y="5981351"/>
            <a:ext cx="0" cy="18195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6521053" y="570394"/>
            <a:ext cx="13003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Paleoptera</a:t>
            </a:r>
            <a:endParaRPr lang="en-US" dirty="0"/>
          </a:p>
        </p:txBody>
      </p:sp>
      <p:sp>
        <p:nvSpPr>
          <p:cNvPr id="24" name="Left Brace 23"/>
          <p:cNvSpPr/>
          <p:nvPr/>
        </p:nvSpPr>
        <p:spPr>
          <a:xfrm rot="5400000">
            <a:off x="7003860" y="-531596"/>
            <a:ext cx="317549" cy="3302136"/>
          </a:xfrm>
          <a:prstGeom prst="leftBrac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504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Molecular </a:t>
            </a:r>
            <a:r>
              <a:rPr lang="en-US" dirty="0" err="1" smtClean="0"/>
              <a:t>phylogenetics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DNA and RNA sequences of 300 – 1000 </a:t>
            </a:r>
            <a:r>
              <a:rPr lang="en-US" dirty="0" err="1" smtClean="0"/>
              <a:t>bp</a:t>
            </a:r>
            <a:endParaRPr lang="en-US" dirty="0" smtClean="0"/>
          </a:p>
          <a:p>
            <a:r>
              <a:rPr lang="en-US" dirty="0" smtClean="0"/>
              <a:t>Compared for substitutions and insertions and deletions</a:t>
            </a:r>
          </a:p>
          <a:p>
            <a:r>
              <a:rPr lang="en-US" dirty="0" smtClean="0"/>
              <a:t>Multiple time scales </a:t>
            </a:r>
          </a:p>
          <a:p>
            <a:pPr lvl="1"/>
            <a:r>
              <a:rPr lang="en-US" dirty="0" smtClean="0"/>
              <a:t>More rapid mutation/evolution for recent divergence</a:t>
            </a:r>
          </a:p>
          <a:p>
            <a:pPr lvl="2"/>
            <a:r>
              <a:rPr lang="en-US" dirty="0" smtClean="0"/>
              <a:t>Populations within species</a:t>
            </a:r>
          </a:p>
          <a:p>
            <a:pPr lvl="1"/>
            <a:r>
              <a:rPr lang="en-US" dirty="0" smtClean="0"/>
              <a:t>Highly conserved genes for more distant divergence</a:t>
            </a:r>
          </a:p>
          <a:p>
            <a:pPr lvl="2"/>
            <a:r>
              <a:rPr lang="en-US" dirty="0" smtClean="0"/>
              <a:t>Orders, Phyla, etc.</a:t>
            </a:r>
          </a:p>
          <a:p>
            <a:r>
              <a:rPr lang="en-US" dirty="0" smtClean="0"/>
              <a:t>Aligned base pairs are Characters</a:t>
            </a:r>
          </a:p>
          <a:p>
            <a:r>
              <a:rPr lang="en-US" dirty="0" smtClean="0"/>
              <a:t>Different bases are </a:t>
            </a:r>
            <a:r>
              <a:rPr lang="en-US" smtClean="0"/>
              <a:t>character states</a:t>
            </a:r>
          </a:p>
        </p:txBody>
      </p:sp>
    </p:spTree>
    <p:extLst>
      <p:ext uri="{BB962C8B-B14F-4D97-AF65-F5344CB8AC3E}">
        <p14:creationId xmlns:p14="http://schemas.microsoft.com/office/powerpoint/2010/main" val="9435432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Synomones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Plant chemicals that are produced by herbivore damage</a:t>
            </a:r>
          </a:p>
          <a:p>
            <a:r>
              <a:rPr lang="en-US" dirty="0" smtClean="0"/>
              <a:t>Serve as cues to parasitoids of herbivore</a:t>
            </a:r>
          </a:p>
          <a:p>
            <a:r>
              <a:rPr lang="en-US" dirty="0" smtClean="0"/>
              <a:t>Selection on parasitoid for better host finding</a:t>
            </a:r>
          </a:p>
          <a:p>
            <a:r>
              <a:rPr lang="en-US" dirty="0" smtClean="0"/>
              <a:t>Selection on plant?  </a:t>
            </a:r>
          </a:p>
          <a:p>
            <a:pPr lvl="1"/>
            <a:r>
              <a:rPr lang="en-US" dirty="0" smtClean="0"/>
              <a:t>Beneficial to plant</a:t>
            </a:r>
          </a:p>
          <a:p>
            <a:pPr lvl="1"/>
            <a:r>
              <a:rPr lang="en-US" dirty="0" smtClean="0"/>
              <a:t>Adaptation? Or </a:t>
            </a:r>
            <a:r>
              <a:rPr lang="en-US" dirty="0" err="1" smtClean="0"/>
              <a:t>Exaptation</a:t>
            </a:r>
            <a:r>
              <a:rPr lang="en-US" dirty="0" smtClean="0"/>
              <a:t>.</a:t>
            </a:r>
          </a:p>
          <a:p>
            <a:pPr lvl="2"/>
            <a:r>
              <a:rPr lang="en-US" dirty="0" smtClean="0"/>
              <a:t>Adaptation:  selected for its current function</a:t>
            </a:r>
          </a:p>
          <a:p>
            <a:pPr lvl="2"/>
            <a:r>
              <a:rPr lang="en-US" dirty="0" err="1" smtClean="0"/>
              <a:t>Exaptation</a:t>
            </a:r>
            <a:r>
              <a:rPr lang="en-US" dirty="0" smtClean="0"/>
              <a:t>: character exists and was selected for some other function, and incidentally as a beneficial function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Species-Base pair matrix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195388"/>
          <a:ext cx="5652052" cy="21234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158279"/>
                <a:gridCol w="1021704"/>
                <a:gridCol w="1192695"/>
                <a:gridCol w="1073426"/>
                <a:gridCol w="1205948"/>
              </a:tblGrid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aseline="0" dirty="0" smtClean="0"/>
                        <a:t>BP→</a:t>
                      </a:r>
                      <a:endParaRPr lang="en-US" dirty="0" smtClean="0"/>
                    </a:p>
                    <a:p>
                      <a:r>
                        <a:rPr lang="en-US" baseline="0" dirty="0" smtClean="0"/>
                        <a:t>Species</a:t>
                      </a:r>
                      <a:r>
                        <a:rPr lang="en-US" dirty="0" smtClean="0"/>
                        <a:t>↓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#1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#2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#3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#4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Species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Species B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Species</a:t>
                      </a:r>
                      <a:r>
                        <a:rPr lang="en-US" baseline="0" dirty="0" smtClean="0"/>
                        <a:t> 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Species 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Content Placeholder 3"/>
          <p:cNvGraphicFramePr>
            <a:graphicFrameLocks/>
          </p:cNvGraphicFramePr>
          <p:nvPr/>
        </p:nvGraphicFramePr>
        <p:xfrm>
          <a:off x="450576" y="3494612"/>
          <a:ext cx="5652052" cy="370840"/>
        </p:xfrm>
        <a:graphic>
          <a:graphicData uri="http://schemas.openxmlformats.org/drawingml/2006/table">
            <a:tbl>
              <a:tblPr firstRow="1" bandRow="1">
                <a:tableStyleId>{D7AC3CCA-C797-4891-BE02-D94E43425B78}</a:tableStyleId>
              </a:tblPr>
              <a:tblGrid>
                <a:gridCol w="1158279"/>
                <a:gridCol w="1021704"/>
                <a:gridCol w="1192695"/>
                <a:gridCol w="1073426"/>
                <a:gridCol w="120594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Outgroup</a:t>
                      </a:r>
                      <a:endParaRPr lang="en-US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T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6" name="Straight Connector 5"/>
          <p:cNvCxnSpPr/>
          <p:nvPr/>
        </p:nvCxnSpPr>
        <p:spPr>
          <a:xfrm flipV="1">
            <a:off x="6215974" y="4762341"/>
            <a:ext cx="529383" cy="471140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V="1">
            <a:off x="6449438" y="4762341"/>
            <a:ext cx="1568127" cy="1657931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 flipV="1">
            <a:off x="5671226" y="4766394"/>
            <a:ext cx="1246409" cy="1135632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4708187" y="4762342"/>
            <a:ext cx="1766769" cy="1657930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426084" y="4397062"/>
            <a:ext cx="5052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out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7841876" y="4393009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6364451" y="4348424"/>
            <a:ext cx="7618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 &amp; B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5486400" y="4348424"/>
            <a:ext cx="3513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759801" y="6189440"/>
            <a:ext cx="32573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A1</a:t>
            </a:r>
            <a:endParaRPr lang="en-US" sz="900" dirty="0"/>
          </a:p>
        </p:txBody>
      </p:sp>
      <p:sp>
        <p:nvSpPr>
          <p:cNvPr id="24" name="TextBox 23"/>
          <p:cNvSpPr txBox="1"/>
          <p:nvPr/>
        </p:nvSpPr>
        <p:spPr>
          <a:xfrm>
            <a:off x="5811961" y="6189440"/>
            <a:ext cx="3321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C1</a:t>
            </a:r>
            <a:endParaRPr lang="en-US" sz="900" dirty="0"/>
          </a:p>
        </p:txBody>
      </p:sp>
      <p:sp>
        <p:nvSpPr>
          <p:cNvPr id="25" name="TextBox 24"/>
          <p:cNvSpPr txBox="1"/>
          <p:nvPr/>
        </p:nvSpPr>
        <p:spPr>
          <a:xfrm>
            <a:off x="7237931" y="5591324"/>
            <a:ext cx="3321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C2</a:t>
            </a:r>
            <a:endParaRPr lang="en-US" sz="900" dirty="0"/>
          </a:p>
        </p:txBody>
      </p:sp>
      <p:sp>
        <p:nvSpPr>
          <p:cNvPr id="26" name="TextBox 25"/>
          <p:cNvSpPr txBox="1"/>
          <p:nvPr/>
        </p:nvSpPr>
        <p:spPr>
          <a:xfrm>
            <a:off x="6215974" y="5569959"/>
            <a:ext cx="3193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T2</a:t>
            </a:r>
            <a:endParaRPr lang="en-US" sz="900" dirty="0"/>
          </a:p>
        </p:txBody>
      </p:sp>
      <p:sp>
        <p:nvSpPr>
          <p:cNvPr id="27" name="TextBox 26"/>
          <p:cNvSpPr txBox="1"/>
          <p:nvPr/>
        </p:nvSpPr>
        <p:spPr>
          <a:xfrm>
            <a:off x="6481217" y="4997911"/>
            <a:ext cx="31931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T3</a:t>
            </a:r>
            <a:endParaRPr lang="en-US" sz="900" dirty="0"/>
          </a:p>
        </p:txBody>
      </p:sp>
      <p:sp>
        <p:nvSpPr>
          <p:cNvPr id="28" name="TextBox 27"/>
          <p:cNvSpPr txBox="1"/>
          <p:nvPr/>
        </p:nvSpPr>
        <p:spPr>
          <a:xfrm>
            <a:off x="5597421" y="5012393"/>
            <a:ext cx="3321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 smtClean="0"/>
              <a:t>C3</a:t>
            </a:r>
            <a:endParaRPr lang="en-US" sz="9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problems with molecular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Obtaining DNA</a:t>
            </a:r>
          </a:p>
          <a:p>
            <a:r>
              <a:rPr lang="en-US" dirty="0" smtClean="0"/>
              <a:t>Preservation of DNA in specimens</a:t>
            </a:r>
          </a:p>
          <a:p>
            <a:r>
              <a:rPr lang="en-US" dirty="0" smtClean="0"/>
              <a:t>Aligning sequences difficult when there are deletions/insertions</a:t>
            </a:r>
          </a:p>
          <a:p>
            <a:r>
              <a:rPr lang="en-US" dirty="0" smtClean="0"/>
              <a:t>Repeat substitutions obscure information</a:t>
            </a:r>
          </a:p>
          <a:p>
            <a:r>
              <a:rPr lang="en-US" dirty="0" smtClean="0"/>
              <a:t>All segments not </a:t>
            </a:r>
            <a:r>
              <a:rPr lang="en-US" dirty="0" err="1" smtClean="0"/>
              <a:t>phylogenetically</a:t>
            </a:r>
            <a:r>
              <a:rPr lang="en-US" dirty="0" smtClean="0"/>
              <a:t> informative</a:t>
            </a:r>
          </a:p>
          <a:p>
            <a:r>
              <a:rPr lang="en-US" dirty="0" smtClean="0"/>
              <a:t>Gene duplication; analysis of one gene may yield information on phylogeny of that gene only</a:t>
            </a:r>
          </a:p>
          <a:p>
            <a:r>
              <a:rPr lang="en-US" dirty="0" smtClean="0"/>
              <a:t>Failure to amplify DNA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classification of insects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38470"/>
            <a:ext cx="8229600" cy="4787693"/>
          </a:xfrm>
        </p:spPr>
        <p:txBody>
          <a:bodyPr/>
          <a:lstStyle/>
          <a:p>
            <a:r>
              <a:rPr lang="en-US" dirty="0" smtClean="0"/>
              <a:t>Based  on combinations of morphology, physiology, molecular characters, others</a:t>
            </a:r>
          </a:p>
          <a:p>
            <a:r>
              <a:rPr lang="en-US" dirty="0" smtClean="0"/>
              <a:t>Uncertainty and continual change</a:t>
            </a:r>
          </a:p>
          <a:p>
            <a:r>
              <a:rPr lang="en-US" dirty="0" err="1" smtClean="0"/>
              <a:t>Phylogenetic</a:t>
            </a:r>
            <a:r>
              <a:rPr lang="en-US" dirty="0" smtClean="0"/>
              <a:t> classification represents </a:t>
            </a:r>
            <a:r>
              <a:rPr lang="en-US" b="1" dirty="0" smtClean="0"/>
              <a:t>a hypothesis</a:t>
            </a:r>
          </a:p>
          <a:p>
            <a:pPr lvl="1"/>
            <a:r>
              <a:rPr lang="en-US" b="1" dirty="0" smtClean="0"/>
              <a:t>Conjecture about how nature works, and that is testable</a:t>
            </a:r>
          </a:p>
          <a:p>
            <a:pPr lvl="1"/>
            <a:r>
              <a:rPr lang="en-US" dirty="0" smtClean="0"/>
              <a:t>Changing classification in response to testing hypothesis</a:t>
            </a:r>
          </a:p>
          <a:p>
            <a:r>
              <a:rPr lang="en-US" dirty="0" smtClean="0"/>
              <a:t>Rules of nomenclature</a:t>
            </a:r>
          </a:p>
          <a:p>
            <a:pPr lvl="1"/>
            <a:r>
              <a:rPr lang="en-US" dirty="0" smtClean="0"/>
              <a:t>Unique binomial (Genus species)</a:t>
            </a:r>
          </a:p>
          <a:p>
            <a:pPr lvl="1"/>
            <a:r>
              <a:rPr lang="en-US" dirty="0" smtClean="0"/>
              <a:t>Description published, with sufficient detail</a:t>
            </a:r>
          </a:p>
          <a:p>
            <a:pPr lvl="1"/>
            <a:r>
              <a:rPr lang="en-US" dirty="0" smtClean="0"/>
              <a:t>Type specimen(s)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Classification of </a:t>
            </a:r>
            <a:r>
              <a:rPr lang="en-US" dirty="0" err="1" smtClean="0"/>
              <a:t>Arthropoda</a:t>
            </a:r>
            <a:r>
              <a:rPr lang="en-US" dirty="0" smtClean="0"/>
              <a:t> [Box 7.2]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Major changes in classification, postulated phylogeny</a:t>
            </a:r>
          </a:p>
          <a:p>
            <a:r>
              <a:rPr lang="en-US" sz="2400" dirty="0" err="1" smtClean="0"/>
              <a:t>Chelicerata</a:t>
            </a:r>
            <a:r>
              <a:rPr lang="en-US" sz="2400" dirty="0" smtClean="0"/>
              <a:t>, [</a:t>
            </a:r>
            <a:r>
              <a:rPr lang="en-US" sz="2400" dirty="0" err="1" smtClean="0"/>
              <a:t>Insecta</a:t>
            </a:r>
            <a:r>
              <a:rPr lang="en-US" sz="2400" dirty="0" smtClean="0"/>
              <a:t>, </a:t>
            </a:r>
            <a:r>
              <a:rPr lang="en-US" sz="2400" dirty="0" err="1" smtClean="0"/>
              <a:t>Crustacea</a:t>
            </a:r>
            <a:r>
              <a:rPr lang="en-US" sz="2400" dirty="0" smtClean="0"/>
              <a:t>, </a:t>
            </a:r>
            <a:r>
              <a:rPr lang="en-US" sz="2400" dirty="0" err="1" smtClean="0"/>
              <a:t>Myriopods</a:t>
            </a:r>
            <a:r>
              <a:rPr lang="en-US" sz="2400" dirty="0" smtClean="0"/>
              <a:t>]=</a:t>
            </a:r>
            <a:r>
              <a:rPr lang="en-US" sz="2400" dirty="0" err="1" smtClean="0"/>
              <a:t>mandibulata</a:t>
            </a:r>
            <a:endParaRPr lang="en-US" sz="2400" dirty="0" smtClean="0"/>
          </a:p>
          <a:p>
            <a:r>
              <a:rPr lang="en-US" sz="2400" dirty="0" smtClean="0"/>
              <a:t>1960-70’s  Polyphyletic Arthropod Hypothesis</a:t>
            </a:r>
          </a:p>
          <a:p>
            <a:pPr lvl="1"/>
            <a:r>
              <a:rPr lang="en-US" sz="2000" dirty="0" err="1" smtClean="0"/>
              <a:t>Sindie</a:t>
            </a:r>
            <a:r>
              <a:rPr lang="en-US" sz="2000" dirty="0" smtClean="0"/>
              <a:t> Manton</a:t>
            </a:r>
          </a:p>
          <a:p>
            <a:r>
              <a:rPr lang="en-US" sz="2400" dirty="0" smtClean="0"/>
              <a:t>Recent morphological, fossil, embryological, and molecular data largely refute this hypothesis </a:t>
            </a:r>
          </a:p>
          <a:p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 smtClean="0"/>
              <a:t>biramous</a:t>
            </a:r>
            <a:r>
              <a:rPr lang="en-US" dirty="0" smtClean="0"/>
              <a:t> limb</a:t>
            </a:r>
            <a:endParaRPr lang="en-US" dirty="0"/>
          </a:p>
        </p:txBody>
      </p:sp>
      <p:pic>
        <p:nvPicPr>
          <p:cNvPr id="2050" name="Picture 2" descr="http://www.ucmp.berkeley.edu/arthropoda/crustacea/images/appendage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326" y="195209"/>
            <a:ext cx="2866490" cy="2020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icb.oxfordjournals.org/content/43/1/185/F4.medium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913" y="1368836"/>
            <a:ext cx="3021499" cy="3809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fossilmuseum.net/trilobites/ptychopariida/Triarthrus/PYT03B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77" y="2458734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11897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34887" y="2173356"/>
            <a:ext cx="1441420" cy="369332"/>
          </a:xfrm>
          <a:prstGeom prst="rect">
            <a:avLst/>
          </a:prstGeom>
          <a:noFill/>
          <a:ln>
            <a:noFill/>
            <a:tailEnd type="none"/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Onycophora</a:t>
            </a:r>
            <a:endParaRPr lang="en-US" dirty="0" smtClean="0"/>
          </a:p>
        </p:txBody>
      </p:sp>
      <p:cxnSp>
        <p:nvCxnSpPr>
          <p:cNvPr id="6" name="Straight Connector 5"/>
          <p:cNvCxnSpPr/>
          <p:nvPr/>
        </p:nvCxnSpPr>
        <p:spPr>
          <a:xfrm>
            <a:off x="940904" y="2544418"/>
            <a:ext cx="3326296" cy="2941983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267200" y="2544419"/>
            <a:ext cx="1" cy="2941982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4267200" y="2544419"/>
            <a:ext cx="2597427" cy="1577007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4267200" y="2544421"/>
            <a:ext cx="4253948" cy="3710605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830957" y="2544420"/>
            <a:ext cx="0" cy="622850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03457" y="2172494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Chelicerata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770399" y="2175085"/>
            <a:ext cx="1779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Trilobitomorpha</a:t>
            </a:r>
            <a:endParaRPr lang="en-US" dirty="0" smtClean="0"/>
          </a:p>
        </p:txBody>
      </p:sp>
      <p:sp>
        <p:nvSpPr>
          <p:cNvPr id="25" name="Rectangle 24"/>
          <p:cNvSpPr/>
          <p:nvPr/>
        </p:nvSpPr>
        <p:spPr>
          <a:xfrm>
            <a:off x="3653838" y="2175085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Crustacea</a:t>
            </a:r>
            <a:endParaRPr lang="en-US" dirty="0" smtClean="0"/>
          </a:p>
        </p:txBody>
      </p:sp>
      <p:sp>
        <p:nvSpPr>
          <p:cNvPr id="26" name="Rectangle 25"/>
          <p:cNvSpPr/>
          <p:nvPr/>
        </p:nvSpPr>
        <p:spPr>
          <a:xfrm>
            <a:off x="5169714" y="2175085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Myriopoda</a:t>
            </a:r>
            <a:endParaRPr lang="en-US" dirty="0" smtClean="0"/>
          </a:p>
        </p:txBody>
      </p:sp>
      <p:sp>
        <p:nvSpPr>
          <p:cNvPr id="27" name="Rectangle 26"/>
          <p:cNvSpPr/>
          <p:nvPr/>
        </p:nvSpPr>
        <p:spPr>
          <a:xfrm>
            <a:off x="6358895" y="2173356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Hexapoda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3921299" y="1168916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Mandibulata</a:t>
            </a:r>
            <a:endParaRPr lang="en-US" dirty="0"/>
          </a:p>
        </p:txBody>
      </p:sp>
      <p:sp>
        <p:nvSpPr>
          <p:cNvPr id="48" name="Title 4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hypothesis</a:t>
            </a:r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 flipH="1" flipV="1">
            <a:off x="2199861" y="2544420"/>
            <a:ext cx="2067340" cy="1934817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Left Brace 35"/>
          <p:cNvSpPr/>
          <p:nvPr/>
        </p:nvSpPr>
        <p:spPr>
          <a:xfrm rot="5400000">
            <a:off x="4503042" y="-956856"/>
            <a:ext cx="331304" cy="5584558"/>
          </a:xfrm>
          <a:prstGeom prst="leftBrac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peripatus.JPG"/>
          <p:cNvPicPr>
            <a:picLocks noChangeAspect="1"/>
          </p:cNvPicPr>
          <p:nvPr/>
        </p:nvPicPr>
        <p:blipFill>
          <a:blip r:embed="rId2"/>
          <a:srcRect t="13344" r="31702" b="15896"/>
          <a:stretch>
            <a:fillRect/>
          </a:stretch>
        </p:blipFill>
        <p:spPr>
          <a:xfrm>
            <a:off x="6175139" y="4632158"/>
            <a:ext cx="2901168" cy="2003868"/>
          </a:xfrm>
          <a:prstGeom prst="rect">
            <a:avLst/>
          </a:prstGeom>
        </p:spPr>
      </p:pic>
      <p:pic>
        <p:nvPicPr>
          <p:cNvPr id="1028" name="Picture 4" descr="https://encrypted-tbn1.gstatic.com/images?q=tbn:ANd9GcRm7sueMqUGlMVnPSvebS9ARSLhGzgj7qvYxZA-A3jCkI39_Xf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076" y="4617162"/>
            <a:ext cx="2760236" cy="207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encrypted-tbn1.gstatic.com/images?q=tbn:ANd9GcTQNYnowlGiYAsF3z4J_90gXoA762j4CTvcv7_pC2WxpVU3qnAQT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845" y="178316"/>
            <a:ext cx="1614390" cy="1387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34887" y="2173356"/>
            <a:ext cx="1441420" cy="369332"/>
          </a:xfrm>
          <a:prstGeom prst="rect">
            <a:avLst/>
          </a:prstGeom>
          <a:noFill/>
          <a:ln>
            <a:noFill/>
            <a:tailEnd type="none"/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Onycophora</a:t>
            </a:r>
            <a:endParaRPr lang="en-US" dirty="0" smtClean="0"/>
          </a:p>
        </p:txBody>
      </p:sp>
      <p:cxnSp>
        <p:nvCxnSpPr>
          <p:cNvPr id="6" name="Straight Connector 5"/>
          <p:cNvCxnSpPr/>
          <p:nvPr/>
        </p:nvCxnSpPr>
        <p:spPr>
          <a:xfrm>
            <a:off x="940904" y="2544418"/>
            <a:ext cx="0" cy="2226365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267200" y="2544419"/>
            <a:ext cx="0" cy="2425146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6864626" y="2544419"/>
            <a:ext cx="730505" cy="636104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830957" y="2544419"/>
            <a:ext cx="2305878" cy="2425146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5830957" y="2544419"/>
            <a:ext cx="1205948" cy="1139685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03457" y="2172494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Chelicerata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770399" y="2175085"/>
            <a:ext cx="1779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Trilobitomorpha</a:t>
            </a:r>
            <a:endParaRPr lang="en-US" dirty="0" smtClean="0"/>
          </a:p>
        </p:txBody>
      </p:sp>
      <p:sp>
        <p:nvSpPr>
          <p:cNvPr id="25" name="Rectangle 24"/>
          <p:cNvSpPr/>
          <p:nvPr/>
        </p:nvSpPr>
        <p:spPr>
          <a:xfrm>
            <a:off x="3653838" y="2175085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Crustacea</a:t>
            </a:r>
            <a:endParaRPr lang="en-US" dirty="0" smtClean="0"/>
          </a:p>
        </p:txBody>
      </p:sp>
      <p:sp>
        <p:nvSpPr>
          <p:cNvPr id="26" name="Rectangle 25"/>
          <p:cNvSpPr/>
          <p:nvPr/>
        </p:nvSpPr>
        <p:spPr>
          <a:xfrm>
            <a:off x="5169714" y="2175085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Myriopoda</a:t>
            </a:r>
            <a:endParaRPr lang="en-US" dirty="0" smtClean="0"/>
          </a:p>
        </p:txBody>
      </p:sp>
      <p:sp>
        <p:nvSpPr>
          <p:cNvPr id="27" name="Rectangle 26"/>
          <p:cNvSpPr/>
          <p:nvPr/>
        </p:nvSpPr>
        <p:spPr>
          <a:xfrm>
            <a:off x="6358895" y="2173356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Hexapoda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5804897" y="4969565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Uniramia</a:t>
            </a:r>
            <a:endParaRPr lang="en-US" dirty="0"/>
          </a:p>
        </p:txBody>
      </p:sp>
      <p:sp>
        <p:nvSpPr>
          <p:cNvPr id="46" name="TextBox 45"/>
          <p:cNvSpPr txBox="1"/>
          <p:nvPr/>
        </p:nvSpPr>
        <p:spPr>
          <a:xfrm>
            <a:off x="2467477" y="2585038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?</a:t>
            </a:r>
            <a:endParaRPr lang="en-US" dirty="0"/>
          </a:p>
        </p:txBody>
      </p:sp>
      <p:sp>
        <p:nvSpPr>
          <p:cNvPr id="48" name="Title 4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42935"/>
          </a:xfrm>
        </p:spPr>
        <p:txBody>
          <a:bodyPr/>
          <a:lstStyle/>
          <a:p>
            <a:r>
              <a:rPr lang="en-US" dirty="0" smtClean="0"/>
              <a:t>Manton’s polyphyletic hypothesis</a:t>
            </a:r>
            <a:endParaRPr lang="en-US" dirty="0"/>
          </a:p>
        </p:txBody>
      </p:sp>
      <p:pic>
        <p:nvPicPr>
          <p:cNvPr id="16" name="Picture 15" descr="peripatus.JPG"/>
          <p:cNvPicPr>
            <a:picLocks noChangeAspect="1"/>
          </p:cNvPicPr>
          <p:nvPr/>
        </p:nvPicPr>
        <p:blipFill>
          <a:blip r:embed="rId2"/>
          <a:srcRect t="13344" r="31702" b="15896"/>
          <a:stretch>
            <a:fillRect/>
          </a:stretch>
        </p:blipFill>
        <p:spPr>
          <a:xfrm>
            <a:off x="7648811" y="1127526"/>
            <a:ext cx="1450584" cy="1001934"/>
          </a:xfrm>
          <a:prstGeom prst="rect">
            <a:avLst/>
          </a:prstGeom>
        </p:spPr>
      </p:pic>
      <p:pic>
        <p:nvPicPr>
          <p:cNvPr id="17" name="Picture 16" descr="P1010040 amblypygid2.JPG"/>
          <p:cNvPicPr>
            <a:picLocks noChangeAspect="1"/>
          </p:cNvPicPr>
          <p:nvPr/>
        </p:nvPicPr>
        <p:blipFill>
          <a:blip r:embed="rId3"/>
          <a:srcRect r="16352"/>
          <a:stretch>
            <a:fillRect/>
          </a:stretch>
        </p:blipFill>
        <p:spPr>
          <a:xfrm>
            <a:off x="94660" y="493295"/>
            <a:ext cx="1872831" cy="1679199"/>
          </a:xfrm>
          <a:prstGeom prst="rect">
            <a:avLst/>
          </a:prstGeom>
        </p:spPr>
      </p:pic>
      <p:pic>
        <p:nvPicPr>
          <p:cNvPr id="10242" name="Picture 2" descr="http://www.fossilmuseum.net/Fossil_Galleries/TrilobitesCanada/Greenops-boothi/Greenops-boothi-10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9683" y="964469"/>
            <a:ext cx="1614155" cy="1210616"/>
          </a:xfrm>
          <a:prstGeom prst="rect">
            <a:avLst/>
          </a:prstGeom>
          <a:noFill/>
        </p:spPr>
      </p:pic>
      <p:pic>
        <p:nvPicPr>
          <p:cNvPr id="2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267" y="717573"/>
            <a:ext cx="805275" cy="145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 descr="http://animal.discovery.com/guides/endangered/invertebrates/gallery/conservancy_fairy_shrimp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01966" y="1030703"/>
            <a:ext cx="1386003" cy="975335"/>
          </a:xfrm>
          <a:prstGeom prst="rect">
            <a:avLst/>
          </a:prstGeom>
          <a:noFill/>
        </p:spPr>
      </p:pic>
      <p:pic>
        <p:nvPicPr>
          <p:cNvPr id="10246" name="Picture 6" descr="http://www.epestsupply.com/images/bugs/centipede300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75827" y="1030703"/>
            <a:ext cx="1310260" cy="9826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34887" y="2173356"/>
            <a:ext cx="1441420" cy="369332"/>
          </a:xfrm>
          <a:prstGeom prst="rect">
            <a:avLst/>
          </a:prstGeom>
          <a:noFill/>
          <a:ln>
            <a:noFill/>
            <a:tailEnd type="none"/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Onycophora</a:t>
            </a:r>
            <a:endParaRPr lang="en-US" dirty="0" smtClean="0"/>
          </a:p>
        </p:txBody>
      </p:sp>
      <p:cxnSp>
        <p:nvCxnSpPr>
          <p:cNvPr id="6" name="Straight Connector 5"/>
          <p:cNvCxnSpPr/>
          <p:nvPr/>
        </p:nvCxnSpPr>
        <p:spPr>
          <a:xfrm>
            <a:off x="940904" y="2544418"/>
            <a:ext cx="5181600" cy="3750365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3366052" y="2544419"/>
            <a:ext cx="901148" cy="1762538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 flipV="1">
            <a:off x="6864627" y="2544419"/>
            <a:ext cx="770260" cy="636104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5830957" y="2544419"/>
            <a:ext cx="2305878" cy="3538329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5830957" y="2544420"/>
            <a:ext cx="1431234" cy="1338467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03457" y="2172494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Chelicerata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1770399" y="2175085"/>
            <a:ext cx="17790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Trilobitomorpha</a:t>
            </a:r>
            <a:endParaRPr lang="en-US" dirty="0" smtClean="0"/>
          </a:p>
        </p:txBody>
      </p:sp>
      <p:sp>
        <p:nvSpPr>
          <p:cNvPr id="25" name="Rectangle 24"/>
          <p:cNvSpPr/>
          <p:nvPr/>
        </p:nvSpPr>
        <p:spPr>
          <a:xfrm>
            <a:off x="3653838" y="2175085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Crustacea</a:t>
            </a:r>
            <a:endParaRPr lang="en-US" dirty="0" smtClean="0"/>
          </a:p>
        </p:txBody>
      </p:sp>
      <p:sp>
        <p:nvSpPr>
          <p:cNvPr id="26" name="Rectangle 25"/>
          <p:cNvSpPr/>
          <p:nvPr/>
        </p:nvSpPr>
        <p:spPr>
          <a:xfrm>
            <a:off x="5169714" y="2175085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Myriopoda</a:t>
            </a:r>
            <a:endParaRPr lang="en-US" dirty="0" smtClean="0"/>
          </a:p>
        </p:txBody>
      </p:sp>
      <p:sp>
        <p:nvSpPr>
          <p:cNvPr id="27" name="Rectangle 26"/>
          <p:cNvSpPr/>
          <p:nvPr/>
        </p:nvSpPr>
        <p:spPr>
          <a:xfrm>
            <a:off x="6358895" y="2173356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Hexapoda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6154195" y="98425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Uniramia</a:t>
            </a:r>
            <a:endParaRPr lang="en-US" dirty="0"/>
          </a:p>
        </p:txBody>
      </p:sp>
      <p:sp>
        <p:nvSpPr>
          <p:cNvPr id="48" name="Title 4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Monophyletic hypothesis with </a:t>
            </a:r>
            <a:r>
              <a:rPr lang="en-US" dirty="0" err="1" smtClean="0"/>
              <a:t>Uniramia</a:t>
            </a:r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2213113" y="2541827"/>
            <a:ext cx="430696" cy="890486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258056" y="98425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Schizoramia</a:t>
            </a:r>
            <a:endParaRPr lang="en-US" dirty="0"/>
          </a:p>
        </p:txBody>
      </p:sp>
      <p:sp>
        <p:nvSpPr>
          <p:cNvPr id="30" name="Left Brace 29"/>
          <p:cNvSpPr/>
          <p:nvPr/>
        </p:nvSpPr>
        <p:spPr>
          <a:xfrm rot="5400000">
            <a:off x="6852057" y="-289005"/>
            <a:ext cx="331304" cy="3695990"/>
          </a:xfrm>
          <a:prstGeom prst="leftBrac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Left Brace 30"/>
          <p:cNvSpPr/>
          <p:nvPr/>
        </p:nvSpPr>
        <p:spPr>
          <a:xfrm rot="5400000">
            <a:off x="2507985" y="-657447"/>
            <a:ext cx="331306" cy="4432876"/>
          </a:xfrm>
          <a:prstGeom prst="leftBrac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34887" y="2173356"/>
            <a:ext cx="1441420" cy="369332"/>
          </a:xfrm>
          <a:prstGeom prst="rect">
            <a:avLst/>
          </a:prstGeom>
          <a:noFill/>
          <a:ln>
            <a:noFill/>
            <a:tailEnd type="none"/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Onycophora</a:t>
            </a:r>
            <a:endParaRPr lang="en-US" dirty="0" smtClean="0"/>
          </a:p>
        </p:txBody>
      </p:sp>
      <p:cxnSp>
        <p:nvCxnSpPr>
          <p:cNvPr id="6" name="Straight Connector 5"/>
          <p:cNvCxnSpPr/>
          <p:nvPr/>
        </p:nvCxnSpPr>
        <p:spPr>
          <a:xfrm>
            <a:off x="940904" y="2544418"/>
            <a:ext cx="5181600" cy="3750365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258056" y="2544422"/>
            <a:ext cx="723683" cy="942760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353878" y="2544419"/>
            <a:ext cx="1510749" cy="3193772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8136835" y="2544420"/>
            <a:ext cx="0" cy="3538328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5353878" y="2544422"/>
            <a:ext cx="1005017" cy="1060164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03457" y="2172494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Chelicerata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2381646" y="2175085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Crustacea</a:t>
            </a:r>
            <a:endParaRPr lang="en-US" dirty="0" smtClean="0"/>
          </a:p>
        </p:txBody>
      </p:sp>
      <p:sp>
        <p:nvSpPr>
          <p:cNvPr id="26" name="Rectangle 25"/>
          <p:cNvSpPr/>
          <p:nvPr/>
        </p:nvSpPr>
        <p:spPr>
          <a:xfrm>
            <a:off x="4692642" y="2175085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Myriopoda</a:t>
            </a:r>
            <a:endParaRPr lang="en-US" dirty="0" smtClean="0"/>
          </a:p>
        </p:txBody>
      </p:sp>
      <p:sp>
        <p:nvSpPr>
          <p:cNvPr id="27" name="Rectangle 26"/>
          <p:cNvSpPr/>
          <p:nvPr/>
        </p:nvSpPr>
        <p:spPr>
          <a:xfrm>
            <a:off x="6358895" y="2173356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Hexapoda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5007243" y="984250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Atelocerata</a:t>
            </a:r>
            <a:endParaRPr lang="en-US" dirty="0"/>
          </a:p>
        </p:txBody>
      </p:sp>
      <p:sp>
        <p:nvSpPr>
          <p:cNvPr id="48" name="Title 4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Monophyletic hypothesis with </a:t>
            </a:r>
            <a:r>
              <a:rPr lang="en-US" dirty="0" err="1" smtClean="0"/>
              <a:t>Atelocerata</a:t>
            </a:r>
            <a:r>
              <a:rPr lang="en-US" dirty="0" smtClean="0"/>
              <a:t>  #1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1303912" y="98425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Schizoramia</a:t>
            </a:r>
            <a:endParaRPr lang="en-US" dirty="0"/>
          </a:p>
        </p:txBody>
      </p:sp>
      <p:sp>
        <p:nvSpPr>
          <p:cNvPr id="30" name="Left Brace 29"/>
          <p:cNvSpPr/>
          <p:nvPr/>
        </p:nvSpPr>
        <p:spPr>
          <a:xfrm rot="5400000">
            <a:off x="5933591" y="152389"/>
            <a:ext cx="331308" cy="2813206"/>
          </a:xfrm>
          <a:prstGeom prst="leftBrac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Left Brace 30"/>
          <p:cNvSpPr/>
          <p:nvPr/>
        </p:nvSpPr>
        <p:spPr>
          <a:xfrm rot="5400000">
            <a:off x="1871888" y="-21350"/>
            <a:ext cx="331306" cy="3160682"/>
          </a:xfrm>
          <a:prstGeom prst="leftBrac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peripatus.JPG"/>
          <p:cNvPicPr>
            <a:picLocks noChangeAspect="1"/>
          </p:cNvPicPr>
          <p:nvPr/>
        </p:nvPicPr>
        <p:blipFill>
          <a:blip r:embed="rId2"/>
          <a:srcRect t="13344" r="31702" b="15896"/>
          <a:stretch>
            <a:fillRect/>
          </a:stretch>
        </p:blipFill>
        <p:spPr>
          <a:xfrm>
            <a:off x="7648811" y="1127526"/>
            <a:ext cx="1450584" cy="1001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34887" y="2173356"/>
            <a:ext cx="1441420" cy="369332"/>
          </a:xfrm>
          <a:prstGeom prst="rect">
            <a:avLst/>
          </a:prstGeom>
          <a:noFill/>
          <a:ln>
            <a:noFill/>
            <a:tailEnd type="none"/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Onycophora</a:t>
            </a:r>
            <a:endParaRPr lang="en-US" dirty="0" smtClean="0"/>
          </a:p>
        </p:txBody>
      </p:sp>
      <p:cxnSp>
        <p:nvCxnSpPr>
          <p:cNvPr id="6" name="Straight Connector 5"/>
          <p:cNvCxnSpPr/>
          <p:nvPr/>
        </p:nvCxnSpPr>
        <p:spPr>
          <a:xfrm>
            <a:off x="940904" y="2544418"/>
            <a:ext cx="5181600" cy="3750365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3193774" y="2544422"/>
            <a:ext cx="2760752" cy="2014326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353878" y="2544419"/>
            <a:ext cx="1510749" cy="3193772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8136835" y="2544420"/>
            <a:ext cx="0" cy="3538328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5353879" y="2544422"/>
            <a:ext cx="1166191" cy="689108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03457" y="2172494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Chelicerata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715901" y="2172494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Crustacea</a:t>
            </a:r>
            <a:endParaRPr lang="en-US" dirty="0" smtClean="0"/>
          </a:p>
        </p:txBody>
      </p:sp>
      <p:sp>
        <p:nvSpPr>
          <p:cNvPr id="26" name="Rectangle 25"/>
          <p:cNvSpPr/>
          <p:nvPr/>
        </p:nvSpPr>
        <p:spPr>
          <a:xfrm>
            <a:off x="2355998" y="2175090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Myriopoda</a:t>
            </a:r>
            <a:endParaRPr lang="en-US" dirty="0" smtClean="0"/>
          </a:p>
        </p:txBody>
      </p:sp>
      <p:sp>
        <p:nvSpPr>
          <p:cNvPr id="27" name="Rectangle 26"/>
          <p:cNvSpPr/>
          <p:nvPr/>
        </p:nvSpPr>
        <p:spPr>
          <a:xfrm>
            <a:off x="6358895" y="2173356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Hexapoda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5512975" y="1393338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Pancrustacea</a:t>
            </a:r>
            <a:endParaRPr lang="en-US" dirty="0"/>
          </a:p>
        </p:txBody>
      </p:sp>
      <p:sp>
        <p:nvSpPr>
          <p:cNvPr id="48" name="Title 4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Monophyletic hypothesis with </a:t>
            </a:r>
            <a:r>
              <a:rPr lang="en-US" dirty="0" err="1" smtClean="0"/>
              <a:t>Pancrustacea</a:t>
            </a:r>
            <a:r>
              <a:rPr lang="en-US" dirty="0" smtClean="0"/>
              <a:t>  #1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4116413" y="799584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Mandibulata</a:t>
            </a:r>
            <a:endParaRPr lang="en-US" dirty="0"/>
          </a:p>
        </p:txBody>
      </p:sp>
      <p:sp>
        <p:nvSpPr>
          <p:cNvPr id="30" name="Left Brace 29"/>
          <p:cNvSpPr/>
          <p:nvPr/>
        </p:nvSpPr>
        <p:spPr>
          <a:xfrm rot="5400000">
            <a:off x="5956850" y="602828"/>
            <a:ext cx="331308" cy="2813206"/>
          </a:xfrm>
          <a:prstGeom prst="leftBrac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Left Brace 30"/>
          <p:cNvSpPr/>
          <p:nvPr/>
        </p:nvSpPr>
        <p:spPr>
          <a:xfrm rot="5400000">
            <a:off x="4702672" y="-1113216"/>
            <a:ext cx="331306" cy="4973358"/>
          </a:xfrm>
          <a:prstGeom prst="leftBrac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peripatus.JPG"/>
          <p:cNvPicPr>
            <a:picLocks noChangeAspect="1"/>
          </p:cNvPicPr>
          <p:nvPr/>
        </p:nvPicPr>
        <p:blipFill>
          <a:blip r:embed="rId2"/>
          <a:srcRect t="13344" r="31702" b="15896"/>
          <a:stretch>
            <a:fillRect/>
          </a:stretch>
        </p:blipFill>
        <p:spPr>
          <a:xfrm>
            <a:off x="7648811" y="1127526"/>
            <a:ext cx="1450584" cy="1001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</a:t>
            </a:r>
            <a:r>
              <a:rPr lang="en-US" baseline="-25000" dirty="0" smtClean="0"/>
              <a:t>2 </a:t>
            </a:r>
            <a:r>
              <a:rPr lang="en-US" dirty="0" smtClean="0"/>
              <a:t> receptors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Biting Diptera cue in on CO</a:t>
            </a:r>
            <a:r>
              <a:rPr lang="en-US" baseline="-25000" dirty="0" smtClean="0"/>
              <a:t>2</a:t>
            </a:r>
            <a:r>
              <a:rPr lang="en-US" dirty="0" smtClean="0"/>
              <a:t> and skin chemicals to locate blood meal hosts</a:t>
            </a:r>
          </a:p>
          <a:p>
            <a:r>
              <a:rPr lang="en-US" dirty="0" smtClean="0"/>
              <a:t>Fruit flies (</a:t>
            </a:r>
            <a:r>
              <a:rPr lang="en-US" dirty="0" err="1" smtClean="0"/>
              <a:t>Tephritidae</a:t>
            </a:r>
            <a:r>
              <a:rPr lang="en-US" dirty="0" smtClean="0"/>
              <a:t>) lay eggs in damaged fruit – cue in on CO</a:t>
            </a:r>
            <a:r>
              <a:rPr lang="en-US" baseline="-25000" dirty="0" smtClean="0"/>
              <a:t>2</a:t>
            </a:r>
            <a:r>
              <a:rPr lang="en-US" dirty="0" smtClean="0"/>
              <a:t>  </a:t>
            </a:r>
          </a:p>
          <a:p>
            <a:r>
              <a:rPr lang="en-US" dirty="0" smtClean="0"/>
              <a:t>Even plant feeding insects use CO</a:t>
            </a:r>
            <a:r>
              <a:rPr lang="en-US" baseline="-25000" dirty="0" smtClean="0"/>
              <a:t>2</a:t>
            </a:r>
            <a:r>
              <a:rPr lang="en-US" dirty="0" smtClean="0"/>
              <a:t>  as a cue as many parts of plants produce CO</a:t>
            </a:r>
            <a:r>
              <a:rPr lang="en-US" baseline="-25000" dirty="0" smtClean="0"/>
              <a:t>2</a:t>
            </a:r>
          </a:p>
          <a:p>
            <a:r>
              <a:rPr lang="en-US" dirty="0" smtClean="0"/>
              <a:t>Sensed via </a:t>
            </a:r>
            <a:r>
              <a:rPr lang="en-US" dirty="0" err="1" smtClean="0"/>
              <a:t>sensilla</a:t>
            </a:r>
            <a:r>
              <a:rPr lang="en-US" dirty="0" smtClean="0"/>
              <a:t> on maxillae, </a:t>
            </a:r>
            <a:r>
              <a:rPr lang="en-US" dirty="0" err="1" smtClean="0"/>
              <a:t>palps</a:t>
            </a:r>
            <a:r>
              <a:rPr lang="en-US" dirty="0" smtClean="0"/>
              <a:t>, antennae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34887" y="2173356"/>
            <a:ext cx="1441420" cy="369332"/>
          </a:xfrm>
          <a:prstGeom prst="rect">
            <a:avLst/>
          </a:prstGeom>
          <a:noFill/>
          <a:ln>
            <a:noFill/>
            <a:tailEnd type="none"/>
          </a:ln>
        </p:spPr>
        <p:txBody>
          <a:bodyPr wrap="square" rtlCol="0">
            <a:spAutoFit/>
          </a:bodyPr>
          <a:lstStyle/>
          <a:p>
            <a:r>
              <a:rPr lang="en-US" dirty="0" err="1" smtClean="0"/>
              <a:t>Onycophora</a:t>
            </a:r>
            <a:endParaRPr lang="en-US" dirty="0" smtClean="0"/>
          </a:p>
        </p:txBody>
      </p:sp>
      <p:cxnSp>
        <p:nvCxnSpPr>
          <p:cNvPr id="6" name="Straight Connector 5"/>
          <p:cNvCxnSpPr/>
          <p:nvPr/>
        </p:nvCxnSpPr>
        <p:spPr>
          <a:xfrm>
            <a:off x="940904" y="2544418"/>
            <a:ext cx="5181600" cy="3750365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381646" y="2544422"/>
            <a:ext cx="812128" cy="1086674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353878" y="2544419"/>
            <a:ext cx="1510749" cy="3193772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8136835" y="2544420"/>
            <a:ext cx="0" cy="3538328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5353879" y="2544422"/>
            <a:ext cx="1166191" cy="689108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03457" y="2172494"/>
            <a:ext cx="13516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Chelicerata</a:t>
            </a:r>
            <a:endParaRPr lang="en-US" dirty="0"/>
          </a:p>
        </p:txBody>
      </p:sp>
      <p:sp>
        <p:nvSpPr>
          <p:cNvPr id="25" name="Rectangle 24"/>
          <p:cNvSpPr/>
          <p:nvPr/>
        </p:nvSpPr>
        <p:spPr>
          <a:xfrm>
            <a:off x="4715901" y="2172494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Crustacea</a:t>
            </a:r>
            <a:endParaRPr lang="en-US" dirty="0" smtClean="0"/>
          </a:p>
        </p:txBody>
      </p:sp>
      <p:sp>
        <p:nvSpPr>
          <p:cNvPr id="26" name="Rectangle 25"/>
          <p:cNvSpPr/>
          <p:nvPr/>
        </p:nvSpPr>
        <p:spPr>
          <a:xfrm>
            <a:off x="2355998" y="2175090"/>
            <a:ext cx="1261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Myriopoda</a:t>
            </a:r>
            <a:endParaRPr lang="en-US" dirty="0" smtClean="0"/>
          </a:p>
        </p:txBody>
      </p:sp>
      <p:sp>
        <p:nvSpPr>
          <p:cNvPr id="27" name="Rectangle 26"/>
          <p:cNvSpPr/>
          <p:nvPr/>
        </p:nvSpPr>
        <p:spPr>
          <a:xfrm>
            <a:off x="6358895" y="2173356"/>
            <a:ext cx="12362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/>
              <a:t>Hexapoda</a:t>
            </a:r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5512975" y="1393338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Pancrustacea</a:t>
            </a:r>
            <a:endParaRPr lang="en-US" dirty="0"/>
          </a:p>
        </p:txBody>
      </p:sp>
      <p:sp>
        <p:nvSpPr>
          <p:cNvPr id="48" name="Title 4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Monophyletic hypothesis with </a:t>
            </a:r>
            <a:r>
              <a:rPr lang="en-US" dirty="0" err="1" smtClean="0"/>
              <a:t>Pancrustacea</a:t>
            </a:r>
            <a:r>
              <a:rPr lang="en-US" dirty="0" smtClean="0"/>
              <a:t>  #2</a:t>
            </a:r>
            <a:endParaRPr lang="en-US" dirty="0"/>
          </a:p>
        </p:txBody>
      </p:sp>
      <p:sp>
        <p:nvSpPr>
          <p:cNvPr id="30" name="Left Brace 29"/>
          <p:cNvSpPr/>
          <p:nvPr/>
        </p:nvSpPr>
        <p:spPr>
          <a:xfrm rot="5400000">
            <a:off x="5956850" y="602828"/>
            <a:ext cx="331308" cy="2813206"/>
          </a:xfrm>
          <a:prstGeom prst="leftBrac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peripatus.JPG"/>
          <p:cNvPicPr>
            <a:picLocks noChangeAspect="1"/>
          </p:cNvPicPr>
          <p:nvPr/>
        </p:nvPicPr>
        <p:blipFill>
          <a:blip r:embed="rId2"/>
          <a:srcRect t="13344" r="31702" b="15896"/>
          <a:stretch>
            <a:fillRect/>
          </a:stretch>
        </p:blipFill>
        <p:spPr>
          <a:xfrm>
            <a:off x="7648811" y="1127526"/>
            <a:ext cx="1450584" cy="1001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molecular (nuclear coding) phylogeny</a:t>
            </a:r>
            <a:br>
              <a:rPr lang="en-US" dirty="0" smtClean="0"/>
            </a:br>
            <a:r>
              <a:rPr lang="en-US" sz="1800" dirty="0" err="1" smtClean="0"/>
              <a:t>Regier</a:t>
            </a:r>
            <a:r>
              <a:rPr lang="en-US" sz="1800" dirty="0" smtClean="0"/>
              <a:t> et al.  Nature 2010</a:t>
            </a:r>
            <a:endParaRPr lang="en-US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/>
          <a:srcRect l="18041" t="5200"/>
          <a:stretch>
            <a:fillRect/>
          </a:stretch>
        </p:blipFill>
        <p:spPr bwMode="auto">
          <a:xfrm rot="16200000">
            <a:off x="1617587" y="-614130"/>
            <a:ext cx="5891516" cy="91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Freshwater origin of insects</a:t>
            </a:r>
            <a:endParaRPr lang="en-US" dirty="0"/>
          </a:p>
        </p:txBody>
      </p:sp>
      <p:pic>
        <p:nvPicPr>
          <p:cNvPr id="3" name="Picture 2" descr="c07uf0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709" y="1603513"/>
            <a:ext cx="8345881" cy="36973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rs.els-cdn.com/content/image/1-s2.0-S1055790303002902-gr1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4601" y="1962288"/>
            <a:ext cx="3839461" cy="2768738"/>
          </a:xfrm>
          <a:prstGeom prst="rect">
            <a:avLst/>
          </a:prstGeom>
          <a:noFill/>
        </p:spPr>
      </p:pic>
      <p:pic>
        <p:nvPicPr>
          <p:cNvPr id="1032" name="Picture 8" descr="http://ars.els-cdn.com/content/image/1-s2.0-S1467803911000090-gr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93835" y="2232300"/>
            <a:ext cx="3695700" cy="2247901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42690" y="274638"/>
            <a:ext cx="2144110" cy="709612"/>
          </a:xfrm>
        </p:spPr>
        <p:txBody>
          <a:bodyPr/>
          <a:lstStyle/>
          <a:p>
            <a:r>
              <a:rPr lang="en-US" dirty="0" err="1" smtClean="0"/>
              <a:t>Hexapoda</a:t>
            </a:r>
            <a:r>
              <a:rPr lang="en-US" dirty="0" smtClean="0"/>
              <a:t> 1</a:t>
            </a:r>
            <a:endParaRPr lang="en-US" dirty="0"/>
          </a:p>
        </p:txBody>
      </p:sp>
      <p:pic>
        <p:nvPicPr>
          <p:cNvPr id="3" name="Picture 2" descr="c07f002.jpg"/>
          <p:cNvPicPr>
            <a:picLocks noChangeAspect="1"/>
          </p:cNvPicPr>
          <p:nvPr/>
        </p:nvPicPr>
        <p:blipFill>
          <a:blip r:embed="rId2"/>
          <a:srcRect b="43802"/>
          <a:stretch>
            <a:fillRect/>
          </a:stretch>
        </p:blipFill>
        <p:spPr>
          <a:xfrm>
            <a:off x="0" y="0"/>
            <a:ext cx="6760762" cy="666881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99890" y="0"/>
            <a:ext cx="2144110" cy="709612"/>
          </a:xfrm>
        </p:spPr>
        <p:txBody>
          <a:bodyPr/>
          <a:lstStyle/>
          <a:p>
            <a:r>
              <a:rPr lang="en-US" dirty="0" err="1" smtClean="0"/>
              <a:t>Hexapoda</a:t>
            </a:r>
            <a:r>
              <a:rPr lang="en-US" dirty="0" smtClean="0"/>
              <a:t> 2</a:t>
            </a:r>
            <a:endParaRPr lang="en-US" dirty="0"/>
          </a:p>
        </p:txBody>
      </p:sp>
      <p:pic>
        <p:nvPicPr>
          <p:cNvPr id="3" name="Picture 2" descr="c07f002.jpg"/>
          <p:cNvPicPr>
            <a:picLocks noChangeAspect="1"/>
          </p:cNvPicPr>
          <p:nvPr/>
        </p:nvPicPr>
        <p:blipFill>
          <a:blip r:embed="rId2"/>
          <a:srcRect l="17723" t="55534" b="-1712"/>
          <a:stretch>
            <a:fillRect/>
          </a:stretch>
        </p:blipFill>
        <p:spPr>
          <a:xfrm>
            <a:off x="0" y="-1"/>
            <a:ext cx="6999890" cy="689568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Three kinds of eyes</a:t>
            </a:r>
          </a:p>
          <a:p>
            <a:r>
              <a:rPr lang="en-US" dirty="0" smtClean="0"/>
              <a:t>Photoreceptor:  </a:t>
            </a:r>
            <a:r>
              <a:rPr lang="en-US" b="1" dirty="0" err="1" smtClean="0"/>
              <a:t>Rhabdom</a:t>
            </a:r>
            <a:r>
              <a:rPr lang="en-US" b="1" dirty="0" smtClean="0"/>
              <a:t> cell</a:t>
            </a:r>
          </a:p>
          <a:p>
            <a:r>
              <a:rPr lang="en-US" dirty="0" smtClean="0"/>
              <a:t>Nerve cells:  </a:t>
            </a:r>
            <a:r>
              <a:rPr lang="en-US" b="1" dirty="0" err="1" smtClean="0"/>
              <a:t>Retinula</a:t>
            </a:r>
            <a:r>
              <a:rPr lang="en-US" b="1" dirty="0" smtClean="0"/>
              <a:t> cells</a:t>
            </a:r>
          </a:p>
          <a:p>
            <a:r>
              <a:rPr lang="en-US" dirty="0" smtClean="0"/>
              <a:t>Lenses</a:t>
            </a:r>
          </a:p>
          <a:p>
            <a:r>
              <a:rPr lang="en-US" dirty="0" smtClean="0"/>
              <a:t>Stemmata:  simple eyes of larvae</a:t>
            </a:r>
          </a:p>
          <a:p>
            <a:pPr lvl="1"/>
            <a:r>
              <a:rPr lang="en-US" dirty="0" smtClean="0"/>
              <a:t>Simple light / dark sensors; detect movement, but probably don’t give an image in the usual sense</a:t>
            </a:r>
          </a:p>
          <a:p>
            <a:pPr lvl="1"/>
            <a:r>
              <a:rPr lang="en-US" dirty="0" smtClean="0"/>
              <a:t>Low acuity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86988" y="274638"/>
            <a:ext cx="4499812" cy="709612"/>
          </a:xfrm>
        </p:spPr>
        <p:txBody>
          <a:bodyPr/>
          <a:lstStyle/>
          <a:p>
            <a:r>
              <a:rPr lang="en-US" dirty="0" smtClean="0"/>
              <a:t>Simple eyes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6988" y="984250"/>
            <a:ext cx="4957012" cy="5141913"/>
          </a:xfrm>
        </p:spPr>
        <p:txBody>
          <a:bodyPr/>
          <a:lstStyle/>
          <a:p>
            <a:r>
              <a:rPr lang="en-US" dirty="0" smtClean="0"/>
              <a:t>Stemmata:  simple eyes of larvae</a:t>
            </a:r>
          </a:p>
          <a:p>
            <a:pPr lvl="1"/>
            <a:r>
              <a:rPr lang="en-US" dirty="0" smtClean="0"/>
              <a:t>Simple light / dark sensors; movement; probably no image</a:t>
            </a:r>
          </a:p>
          <a:p>
            <a:pPr lvl="1"/>
            <a:r>
              <a:rPr lang="en-US" dirty="0" smtClean="0"/>
              <a:t>Low acuity</a:t>
            </a:r>
          </a:p>
          <a:p>
            <a:r>
              <a:rPr lang="en-US" dirty="0" err="1" smtClean="0"/>
              <a:t>Ocelli</a:t>
            </a:r>
            <a:r>
              <a:rPr lang="en-US" dirty="0" smtClean="0"/>
              <a:t>:  simple eyes of adults, nymphs</a:t>
            </a:r>
          </a:p>
          <a:p>
            <a:pPr lvl="1"/>
            <a:r>
              <a:rPr lang="en-US" dirty="0" smtClean="0"/>
              <a:t>Simple light / dark sensors</a:t>
            </a:r>
          </a:p>
          <a:p>
            <a:pPr lvl="1"/>
            <a:r>
              <a:rPr lang="en-US" dirty="0" smtClean="0"/>
              <a:t>Not homologous with stemmata</a:t>
            </a:r>
          </a:p>
          <a:p>
            <a:pPr lvl="1"/>
            <a:r>
              <a:rPr lang="en-US" dirty="0" smtClean="0"/>
              <a:t>More </a:t>
            </a:r>
            <a:r>
              <a:rPr lang="en-US" dirty="0" err="1" smtClean="0"/>
              <a:t>retinula</a:t>
            </a:r>
            <a:r>
              <a:rPr lang="en-US" dirty="0" smtClean="0"/>
              <a:t> cells</a:t>
            </a:r>
          </a:p>
          <a:p>
            <a:pPr lvl="1"/>
            <a:r>
              <a:rPr lang="en-US" dirty="0" smtClean="0"/>
              <a:t>Operate in low light</a:t>
            </a:r>
          </a:p>
          <a:p>
            <a:pPr lvl="1"/>
            <a:r>
              <a:rPr lang="en-US" dirty="0" smtClean="0"/>
              <a:t>Horizon detectors; position</a:t>
            </a:r>
          </a:p>
          <a:p>
            <a:endParaRPr lang="en-US" dirty="0"/>
          </a:p>
        </p:txBody>
      </p:sp>
      <p:pic>
        <p:nvPicPr>
          <p:cNvPr id="4" name="Picture 3" descr="c04f009.jpg"/>
          <p:cNvPicPr>
            <a:picLocks noChangeAspect="1"/>
          </p:cNvPicPr>
          <p:nvPr/>
        </p:nvPicPr>
        <p:blipFill>
          <a:blip r:embed="rId2"/>
          <a:srcRect b="-185"/>
          <a:stretch>
            <a:fillRect/>
          </a:stretch>
        </p:blipFill>
        <p:spPr>
          <a:xfrm>
            <a:off x="264534" y="274638"/>
            <a:ext cx="3633697" cy="623444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017168" cy="709612"/>
          </a:xfrm>
        </p:spPr>
        <p:txBody>
          <a:bodyPr/>
          <a:lstStyle/>
          <a:p>
            <a:r>
              <a:rPr lang="en-US" dirty="0" smtClean="0"/>
              <a:t>Compound eyes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830180"/>
            <a:ext cx="5221705" cy="5295984"/>
          </a:xfrm>
        </p:spPr>
        <p:txBody>
          <a:bodyPr/>
          <a:lstStyle/>
          <a:p>
            <a:r>
              <a:rPr lang="en-US" dirty="0" smtClean="0"/>
              <a:t>Present in </a:t>
            </a:r>
            <a:r>
              <a:rPr lang="en-US" dirty="0" err="1" smtClean="0"/>
              <a:t>crustacea</a:t>
            </a:r>
            <a:endParaRPr lang="en-US" dirty="0" smtClean="0"/>
          </a:p>
          <a:p>
            <a:r>
              <a:rPr lang="en-US" dirty="0" smtClean="0"/>
              <a:t>Rival vertebrate, cephalopod eye for sophistication</a:t>
            </a:r>
          </a:p>
          <a:p>
            <a:r>
              <a:rPr lang="en-US" dirty="0" smtClean="0"/>
              <a:t>Unit:  </a:t>
            </a:r>
            <a:r>
              <a:rPr lang="en-US" dirty="0" err="1" smtClean="0"/>
              <a:t>Ommatidia</a:t>
            </a:r>
            <a:endParaRPr lang="en-US" dirty="0" smtClean="0"/>
          </a:p>
          <a:p>
            <a:r>
              <a:rPr lang="en-US" dirty="0" smtClean="0"/>
              <a:t>Many </a:t>
            </a:r>
            <a:r>
              <a:rPr lang="en-US" dirty="0" err="1" smtClean="0"/>
              <a:t>ommatidia</a:t>
            </a:r>
            <a:r>
              <a:rPr lang="en-US" dirty="0" smtClean="0"/>
              <a:t> together provide excellent motion detection</a:t>
            </a:r>
          </a:p>
          <a:p>
            <a:pPr lvl="1"/>
            <a:r>
              <a:rPr lang="en-US" dirty="0" smtClean="0"/>
              <a:t>Apposition eye:  </a:t>
            </a:r>
            <a:r>
              <a:rPr lang="en-US" dirty="0" err="1" smtClean="0"/>
              <a:t>ommatidia</a:t>
            </a:r>
            <a:r>
              <a:rPr lang="en-US" dirty="0" smtClean="0"/>
              <a:t> isolated by pigment cells</a:t>
            </a:r>
          </a:p>
          <a:p>
            <a:pPr lvl="1"/>
            <a:r>
              <a:rPr lang="en-US" dirty="0" smtClean="0"/>
              <a:t>Best resolution</a:t>
            </a:r>
          </a:p>
          <a:p>
            <a:pPr lvl="1"/>
            <a:r>
              <a:rPr lang="en-US" dirty="0" smtClean="0"/>
              <a:t>Superposition eye:  light crosses </a:t>
            </a:r>
            <a:r>
              <a:rPr lang="en-US" dirty="0" err="1" smtClean="0"/>
              <a:t>ommatidia</a:t>
            </a:r>
            <a:endParaRPr lang="en-US" dirty="0" smtClean="0"/>
          </a:p>
          <a:p>
            <a:pPr lvl="1"/>
            <a:r>
              <a:rPr lang="en-US" dirty="0" smtClean="0"/>
              <a:t>Best sensitivity</a:t>
            </a:r>
          </a:p>
          <a:p>
            <a:endParaRPr lang="en-US" dirty="0"/>
          </a:p>
        </p:txBody>
      </p:sp>
      <p:pic>
        <p:nvPicPr>
          <p:cNvPr id="5" name="Picture 4" descr="c04f0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905" y="83819"/>
            <a:ext cx="3220943" cy="672524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Color vision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923" y="1686187"/>
            <a:ext cx="8229600" cy="4228838"/>
          </a:xfrm>
        </p:spPr>
        <p:txBody>
          <a:bodyPr/>
          <a:lstStyle/>
          <a:p>
            <a:r>
              <a:rPr lang="en-US" dirty="0" smtClean="0"/>
              <a:t>Up to </a:t>
            </a:r>
            <a:r>
              <a:rPr lang="en-US" dirty="0" err="1" smtClean="0"/>
              <a:t>pentachromatic</a:t>
            </a:r>
            <a:r>
              <a:rPr lang="en-US" dirty="0" smtClean="0"/>
              <a:t> (contrast with </a:t>
            </a:r>
            <a:r>
              <a:rPr lang="en-US" dirty="0" err="1" smtClean="0"/>
              <a:t>trichromatic</a:t>
            </a:r>
            <a:r>
              <a:rPr lang="en-US" dirty="0" smtClean="0"/>
              <a:t> vision of the most color sensitive vertebrates)</a:t>
            </a:r>
          </a:p>
          <a:p>
            <a:r>
              <a:rPr lang="en-US" dirty="0" smtClean="0"/>
              <a:t>Insects see ultraviolet, and many plants provide ultraviolet cues to pollinators</a:t>
            </a:r>
          </a:p>
          <a:p>
            <a:r>
              <a:rPr lang="en-US" dirty="0" smtClean="0"/>
              <a:t>Insects often see polarized light</a:t>
            </a:r>
          </a:p>
          <a:p>
            <a:pPr lvl="1"/>
            <a:r>
              <a:rPr lang="en-US" dirty="0" smtClean="0"/>
              <a:t>Light organized into wavelengths that have a particular angle</a:t>
            </a:r>
          </a:p>
          <a:p>
            <a:pPr lvl="1"/>
            <a:r>
              <a:rPr lang="en-US" dirty="0" smtClean="0"/>
              <a:t>Used by bees to navigate relative to polarized sky light</a:t>
            </a:r>
          </a:p>
          <a:p>
            <a:pPr lvl="1"/>
            <a:endParaRPr lang="en-US" dirty="0"/>
          </a:p>
        </p:txBody>
      </p:sp>
      <p:pic>
        <p:nvPicPr>
          <p:cNvPr id="1026" name="Picture 2" descr="http://ars.sciencedirect.com/content/image/1-s2.0-S0030399209000097-gr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197" b="31504"/>
          <a:stretch/>
        </p:blipFill>
        <p:spPr bwMode="auto">
          <a:xfrm>
            <a:off x="3189108" y="5435947"/>
            <a:ext cx="2578168" cy="1207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ars.sciencedirect.com/content/image/1-s2.0-S0030399209000097-gr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939"/>
          <a:stretch/>
        </p:blipFill>
        <p:spPr bwMode="auto">
          <a:xfrm>
            <a:off x="313082" y="5368954"/>
            <a:ext cx="2578168" cy="119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ars.sciencedirect.com/content/image/1-s2.0-S0030399209000097-gr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022"/>
          <a:stretch/>
        </p:blipFill>
        <p:spPr bwMode="auto">
          <a:xfrm>
            <a:off x="6108632" y="5391657"/>
            <a:ext cx="2578168" cy="1196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Systematics: Taxonomy &amp; Phylogeny</a:t>
            </a:r>
            <a:br>
              <a:rPr lang="en-US" dirty="0" smtClean="0"/>
            </a:br>
            <a:r>
              <a:rPr lang="en-US" sz="1400" dirty="0" smtClean="0"/>
              <a:t>chapter 7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2976" y="1195388"/>
            <a:ext cx="8519020" cy="4930775"/>
          </a:xfrm>
        </p:spPr>
        <p:txBody>
          <a:bodyPr/>
          <a:lstStyle/>
          <a:p>
            <a:r>
              <a:rPr lang="en-US" b="1" dirty="0" smtClean="0"/>
              <a:t>Systematics:  </a:t>
            </a:r>
            <a:r>
              <a:rPr lang="en-US" dirty="0" smtClean="0"/>
              <a:t>Broadly, the study of organismal diversity and evolutionary relationships</a:t>
            </a:r>
          </a:p>
          <a:p>
            <a:pPr lvl="1"/>
            <a:r>
              <a:rPr lang="en-US" b="1" dirty="0" smtClean="0"/>
              <a:t>Taxonomy:  </a:t>
            </a:r>
            <a:r>
              <a:rPr lang="en-US" dirty="0" smtClean="0"/>
              <a:t>Classification</a:t>
            </a:r>
          </a:p>
          <a:p>
            <a:pPr lvl="2"/>
            <a:r>
              <a:rPr lang="en-US" dirty="0" smtClean="0"/>
              <a:t>Describing, naming, classification of species</a:t>
            </a:r>
          </a:p>
          <a:p>
            <a:pPr lvl="2"/>
            <a:r>
              <a:rPr lang="en-US" dirty="0" smtClean="0"/>
              <a:t>Organizing species into larger groups</a:t>
            </a:r>
          </a:p>
          <a:p>
            <a:pPr lvl="3"/>
            <a:r>
              <a:rPr lang="en-US" dirty="0" smtClean="0"/>
              <a:t>Kingdom, Phylum, Class, Order, Family, Genus, Species</a:t>
            </a:r>
          </a:p>
          <a:p>
            <a:pPr lvl="1"/>
            <a:r>
              <a:rPr lang="en-US" b="1" dirty="0" err="1" smtClean="0"/>
              <a:t>Phylogenetics</a:t>
            </a:r>
            <a:r>
              <a:rPr lang="en-US" b="1" dirty="0" smtClean="0"/>
              <a:t>:  </a:t>
            </a:r>
            <a:r>
              <a:rPr lang="en-US" dirty="0" smtClean="0"/>
              <a:t>posing and testing hypotheses about evolutionary relationships among organisms</a:t>
            </a:r>
          </a:p>
          <a:p>
            <a:pPr lvl="2"/>
            <a:r>
              <a:rPr lang="en-US" dirty="0" smtClean="0"/>
              <a:t>Investigating important</a:t>
            </a:r>
            <a:r>
              <a:rPr lang="en-US" b="1" dirty="0" smtClean="0"/>
              <a:t> characters</a:t>
            </a:r>
          </a:p>
          <a:p>
            <a:pPr lvl="2"/>
            <a:r>
              <a:rPr lang="en-US" dirty="0" smtClean="0"/>
              <a:t>Determining distribution of important characters among different taxa</a:t>
            </a:r>
          </a:p>
        </p:txBody>
      </p:sp>
    </p:spTree>
    <p:extLst>
      <p:ext uri="{BB962C8B-B14F-4D97-AF65-F5344CB8AC3E}">
        <p14:creationId xmlns:p14="http://schemas.microsoft.com/office/powerpoint/2010/main" val="16949588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Systematics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530" y="1195388"/>
            <a:ext cx="5473817" cy="4930775"/>
          </a:xfrm>
        </p:spPr>
        <p:txBody>
          <a:bodyPr/>
          <a:lstStyle/>
          <a:p>
            <a:r>
              <a:rPr lang="en-US" dirty="0" smtClean="0"/>
              <a:t>Both aspects deal with characters</a:t>
            </a:r>
          </a:p>
          <a:p>
            <a:pPr lvl="1"/>
            <a:r>
              <a:rPr lang="en-US" dirty="0" smtClean="0"/>
              <a:t>Features of the taxon</a:t>
            </a:r>
          </a:p>
          <a:p>
            <a:pPr lvl="1"/>
            <a:r>
              <a:rPr lang="en-US" dirty="0" smtClean="0"/>
              <a:t>Morphological</a:t>
            </a:r>
          </a:p>
          <a:p>
            <a:pPr lvl="1"/>
            <a:r>
              <a:rPr lang="en-US" dirty="0" smtClean="0"/>
              <a:t>Behavioral</a:t>
            </a:r>
          </a:p>
          <a:p>
            <a:pPr lvl="1"/>
            <a:r>
              <a:rPr lang="en-US" dirty="0" smtClean="0"/>
              <a:t>Biochemical</a:t>
            </a:r>
          </a:p>
          <a:p>
            <a:pPr lvl="1"/>
            <a:r>
              <a:rPr lang="en-US" dirty="0" smtClean="0"/>
              <a:t>Genetic</a:t>
            </a:r>
          </a:p>
          <a:p>
            <a:pPr lvl="1"/>
            <a:r>
              <a:rPr lang="en-US" dirty="0" smtClean="0"/>
              <a:t>etc.</a:t>
            </a:r>
          </a:p>
          <a:p>
            <a:r>
              <a:rPr lang="en-US" dirty="0" smtClean="0"/>
              <a:t>Character state:  </a:t>
            </a:r>
            <a:r>
              <a:rPr lang="en-US" b="1" dirty="0" smtClean="0"/>
              <a:t>Conditions</a:t>
            </a:r>
          </a:p>
          <a:p>
            <a:pPr lvl="1"/>
            <a:r>
              <a:rPr lang="en-US" b="1" dirty="0" smtClean="0"/>
              <a:t>Hind wing:  </a:t>
            </a:r>
            <a:r>
              <a:rPr lang="en-US" b="1" dirty="0" err="1" smtClean="0"/>
              <a:t>Haltere</a:t>
            </a:r>
            <a:r>
              <a:rPr lang="en-US" b="1" dirty="0" smtClean="0"/>
              <a:t> (Y, N)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937" y="80460"/>
            <a:ext cx="1783765" cy="184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892" y="1367406"/>
            <a:ext cx="1566487" cy="22462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554" y="141287"/>
            <a:ext cx="1634825" cy="1226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4" t="8590" r="4505" b="17428"/>
          <a:stretch/>
        </p:blipFill>
        <p:spPr bwMode="auto">
          <a:xfrm>
            <a:off x="5065244" y="3779077"/>
            <a:ext cx="2039378" cy="1237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956" y="2007067"/>
            <a:ext cx="2362680" cy="17720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94" y="5467107"/>
            <a:ext cx="1529593" cy="1103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3" t="11268" r="25489" b="10305"/>
          <a:stretch/>
        </p:blipFill>
        <p:spPr bwMode="auto">
          <a:xfrm>
            <a:off x="3200190" y="2447503"/>
            <a:ext cx="1869021" cy="172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923"/>
          <a:stretch/>
        </p:blipFill>
        <p:spPr bwMode="auto">
          <a:xfrm>
            <a:off x="7121642" y="3613689"/>
            <a:ext cx="1974209" cy="19988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82" t="16036" r="9612" b="16929"/>
          <a:stretch/>
        </p:blipFill>
        <p:spPr bwMode="auto">
          <a:xfrm>
            <a:off x="4321184" y="5030777"/>
            <a:ext cx="2894201" cy="1702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5" r="2264" b="9714"/>
          <a:stretch/>
        </p:blipFill>
        <p:spPr bwMode="auto">
          <a:xfrm>
            <a:off x="1913914" y="5331140"/>
            <a:ext cx="1651407" cy="141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1641" y="5273837"/>
            <a:ext cx="1974209" cy="1531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53976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12700">
          <a:solidFill>
            <a:schemeClr val="tx1"/>
          </a:solidFill>
          <a:tailEnd type="stealth" w="lg" len="lg"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spDef>
    <a:lnDef>
      <a:spPr>
        <a:ln>
          <a:solidFill>
            <a:schemeClr val="tx1"/>
          </a:solidFill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7946</TotalTime>
  <Words>1044</Words>
  <Application>Microsoft Office PowerPoint</Application>
  <PresentationFormat>On-screen Show (4:3)</PresentationFormat>
  <Paragraphs>263</Paragraphs>
  <Slides>35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Kairomones</vt:lpstr>
      <vt:lpstr>Synomones</vt:lpstr>
      <vt:lpstr>CO2  receptors</vt:lpstr>
      <vt:lpstr>Vision</vt:lpstr>
      <vt:lpstr>Simple eyes</vt:lpstr>
      <vt:lpstr>Compound eyes</vt:lpstr>
      <vt:lpstr>Color vision</vt:lpstr>
      <vt:lpstr>Systematics: Taxonomy &amp; Phylogeny chapter 7</vt:lpstr>
      <vt:lpstr>Systematics</vt:lpstr>
      <vt:lpstr>Characters</vt:lpstr>
      <vt:lpstr>Identifying important characters</vt:lpstr>
      <vt:lpstr>Serial Homology</vt:lpstr>
      <vt:lpstr>Characters</vt:lpstr>
      <vt:lpstr>Phylogenetic Systematics</vt:lpstr>
      <vt:lpstr>Cladistics</vt:lpstr>
      <vt:lpstr>Example:  Inferring evolutionary relationships </vt:lpstr>
      <vt:lpstr>Cladistic method</vt:lpstr>
      <vt:lpstr>PowerPoint Presentation</vt:lpstr>
      <vt:lpstr>Molecular phylogenetics</vt:lpstr>
      <vt:lpstr>Species-Base pair matrix</vt:lpstr>
      <vt:lpstr>The problems with molecular data</vt:lpstr>
      <vt:lpstr>Current classification of insects</vt:lpstr>
      <vt:lpstr>Classification of Arthropoda [Box 7.2]</vt:lpstr>
      <vt:lpstr>The biramous limb</vt:lpstr>
      <vt:lpstr>Traditional hypothesis</vt:lpstr>
      <vt:lpstr>Manton’s polyphyletic hypothesis</vt:lpstr>
      <vt:lpstr>Monophyletic hypothesis with Uniramia</vt:lpstr>
      <vt:lpstr>Monophyletic hypothesis with Atelocerata  #1</vt:lpstr>
      <vt:lpstr>Monophyletic hypothesis with Pancrustacea  #1</vt:lpstr>
      <vt:lpstr>Monophyletic hypothesis with Pancrustacea  #2</vt:lpstr>
      <vt:lpstr>Recent molecular (nuclear coding) phylogeny Regier et al.  Nature 2010</vt:lpstr>
      <vt:lpstr>Freshwater origin of insects</vt:lpstr>
      <vt:lpstr>PowerPoint Presentation</vt:lpstr>
      <vt:lpstr>Hexapoda 1</vt:lpstr>
      <vt:lpstr>Hexapoda 2</vt:lpstr>
    </vt:vector>
  </TitlesOfParts>
  <Company>Illinois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Bill Perry;S. Juliano</dc:creator>
  <cp:lastModifiedBy>Steven Juliano</cp:lastModifiedBy>
  <cp:revision>415</cp:revision>
  <cp:lastPrinted>2009-08-17T17:03:45Z</cp:lastPrinted>
  <dcterms:created xsi:type="dcterms:W3CDTF">2009-08-19T15:51:25Z</dcterms:created>
  <dcterms:modified xsi:type="dcterms:W3CDTF">2012-10-01T16:46:09Z</dcterms:modified>
</cp:coreProperties>
</file>