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611" r:id="rId2"/>
    <p:sldId id="612" r:id="rId3"/>
    <p:sldId id="613" r:id="rId4"/>
    <p:sldId id="614" r:id="rId5"/>
    <p:sldId id="615" r:id="rId6"/>
    <p:sldId id="607" r:id="rId7"/>
    <p:sldId id="609" r:id="rId8"/>
    <p:sldId id="621" r:id="rId9"/>
    <p:sldId id="608" r:id="rId10"/>
    <p:sldId id="610" r:id="rId11"/>
    <p:sldId id="616" r:id="rId12"/>
    <p:sldId id="617" r:id="rId13"/>
    <p:sldId id="618" r:id="rId14"/>
    <p:sldId id="619" r:id="rId15"/>
    <p:sldId id="620" r:id="rId16"/>
    <p:sldId id="622" r:id="rId17"/>
    <p:sldId id="623" r:id="rId18"/>
    <p:sldId id="624" r:id="rId19"/>
    <p:sldId id="625" r:id="rId20"/>
    <p:sldId id="626" r:id="rId21"/>
    <p:sldId id="627" r:id="rId22"/>
    <p:sldId id="628" r:id="rId23"/>
    <p:sldId id="629" r:id="rId24"/>
    <p:sldId id="630" r:id="rId25"/>
    <p:sldId id="631" r:id="rId26"/>
    <p:sldId id="632" r:id="rId27"/>
    <p:sldId id="633" r:id="rId28"/>
    <p:sldId id="640" r:id="rId29"/>
    <p:sldId id="641" r:id="rId30"/>
    <p:sldId id="642" r:id="rId31"/>
    <p:sldId id="643" r:id="rId32"/>
    <p:sldId id="644" r:id="rId33"/>
    <p:sldId id="645" r:id="rId34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FFFF99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7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5087774C-A240-4E51-8F45-38AA4EAA59D8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8579784D-A55C-4725-8CF4-2865C25B8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364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03E1-56A7-4D0D-B791-D6EDF44CDB9C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ED2-EC5A-4DED-9E96-E098C171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387-0A6E-4523-B4BE-E72E334BA9C8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92E8-AACD-430C-B192-330E28D90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0CFC-9878-44B5-BBD7-EC19498BC11B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189A-CC92-4D9F-8088-48AD50B5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02B1-401E-427B-B033-368E74CAB5CB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290C-9103-4ADB-AF86-AD73B9E4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B810-1D9C-49C9-A062-480A4F626ACB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815B-1FF4-47D3-9825-A9258C93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AA1A-DCAD-40D6-B332-370932F498E4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8BE1-7CE8-453C-BEDB-261E3D21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E8F7-2488-487D-B211-CC4C377D14A5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EEDB-79AB-4C49-B8A9-90B1F3E7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42FF-772F-41E6-B571-A80291C0A1C0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6CC2-73C9-4DAB-A304-5C717906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9082-F384-48ED-9705-2B73A3C306C3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0DAF-DE2C-4620-916B-6030424A5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14D-DCB1-4CBA-A7D3-11171CACF685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AFCC-E0D5-4FD8-B77D-6BFA524E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08DE-DE4D-40D2-8678-7CC084D2E1E5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5CE1-F7B4-40CE-AB73-A99E3E77B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5388"/>
            <a:ext cx="82296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C14E6E03-42E2-4596-98DD-E00BBB92E097}" type="datetime1">
              <a:rPr lang="en-US"/>
              <a:pPr>
                <a:defRPr/>
              </a:pPr>
              <a:t>10/21/2012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AFC01894-EEEF-445E-AAFD-280FB379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2.wdp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onlinelibrary.wiley.com/doi/10.1111/j.1365-2664.2012.02209.x/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xZ1qrkRfHX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90"/>
            <a:ext cx="8229600" cy="442235"/>
          </a:xfrm>
        </p:spPr>
        <p:txBody>
          <a:bodyPr/>
          <a:lstStyle/>
          <a:p>
            <a:r>
              <a:rPr lang="en-US" sz="2000" dirty="0" smtClean="0"/>
              <a:t>Tertiary Amber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77" y="500958"/>
            <a:ext cx="5977156" cy="2554993"/>
          </a:xfrm>
        </p:spPr>
        <p:txBody>
          <a:bodyPr/>
          <a:lstStyle/>
          <a:p>
            <a:r>
              <a:rPr lang="en-US" sz="2000" dirty="0" smtClean="0"/>
              <a:t>Miocene [17-20 </a:t>
            </a:r>
            <a:r>
              <a:rPr lang="en-US" sz="2000" dirty="0" err="1" smtClean="0"/>
              <a:t>mya</a:t>
            </a:r>
            <a:r>
              <a:rPr lang="en-US" sz="2000" dirty="0" smtClean="0"/>
              <a:t>]</a:t>
            </a:r>
          </a:p>
          <a:p>
            <a:r>
              <a:rPr lang="en-US" sz="2000" dirty="0" err="1" smtClean="0"/>
              <a:t>Ecocene</a:t>
            </a:r>
            <a:r>
              <a:rPr lang="en-US" sz="2000" dirty="0" smtClean="0"/>
              <a:t> [44 </a:t>
            </a:r>
            <a:r>
              <a:rPr lang="en-US" sz="2000" dirty="0" err="1" smtClean="0"/>
              <a:t>mya</a:t>
            </a:r>
            <a:r>
              <a:rPr lang="en-US" sz="2000" dirty="0" smtClean="0"/>
              <a:t>]</a:t>
            </a:r>
          </a:p>
          <a:p>
            <a:pPr lvl="1"/>
            <a:r>
              <a:rPr lang="en-US" sz="1800" dirty="0" smtClean="0"/>
              <a:t>DNA has been claimed from amber preserved insects</a:t>
            </a:r>
          </a:p>
          <a:p>
            <a:pPr lvl="1"/>
            <a:r>
              <a:rPr lang="en-US" sz="1800" dirty="0" smtClean="0"/>
              <a:t>Complete sequences not available</a:t>
            </a:r>
          </a:p>
          <a:p>
            <a:pPr lvl="1"/>
            <a:r>
              <a:rPr lang="en-US" sz="1800" dirty="0" smtClean="0"/>
              <a:t>Contamination</a:t>
            </a:r>
          </a:p>
          <a:p>
            <a:r>
              <a:rPr lang="en-US" sz="2200" dirty="0" smtClean="0"/>
              <a:t>Families, genera 10’s of millions of years old</a:t>
            </a:r>
          </a:p>
          <a:p>
            <a:r>
              <a:rPr lang="en-US" sz="2200" dirty="0" smtClean="0"/>
              <a:t>Many species may be ~million years old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pic>
        <p:nvPicPr>
          <p:cNvPr id="1026" name="Picture 2" descr="http://upload.wikimedia.org/wikipedia/commons/thumb/c/cf/Baltic_amber_Coleoptera_Brentidae_Apion_3.JPG/220px-Baltic_amber_Coleoptera_Brentidae_Apion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98" y="3598877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Q9CSbJevvPBeuQF2rUUD9r3yT_SEOQRCofuycOU7tvRcVX4uPd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5652" y="4041789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mbercollect.webs.com/inclusions/collection%20inclusions%20-%20co/co4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336" y="2963170"/>
            <a:ext cx="2282476" cy="17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S_TwsE8y8FJ3yqgxuetNuehLXWv7yT1mXEcOZK_n-wN01bB8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99" y="5190803"/>
            <a:ext cx="2095500" cy="15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1.gstatic.com/images?q=tbn:ANd9GcS8lovGsBsdreMNSCwtXtjb4TYyxxlznDLgXYTUsgH6sRaQDi0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244" y="3055951"/>
            <a:ext cx="24574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1.gstatic.com/images?q=tbn:ANd9GcTmWUcy6amtuZsbf1k3Mjz6SIlY13ImUJcZod_oUQHzh5A9hYQ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4149" y="4703005"/>
            <a:ext cx="22288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2.gstatic.com/images?q=tbn:ANd9GcQZ8mhHucbUFUCC6rmDXp24vd7L8kUB237txVdhxz3yeRo8eQcXF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56"/>
          <a:stretch/>
        </p:blipFill>
        <p:spPr bwMode="auto">
          <a:xfrm>
            <a:off x="4211244" y="4991100"/>
            <a:ext cx="2447925" cy="16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0.gstatic.com/images?q=tbn:ANd9GcTzq2sYXC2twTymDT-GkZgRWUUB6uXuuxdK_ksUYP9Qk48I5aw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024" y="14760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900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Pronymph</a:t>
            </a:r>
            <a:r>
              <a:rPr lang="en-US" dirty="0" smtClean="0"/>
              <a:t>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</a:p>
          <a:p>
            <a:pPr lvl="1"/>
            <a:r>
              <a:rPr lang="en-US" dirty="0" smtClean="0"/>
              <a:t>Morphological change from one larval or </a:t>
            </a:r>
            <a:r>
              <a:rPr lang="en-US" dirty="0" err="1" smtClean="0"/>
              <a:t>nymphal</a:t>
            </a:r>
            <a:r>
              <a:rPr lang="en-US" dirty="0" smtClean="0"/>
              <a:t> stage to another is smooth, linear</a:t>
            </a:r>
          </a:p>
          <a:p>
            <a:pPr lvl="1"/>
            <a:r>
              <a:rPr lang="en-US" dirty="0" smtClean="0"/>
              <a:t>Morphological change from </a:t>
            </a:r>
            <a:r>
              <a:rPr lang="en-US" dirty="0" err="1" smtClean="0"/>
              <a:t>pronymph</a:t>
            </a:r>
            <a:r>
              <a:rPr lang="en-US" dirty="0" smtClean="0"/>
              <a:t> to 1</a:t>
            </a:r>
            <a:r>
              <a:rPr lang="en-US" baseline="30000" dirty="0" smtClean="0"/>
              <a:t>st</a:t>
            </a:r>
            <a:r>
              <a:rPr lang="en-US" dirty="0" smtClean="0"/>
              <a:t> instar nymph is usually much more pronounced and not continuous with </a:t>
            </a:r>
            <a:r>
              <a:rPr lang="en-US" dirty="0" err="1" smtClean="0"/>
              <a:t>nymphal</a:t>
            </a:r>
            <a:r>
              <a:rPr lang="en-US" dirty="0" smtClean="0"/>
              <a:t> changes</a:t>
            </a:r>
          </a:p>
          <a:p>
            <a:pPr lvl="1"/>
            <a:r>
              <a:rPr lang="en-US" dirty="0" err="1" smtClean="0"/>
              <a:t>Pronymphs</a:t>
            </a:r>
            <a:r>
              <a:rPr lang="en-US" dirty="0" smtClean="0"/>
              <a:t> and larvae lack wing buds</a:t>
            </a:r>
          </a:p>
          <a:p>
            <a:pPr lvl="1"/>
            <a:r>
              <a:rPr lang="en-US" dirty="0" err="1" smtClean="0"/>
              <a:t>Pronymphs</a:t>
            </a:r>
            <a:r>
              <a:rPr lang="en-US" dirty="0" smtClean="0"/>
              <a:t> and 1</a:t>
            </a:r>
            <a:r>
              <a:rPr lang="en-US" baseline="30000" dirty="0" smtClean="0"/>
              <a:t>st</a:t>
            </a:r>
            <a:r>
              <a:rPr lang="en-US" dirty="0" smtClean="0"/>
              <a:t> instar larvae are </a:t>
            </a:r>
            <a:r>
              <a:rPr lang="en-US" dirty="0" err="1" smtClean="0"/>
              <a:t>unsclerotized</a:t>
            </a:r>
            <a:endParaRPr lang="en-US" dirty="0" smtClean="0"/>
          </a:p>
          <a:p>
            <a:pPr lvl="1"/>
            <a:r>
              <a:rPr lang="en-US" dirty="0" err="1" smtClean="0"/>
              <a:t>Pronymphs</a:t>
            </a:r>
            <a:r>
              <a:rPr lang="en-US" dirty="0" smtClean="0"/>
              <a:t> and larvae have initially high JH levels that decline toward the next molt; </a:t>
            </a:r>
            <a:r>
              <a:rPr lang="en-US" dirty="0" err="1" smtClean="0"/>
              <a:t>nymphal</a:t>
            </a:r>
            <a:r>
              <a:rPr lang="en-US" dirty="0" smtClean="0"/>
              <a:t> stages have high JH throughout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5308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such changes evolve?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Heterochrony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Evolutionary change in the relative timing of activation or suppression of different developmental pathways; Changes due to changed timing of gene expression</a:t>
            </a:r>
          </a:p>
          <a:p>
            <a:pPr lvl="1"/>
            <a:r>
              <a:rPr lang="en-US" dirty="0" smtClean="0"/>
              <a:t>Thought to involve shifting timing of expression of Juvenile hormones and perhaps </a:t>
            </a:r>
            <a:r>
              <a:rPr lang="en-US" dirty="0" err="1" smtClean="0"/>
              <a:t>ecdysteroids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Insects and Plants</a:t>
            </a:r>
            <a:br>
              <a:rPr lang="en-US" dirty="0" smtClean="0"/>
            </a:br>
            <a:r>
              <a:rPr lang="en-US" baseline="-25000" dirty="0" smtClean="0"/>
              <a:t>[Ch. 11]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Insect association with terrestrial plants dates back to carboniferous</a:t>
            </a:r>
          </a:p>
          <a:p>
            <a:pPr lvl="1"/>
            <a:r>
              <a:rPr lang="en-US" dirty="0" smtClean="0"/>
              <a:t>Extinct orders</a:t>
            </a:r>
          </a:p>
          <a:p>
            <a:pPr lvl="1"/>
            <a:r>
              <a:rPr lang="en-US" dirty="0" smtClean="0"/>
              <a:t>Seed fern, Gymnosperms, Cycads</a:t>
            </a:r>
          </a:p>
          <a:p>
            <a:r>
              <a:rPr lang="en-US" dirty="0" smtClean="0"/>
              <a:t>Radiation and dominance of flowering plants (Angiosperms) and modern major orders dates to the Cretaceous.</a:t>
            </a:r>
          </a:p>
          <a:p>
            <a:r>
              <a:rPr lang="en-US" dirty="0" smtClean="0"/>
              <a:t>Most primitive flowering plants probably beetle pollinated.</a:t>
            </a:r>
          </a:p>
          <a:p>
            <a:r>
              <a:rPr lang="en-US" dirty="0" err="1" smtClean="0"/>
              <a:t>Endopterygotes</a:t>
            </a:r>
            <a:r>
              <a:rPr lang="en-US" dirty="0" smtClean="0"/>
              <a:t> are both major pollinators and major herbivores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Coevolution</a:t>
            </a:r>
            <a:r>
              <a:rPr lang="en-US" dirty="0" smtClean="0"/>
              <a:t> of insects and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Coevolution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Reciprocal natural selection between to interacting species;  each causing adaptation by the other, and each being selected for counter adaptation </a:t>
            </a:r>
          </a:p>
          <a:p>
            <a:r>
              <a:rPr lang="en-US" dirty="0" smtClean="0"/>
              <a:t>Text distinguishes 2 sub types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Coevolution</a:t>
            </a:r>
            <a:r>
              <a:rPr lang="en-US" dirty="0" smtClean="0"/>
              <a:t> of insects and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/ pairwise </a:t>
            </a:r>
            <a:r>
              <a:rPr lang="en-US" dirty="0" err="1" smtClean="0"/>
              <a:t>coevolution</a:t>
            </a:r>
            <a:r>
              <a:rPr lang="en-US" dirty="0" smtClean="0"/>
              <a:t>:  two species</a:t>
            </a:r>
          </a:p>
          <a:p>
            <a:pPr lvl="1"/>
            <a:r>
              <a:rPr lang="en-US" dirty="0" smtClean="0"/>
              <a:t>Example:  plant defense chemicals and insect ability to detoxify them</a:t>
            </a:r>
          </a:p>
          <a:p>
            <a:r>
              <a:rPr lang="en-US" dirty="0" smtClean="0"/>
              <a:t>Guild / diffuse </a:t>
            </a:r>
            <a:r>
              <a:rPr lang="en-US" dirty="0" err="1" smtClean="0"/>
              <a:t>coevolution</a:t>
            </a:r>
            <a:r>
              <a:rPr lang="en-US" dirty="0" smtClean="0"/>
              <a:t>:  groups of similar species</a:t>
            </a:r>
          </a:p>
          <a:p>
            <a:pPr lvl="1"/>
            <a:r>
              <a:rPr lang="en-US" dirty="0" smtClean="0"/>
              <a:t>Example:  plant-pollinator morphological evolution</a:t>
            </a:r>
          </a:p>
          <a:p>
            <a:r>
              <a:rPr lang="en-US" dirty="0" smtClean="0"/>
              <a:t>In both cases the implication is that one species or group is </a:t>
            </a:r>
            <a:r>
              <a:rPr lang="en-US" b="1" dirty="0" smtClean="0"/>
              <a:t>the primary agent of selection favoring the traits in question</a:t>
            </a:r>
            <a:r>
              <a:rPr lang="en-US" dirty="0" smtClean="0"/>
              <a:t> in the other species or group, </a:t>
            </a:r>
            <a:r>
              <a:rPr lang="en-US" b="1" dirty="0" smtClean="0"/>
              <a:t>and vice versa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entomology bsc 301\textbook images\ch11\ch11\300dpi\c11uf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7164" y="1690841"/>
            <a:ext cx="7699519" cy="514065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6452" y="142118"/>
            <a:ext cx="2928731" cy="1222856"/>
          </a:xfrm>
        </p:spPr>
        <p:txBody>
          <a:bodyPr/>
          <a:lstStyle/>
          <a:p>
            <a:r>
              <a:rPr lang="en-US" dirty="0" err="1" smtClean="0"/>
              <a:t>Coevolution</a:t>
            </a:r>
            <a:r>
              <a:rPr lang="en-US" dirty="0" smtClean="0"/>
              <a:t>:  Figs and Fig wasps</a:t>
            </a:r>
            <a:br>
              <a:rPr lang="en-US" dirty="0" smtClean="0"/>
            </a:br>
            <a:r>
              <a:rPr lang="en-US" sz="2000" dirty="0" smtClean="0"/>
              <a:t>[box 11.4]</a:t>
            </a:r>
            <a:endParaRPr lang="en-US" dirty="0"/>
          </a:p>
        </p:txBody>
      </p:sp>
      <p:pic>
        <p:nvPicPr>
          <p:cNvPr id="1028" name="Picture 4" descr="http://content61.eol.org/content/2010/01/12/23/67357_580_3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3388" y="142118"/>
            <a:ext cx="2115081" cy="1596887"/>
          </a:xfrm>
          <a:prstGeom prst="rect">
            <a:avLst/>
          </a:prstGeom>
          <a:noFill/>
        </p:spPr>
      </p:pic>
      <p:pic>
        <p:nvPicPr>
          <p:cNvPr id="1030" name="Picture 6" descr="http://www.esa.org/esablog/wp-content/uploads/2011/05/fi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11" y="39067"/>
            <a:ext cx="1896911" cy="1646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Plant-insect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459"/>
            <a:ext cx="4038600" cy="5469622"/>
          </a:xfrm>
        </p:spPr>
        <p:txBody>
          <a:bodyPr/>
          <a:lstStyle/>
          <a:p>
            <a:r>
              <a:rPr lang="en-US" dirty="0" err="1" smtClean="0"/>
              <a:t>Herbivory</a:t>
            </a:r>
            <a:endParaRPr lang="en-US" dirty="0" smtClean="0"/>
          </a:p>
          <a:p>
            <a:r>
              <a:rPr lang="en-US" dirty="0" smtClean="0"/>
              <a:t>Pollination</a:t>
            </a:r>
          </a:p>
          <a:p>
            <a:r>
              <a:rPr lang="en-US" dirty="0" err="1" smtClean="0"/>
              <a:t>Domatia</a:t>
            </a:r>
            <a:endParaRPr lang="en-US" dirty="0" smtClean="0"/>
          </a:p>
          <a:p>
            <a:r>
              <a:rPr lang="en-US" dirty="0" smtClean="0"/>
              <a:t>Seed dispersal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8624"/>
            <a:ext cx="4038600" cy="5077539"/>
          </a:xfrm>
        </p:spPr>
        <p:txBody>
          <a:bodyPr/>
          <a:lstStyle/>
          <a:p>
            <a:r>
              <a:rPr lang="en-US" u="sng" dirty="0" smtClean="0"/>
              <a:t>Concepts</a:t>
            </a:r>
          </a:p>
          <a:p>
            <a:r>
              <a:rPr lang="en-US" dirty="0" smtClean="0"/>
              <a:t>Defenses</a:t>
            </a:r>
          </a:p>
          <a:p>
            <a:pPr lvl="1"/>
            <a:r>
              <a:rPr lang="en-US" dirty="0" smtClean="0"/>
              <a:t>Chemical</a:t>
            </a:r>
          </a:p>
          <a:p>
            <a:pPr lvl="1"/>
            <a:r>
              <a:rPr lang="en-US" dirty="0" smtClean="0"/>
              <a:t>Structural</a:t>
            </a:r>
          </a:p>
          <a:p>
            <a:r>
              <a:rPr lang="en-US" dirty="0" smtClean="0"/>
              <a:t>Constitutive/Inducible</a:t>
            </a:r>
          </a:p>
          <a:p>
            <a:r>
              <a:rPr lang="en-US" dirty="0" smtClean="0"/>
              <a:t>Mutualistic</a:t>
            </a:r>
          </a:p>
        </p:txBody>
      </p:sp>
    </p:spTree>
    <p:extLst>
      <p:ext uri="{BB962C8B-B14F-4D97-AF65-F5344CB8AC3E}">
        <p14:creationId xmlns:p14="http://schemas.microsoft.com/office/powerpoint/2010/main" xmlns="" val="2955208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Herbivory</a:t>
            </a:r>
            <a:r>
              <a:rPr lang="en-US" dirty="0" smtClean="0"/>
              <a:t> (</a:t>
            </a:r>
            <a:r>
              <a:rPr lang="en-US" dirty="0" err="1" smtClean="0"/>
              <a:t>Phytophagy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144" y="1082179"/>
            <a:ext cx="8066015" cy="5561901"/>
          </a:xfrm>
        </p:spPr>
        <p:txBody>
          <a:bodyPr/>
          <a:lstStyle/>
          <a:p>
            <a:r>
              <a:rPr lang="en-US" dirty="0" smtClean="0"/>
              <a:t>Plants are (mostly) not a good animal food</a:t>
            </a:r>
          </a:p>
          <a:p>
            <a:r>
              <a:rPr lang="en-US" dirty="0" smtClean="0"/>
              <a:t>Protein</a:t>
            </a:r>
          </a:p>
          <a:p>
            <a:r>
              <a:rPr lang="en-US" dirty="0" smtClean="0"/>
              <a:t>Herbivores may be</a:t>
            </a:r>
          </a:p>
          <a:p>
            <a:pPr lvl="1"/>
            <a:r>
              <a:rPr lang="en-US" dirty="0" smtClean="0"/>
              <a:t>Specialized on particular taxa</a:t>
            </a:r>
          </a:p>
          <a:p>
            <a:pPr lvl="2"/>
            <a:r>
              <a:rPr lang="en-US" dirty="0" err="1" smtClean="0"/>
              <a:t>Monophagous</a:t>
            </a:r>
            <a:endParaRPr lang="en-US" dirty="0" smtClean="0"/>
          </a:p>
          <a:p>
            <a:pPr lvl="2"/>
            <a:r>
              <a:rPr lang="en-US" dirty="0" err="1" smtClean="0"/>
              <a:t>Oligophagous</a:t>
            </a:r>
            <a:endParaRPr lang="en-US" dirty="0" smtClean="0"/>
          </a:p>
          <a:p>
            <a:pPr lvl="2"/>
            <a:r>
              <a:rPr lang="en-US" dirty="0" err="1" smtClean="0"/>
              <a:t>Polyphagous</a:t>
            </a:r>
            <a:endParaRPr lang="en-US" dirty="0" smtClean="0"/>
          </a:p>
          <a:p>
            <a:pPr lvl="1"/>
            <a:r>
              <a:rPr lang="en-US" dirty="0" smtClean="0"/>
              <a:t>Specialized on particular plant parts</a:t>
            </a:r>
          </a:p>
          <a:p>
            <a:pPr lvl="2"/>
            <a:r>
              <a:rPr lang="en-US" dirty="0" smtClean="0"/>
              <a:t>Leaves, shoots</a:t>
            </a:r>
          </a:p>
          <a:p>
            <a:pPr lvl="2"/>
            <a:r>
              <a:rPr lang="en-US" dirty="0" smtClean="0"/>
              <a:t>Roots</a:t>
            </a:r>
          </a:p>
          <a:p>
            <a:pPr lvl="2"/>
            <a:r>
              <a:rPr lang="en-US" dirty="0" smtClean="0"/>
              <a:t>Seeds</a:t>
            </a:r>
          </a:p>
          <a:p>
            <a:pPr lvl="2"/>
            <a:r>
              <a:rPr lang="en-US" dirty="0" smtClean="0"/>
              <a:t>Fruits</a:t>
            </a:r>
          </a:p>
          <a:p>
            <a:pPr lvl="2"/>
            <a:r>
              <a:rPr lang="en-US" dirty="0" smtClean="0"/>
              <a:t>Flowers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452032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specialize?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7982125" cy="4525963"/>
          </a:xfrm>
        </p:spPr>
        <p:txBody>
          <a:bodyPr/>
          <a:lstStyle/>
          <a:p>
            <a:r>
              <a:rPr lang="en-US" dirty="0" smtClean="0"/>
              <a:t>Overcoming defenses is costly</a:t>
            </a:r>
          </a:p>
          <a:p>
            <a:r>
              <a:rPr lang="en-US" dirty="0" smtClean="0"/>
              <a:t>Overcoming multiple defenses is more costly</a:t>
            </a:r>
          </a:p>
          <a:p>
            <a:r>
              <a:rPr lang="en-US" dirty="0" smtClean="0"/>
              <a:t>No defense is 100% effective</a:t>
            </a:r>
          </a:p>
          <a:p>
            <a:r>
              <a:rPr lang="en-US" dirty="0" smtClean="0"/>
              <a:t>Defenses that deter a large fraction of potential herbivores yield plant a benefit</a:t>
            </a:r>
          </a:p>
          <a:p>
            <a:r>
              <a:rPr lang="en-US" dirty="0" smtClean="0"/>
              <a:t>Antagonistic coevolution as an arms race</a:t>
            </a:r>
          </a:p>
          <a:p>
            <a:pPr lvl="1"/>
            <a:r>
              <a:rPr lang="en-US" dirty="0" smtClean="0"/>
              <a:t>The race </a:t>
            </a:r>
            <a:r>
              <a:rPr lang="en-US" b="1" dirty="0" smtClean="0">
                <a:solidFill>
                  <a:srgbClr val="3333FF"/>
                </a:solidFill>
              </a:rPr>
              <a:t>isn’t</a:t>
            </a:r>
            <a:r>
              <a:rPr lang="en-US" dirty="0" smtClean="0"/>
              <a:t> between the plant and the insect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4080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Leaf/shoot chewing</a:t>
            </a:r>
            <a:endParaRPr lang="en-US" dirty="0"/>
          </a:p>
        </p:txBody>
      </p:sp>
      <p:pic>
        <p:nvPicPr>
          <p:cNvPr id="1026" name="Picture 2" descr="http://www.agriculture.purdue.edu/agcomm/newscolumns/archives/OSL/2011/June/beetlelarvae_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94" t="11342" r="5697"/>
          <a:stretch/>
        </p:blipFill>
        <p:spPr bwMode="auto">
          <a:xfrm>
            <a:off x="243281" y="548022"/>
            <a:ext cx="2432808" cy="19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ehowcdn.com/article-new/ehow/images/a07/71/n0/chewing-insects-perennials-1.1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81" y="2605815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2.gstatic.com/images?q=tbn:ANd9GcR3YbaCjMFwMC2V0rphPap_lnjkePGvyP7urnRjqk6q1liL2RTst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8016" y="501631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1.gstatic.com/images?q=tbn:ANd9GcRD3lV5sRPepA9vtkh2jGchneEUGJP0iHPFk3we-6wGBLOTl_n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5432" y="1097005"/>
            <a:ext cx="22860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2.gstatic.com/images?q=tbn:ANd9GcSTs7bprb-FtPPwJyFBKLislpbmijfFTjjzcPBiSEteloXa9QAr8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773" y="984250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als.ncsu.edu/course/ent425/images/tutorials/ecology/herbivors/herbivor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422" y="2694205"/>
            <a:ext cx="2716481" cy="22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0380802.cdn2.cloudfiles.rackspacecloud.com/831-Japanese-Beatle-On-Lea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4" t="15751" r="27015" b="26627"/>
          <a:stretch/>
        </p:blipFill>
        <p:spPr bwMode="auto">
          <a:xfrm>
            <a:off x="581287" y="5562557"/>
            <a:ext cx="1228987" cy="123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1.gstatic.com/images?q=tbn:ANd9GcTOvSgA3RXJx9VJ0V2FHGwt4WO3SD5nS2T7IW8TI-6T4AL_uRWjj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0287" y="501631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encrypted-tbn3.gstatic.com/images?q=tbn:ANd9GcTzdfB9tdW3TxqhYgCpEGcwlj0B4ao5PM6LllHkBAJPmsx_A2iNU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6799" y="296611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3371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or Terrestrial origin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61426" y="944688"/>
            <a:ext cx="8480570" cy="4525963"/>
          </a:xfrm>
        </p:spPr>
        <p:txBody>
          <a:bodyPr/>
          <a:lstStyle/>
          <a:p>
            <a:r>
              <a:rPr lang="en-US" sz="2400" dirty="0" smtClean="0"/>
              <a:t>Many basal </a:t>
            </a:r>
            <a:r>
              <a:rPr lang="en-US" sz="2400" dirty="0" err="1"/>
              <a:t>P</a:t>
            </a:r>
            <a:r>
              <a:rPr lang="en-US" sz="2400" dirty="0" err="1" smtClean="0"/>
              <a:t>terygote</a:t>
            </a:r>
            <a:r>
              <a:rPr lang="en-US" sz="2400" dirty="0" smtClean="0"/>
              <a:t> groups have freshwater larvae</a:t>
            </a:r>
          </a:p>
          <a:p>
            <a:r>
              <a:rPr lang="en-US" sz="2400" dirty="0" err="1" smtClean="0"/>
              <a:t>Entognatha</a:t>
            </a:r>
            <a:r>
              <a:rPr lang="en-US" sz="2400" dirty="0" smtClean="0"/>
              <a:t>, </a:t>
            </a:r>
            <a:r>
              <a:rPr lang="en-US" sz="2400" dirty="0" err="1" smtClean="0"/>
              <a:t>Apterygote</a:t>
            </a:r>
            <a:r>
              <a:rPr lang="en-US" sz="2400" dirty="0" smtClean="0"/>
              <a:t> insects strictly terrestrial</a:t>
            </a:r>
          </a:p>
          <a:p>
            <a:r>
              <a:rPr lang="en-US" sz="2400" dirty="0" smtClean="0"/>
              <a:t>Insect origins in freshwater?</a:t>
            </a:r>
          </a:p>
          <a:p>
            <a:r>
              <a:rPr lang="en-US" sz="2400" dirty="0" smtClean="0"/>
              <a:t>Older orders </a:t>
            </a:r>
          </a:p>
          <a:p>
            <a:pPr lvl="1"/>
            <a:r>
              <a:rPr lang="en-US" sz="2000" dirty="0" err="1" smtClean="0"/>
              <a:t>Ephemeroptera</a:t>
            </a:r>
            <a:r>
              <a:rPr lang="en-US" sz="2000" dirty="0" smtClean="0"/>
              <a:t>, </a:t>
            </a:r>
            <a:r>
              <a:rPr lang="en-US" sz="2000" dirty="0" err="1" smtClean="0"/>
              <a:t>Odonata</a:t>
            </a:r>
            <a:r>
              <a:rPr lang="en-US" sz="2000" dirty="0" smtClean="0"/>
              <a:t>, </a:t>
            </a:r>
            <a:r>
              <a:rPr lang="en-US" sz="2000" dirty="0" err="1" smtClean="0"/>
              <a:t>Plecoptera</a:t>
            </a:r>
            <a:r>
              <a:rPr lang="en-US" sz="2000" dirty="0" smtClean="0"/>
              <a:t>, extinct orders</a:t>
            </a:r>
          </a:p>
          <a:p>
            <a:pPr lvl="1"/>
            <a:r>
              <a:rPr lang="en-US" sz="2000" dirty="0" smtClean="0"/>
              <a:t>Adults strictly aerial/terrestrial</a:t>
            </a:r>
          </a:p>
          <a:p>
            <a:r>
              <a:rPr lang="en-US" sz="2400" dirty="0" smtClean="0"/>
              <a:t>Evolution of gills from trachea vs. evolution of trachea from gills</a:t>
            </a:r>
            <a:endParaRPr lang="en-US" sz="24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4712" y="3896430"/>
            <a:ext cx="4671968" cy="27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7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/ shoot chewing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 of photosynthetic tissue</a:t>
            </a:r>
          </a:p>
          <a:p>
            <a:pPr lvl="1"/>
            <a:r>
              <a:rPr lang="en-US" dirty="0" smtClean="0"/>
              <a:t>Accentuated if young leaves are targets</a:t>
            </a:r>
          </a:p>
          <a:p>
            <a:r>
              <a:rPr lang="en-US" dirty="0" smtClean="0"/>
              <a:t>Defoliation and insect outbreaks</a:t>
            </a:r>
          </a:p>
          <a:p>
            <a:pPr lvl="1"/>
            <a:r>
              <a:rPr lang="en-US" dirty="0" smtClean="0"/>
              <a:t>Caterpillars [gypsy moth </a:t>
            </a:r>
            <a:r>
              <a:rPr lang="en-US" i="1" dirty="0" err="1" smtClean="0"/>
              <a:t>Lymantria</a:t>
            </a:r>
            <a:r>
              <a:rPr lang="en-US" i="1" dirty="0" smtClean="0"/>
              <a:t> </a:t>
            </a:r>
            <a:r>
              <a:rPr lang="en-US" i="1" dirty="0" err="1" smtClean="0"/>
              <a:t>dispar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2050" name="Picture 2" descr="http://upload.wikimedia.org/wikipedia/commons/f/f1/Gypsy_moth_caterpillar_%28Lymantria_dispar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97" b="19553"/>
          <a:stretch/>
        </p:blipFill>
        <p:spPr bwMode="auto">
          <a:xfrm rot="16200000">
            <a:off x="4856168" y="2574833"/>
            <a:ext cx="6098447" cy="222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ees on street damaged by gypsy moth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304" y="3254928"/>
            <a:ext cx="4460284" cy="334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39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/ Stem / Root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9828"/>
            <a:ext cx="8229600" cy="3796062"/>
          </a:xfrm>
        </p:spPr>
        <p:txBody>
          <a:bodyPr/>
          <a:lstStyle/>
          <a:p>
            <a:r>
              <a:rPr lang="en-US" dirty="0" smtClean="0"/>
              <a:t>Chewing, but from inside the plant</a:t>
            </a:r>
          </a:p>
          <a:p>
            <a:r>
              <a:rPr lang="en-US" dirty="0" err="1" smtClean="0"/>
              <a:t>Diptera</a:t>
            </a:r>
            <a:r>
              <a:rPr lang="en-US" dirty="0" smtClean="0"/>
              <a:t>, Lepidoptera, </a:t>
            </a:r>
            <a:r>
              <a:rPr lang="en-US" dirty="0" err="1" smtClean="0"/>
              <a:t>Coleoptera</a:t>
            </a:r>
            <a:r>
              <a:rPr lang="en-US" dirty="0" smtClean="0"/>
              <a:t>, Hymenoptera</a:t>
            </a:r>
          </a:p>
          <a:p>
            <a:r>
              <a:rPr lang="en-US" dirty="0" smtClean="0"/>
              <a:t>Larvae do the mining</a:t>
            </a:r>
          </a:p>
          <a:p>
            <a:r>
              <a:rPr lang="en-US" dirty="0" smtClean="0"/>
              <a:t>Advantages for the insect</a:t>
            </a:r>
          </a:p>
          <a:p>
            <a:pPr lvl="1"/>
            <a:r>
              <a:rPr lang="en-US" dirty="0" smtClean="0"/>
              <a:t>Evades epidermis of plant</a:t>
            </a:r>
          </a:p>
          <a:p>
            <a:pPr lvl="1"/>
            <a:r>
              <a:rPr lang="en-US" dirty="0" smtClean="0"/>
              <a:t>Larva less exposed to desiccation</a:t>
            </a:r>
          </a:p>
          <a:p>
            <a:pPr lvl="1"/>
            <a:r>
              <a:rPr lang="en-US" dirty="0" smtClean="0"/>
              <a:t>Larva less exposed to enemies  (however...)</a:t>
            </a:r>
          </a:p>
          <a:p>
            <a:pPr lvl="1"/>
            <a:r>
              <a:rPr lang="en-US" dirty="0" smtClean="0"/>
              <a:t>May feed on most digestible / nutritious tissue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112"/>
          <a:stretch/>
        </p:blipFill>
        <p:spPr>
          <a:xfrm>
            <a:off x="4723001" y="4605556"/>
            <a:ext cx="4319561" cy="2040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101" b="49717"/>
          <a:stretch/>
        </p:blipFill>
        <p:spPr>
          <a:xfrm>
            <a:off x="403440" y="4504521"/>
            <a:ext cx="4319561" cy="21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50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13"/>
            <a:ext cx="8229600" cy="709612"/>
          </a:xfrm>
        </p:spPr>
        <p:txBody>
          <a:bodyPr/>
          <a:lstStyle/>
          <a:p>
            <a:r>
              <a:rPr lang="en-US" dirty="0" smtClean="0"/>
              <a:t>Wood boring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8840"/>
            <a:ext cx="8229600" cy="3389153"/>
          </a:xfrm>
        </p:spPr>
        <p:txBody>
          <a:bodyPr/>
          <a:lstStyle/>
          <a:p>
            <a:r>
              <a:rPr lang="en-US" sz="2400" dirty="0" err="1" smtClean="0"/>
              <a:t>Coleoptera</a:t>
            </a:r>
            <a:endParaRPr lang="en-US" sz="2400" dirty="0" smtClean="0"/>
          </a:p>
          <a:p>
            <a:pPr lvl="1"/>
            <a:r>
              <a:rPr lang="en-US" sz="2000" dirty="0" err="1" smtClean="0"/>
              <a:t>Cerambycidae</a:t>
            </a:r>
            <a:r>
              <a:rPr lang="en-US" sz="2000" dirty="0" smtClean="0"/>
              <a:t>, </a:t>
            </a:r>
            <a:r>
              <a:rPr lang="en-US" sz="2000" dirty="0" err="1" smtClean="0"/>
              <a:t>Curculionidae</a:t>
            </a:r>
            <a:r>
              <a:rPr lang="en-US" sz="2000" dirty="0" smtClean="0"/>
              <a:t>, </a:t>
            </a:r>
            <a:r>
              <a:rPr lang="en-US" sz="2000" dirty="0" err="1" smtClean="0"/>
              <a:t>Buprestidae</a:t>
            </a:r>
            <a:r>
              <a:rPr lang="en-US" sz="2000" dirty="0" smtClean="0"/>
              <a:t>, </a:t>
            </a:r>
            <a:r>
              <a:rPr lang="en-US" sz="2000" dirty="0" err="1" smtClean="0"/>
              <a:t>Curculionidae</a:t>
            </a:r>
            <a:endParaRPr lang="en-US" sz="2000" dirty="0" smtClean="0"/>
          </a:p>
          <a:p>
            <a:pPr lvl="1"/>
            <a:r>
              <a:rPr lang="en-US" sz="2000" dirty="0" smtClean="0"/>
              <a:t>Box 11.2</a:t>
            </a:r>
          </a:p>
          <a:p>
            <a:r>
              <a:rPr lang="en-US" sz="2400" dirty="0" smtClean="0"/>
              <a:t>Lepidoptera</a:t>
            </a:r>
          </a:p>
          <a:p>
            <a:pPr lvl="1"/>
            <a:r>
              <a:rPr lang="en-US" sz="2000" dirty="0" err="1" smtClean="0"/>
              <a:t>Hepialidae</a:t>
            </a:r>
            <a:r>
              <a:rPr lang="en-US" sz="2000" dirty="0" smtClean="0"/>
              <a:t>, </a:t>
            </a:r>
            <a:r>
              <a:rPr lang="en-US" sz="2000" dirty="0" err="1" smtClean="0"/>
              <a:t>Cossidae</a:t>
            </a:r>
            <a:endParaRPr lang="en-US" sz="2000" dirty="0" smtClean="0"/>
          </a:p>
          <a:p>
            <a:r>
              <a:rPr lang="en-US" sz="2400" dirty="0" smtClean="0"/>
              <a:t>Hymenoptera</a:t>
            </a:r>
          </a:p>
          <a:p>
            <a:pPr lvl="1"/>
            <a:r>
              <a:rPr lang="en-US" sz="2000" dirty="0" err="1" smtClean="0"/>
              <a:t>Siricidae</a:t>
            </a:r>
            <a:endParaRPr lang="en-US" sz="2000" dirty="0" smtClean="0"/>
          </a:p>
          <a:p>
            <a:r>
              <a:rPr lang="en-US" sz="2400" dirty="0" smtClean="0"/>
              <a:t>May feed on Phloem, Xylem, bark, Heartwood</a:t>
            </a:r>
          </a:p>
          <a:p>
            <a:r>
              <a:rPr lang="en-US" sz="2400" dirty="0" smtClean="0"/>
              <a:t>May require mutualistic fungus</a:t>
            </a:r>
          </a:p>
        </p:txBody>
      </p:sp>
      <p:pic>
        <p:nvPicPr>
          <p:cNvPr id="4098" name="Picture 2" descr="http://www.barkbeetles.org/images/768x512/3047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559" y="3984592"/>
            <a:ext cx="4121995" cy="274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1.gstatic.com/images?q=tbn:ANd9GcRSncdgY_82WOgEG6Djq26tlUIa5r9IkDFq6ZzfTzc6CviLdxQ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13882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ugtracks.files.wordpress.com/2011/12/dscn6838.jpg?w=640&amp;h=4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9869" y="4608164"/>
            <a:ext cx="2762775" cy="18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3.bp.blogspot.com/-uPDSmjtBFZI/TvwldO_UOsI/AAAAAAAAEWE/as4j4r28plM/s1600/Pachyteria%2Bequestr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7421" y="1535144"/>
            <a:ext cx="1882134" cy="27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9709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sucking insects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4827863" cy="4930775"/>
          </a:xfrm>
        </p:spPr>
        <p:txBody>
          <a:bodyPr/>
          <a:lstStyle/>
          <a:p>
            <a:r>
              <a:rPr lang="en-US" sz="2400" dirty="0" err="1" smtClean="0"/>
              <a:t>Hemiptera</a:t>
            </a:r>
            <a:endParaRPr lang="en-US" sz="2400" dirty="0" smtClean="0"/>
          </a:p>
          <a:p>
            <a:pPr lvl="1"/>
            <a:r>
              <a:rPr lang="en-US" sz="2000" dirty="0" smtClean="0"/>
              <a:t>Mainly Phloem feeding (Aphids, Scale insects, </a:t>
            </a:r>
            <a:r>
              <a:rPr lang="en-US" sz="2000" dirty="0" err="1" smtClean="0"/>
              <a:t>Membracidae</a:t>
            </a:r>
            <a:r>
              <a:rPr lang="en-US" sz="2000" dirty="0" smtClean="0"/>
              <a:t>, </a:t>
            </a:r>
            <a:r>
              <a:rPr lang="en-US" sz="2000" dirty="0" err="1" smtClean="0"/>
              <a:t>Cicadellidae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Some Xylem feeding (</a:t>
            </a:r>
            <a:r>
              <a:rPr lang="en-US" sz="2000" dirty="0" err="1" smtClean="0"/>
              <a:t>Cecopidae</a:t>
            </a:r>
            <a:r>
              <a:rPr lang="en-US" sz="2000" dirty="0" smtClean="0"/>
              <a:t>, </a:t>
            </a:r>
            <a:r>
              <a:rPr lang="en-US" sz="2000" dirty="0" err="1" smtClean="0"/>
              <a:t>Cicadidae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Parenchyma </a:t>
            </a:r>
          </a:p>
          <a:p>
            <a:pPr lvl="2"/>
            <a:r>
              <a:rPr lang="en-US" sz="2000" dirty="0" smtClean="0"/>
              <a:t>Many </a:t>
            </a:r>
            <a:r>
              <a:rPr lang="en-US" sz="2000" dirty="0" err="1" smtClean="0"/>
              <a:t>Heteroptera</a:t>
            </a:r>
            <a:r>
              <a:rPr lang="en-US" sz="2000" dirty="0" smtClean="0"/>
              <a:t> (</a:t>
            </a:r>
            <a:r>
              <a:rPr lang="en-US" sz="2000" dirty="0" err="1" smtClean="0"/>
              <a:t>Miridae</a:t>
            </a:r>
            <a:r>
              <a:rPr lang="en-US" sz="2000" dirty="0" smtClean="0"/>
              <a:t>, </a:t>
            </a:r>
            <a:r>
              <a:rPr lang="en-US" sz="2000" dirty="0" err="1" smtClean="0"/>
              <a:t>Pentatomidae</a:t>
            </a:r>
            <a:r>
              <a:rPr lang="en-US" sz="2000" dirty="0" smtClean="0"/>
              <a:t>, </a:t>
            </a:r>
            <a:r>
              <a:rPr lang="en-US" sz="2000" dirty="0" err="1" smtClean="0"/>
              <a:t>Coreidae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Lytic saliva</a:t>
            </a:r>
          </a:p>
          <a:p>
            <a:r>
              <a:rPr lang="en-US" sz="2400" dirty="0"/>
              <a:t>Aphids, </a:t>
            </a:r>
            <a:r>
              <a:rPr lang="en-US" sz="2400" dirty="0" err="1"/>
              <a:t>Membracids</a:t>
            </a:r>
            <a:r>
              <a:rPr lang="en-US" sz="2400" dirty="0"/>
              <a:t>, others produce honeydew</a:t>
            </a:r>
          </a:p>
          <a:p>
            <a:r>
              <a:rPr lang="en-US" sz="2400" dirty="0" err="1" smtClean="0"/>
              <a:t>Thysanoptera</a:t>
            </a:r>
            <a:endParaRPr lang="en-US" sz="2400" dirty="0" smtClean="0"/>
          </a:p>
          <a:p>
            <a:r>
              <a:rPr lang="en-US" sz="2400" dirty="0" smtClean="0"/>
              <a:t>Vectors of plant viruses</a:t>
            </a:r>
          </a:p>
        </p:txBody>
      </p:sp>
      <p:pic>
        <p:nvPicPr>
          <p:cNvPr id="5122" name="Picture 2" descr="http://www.asknature.org/images/uploads/strategy/626414af35989de8069624dbf3854782/ecce092e1aa93aa0b35fffd4025e79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063" y="908749"/>
            <a:ext cx="3690923" cy="16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pdl.purdue.edu/PPDL/images/spittlebug_nymph_clos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20" b="17768"/>
          <a:stretch/>
        </p:blipFill>
        <p:spPr bwMode="auto">
          <a:xfrm>
            <a:off x="5217951" y="2598774"/>
            <a:ext cx="3825146" cy="153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colibrary.org/images/full_image/Giant_scale_insects_mating_DP8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11" t="8418" b="10464"/>
          <a:stretch/>
        </p:blipFill>
        <p:spPr bwMode="auto">
          <a:xfrm>
            <a:off x="5335398" y="4209460"/>
            <a:ext cx="3590252" cy="25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2361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Tospovirus</a:t>
            </a:r>
            <a:r>
              <a:rPr lang="en-US" dirty="0" smtClean="0"/>
              <a:t> transmission by </a:t>
            </a:r>
            <a:r>
              <a:rPr lang="en-US" dirty="0" err="1"/>
              <a:t>T</a:t>
            </a:r>
            <a:r>
              <a:rPr lang="en-US" dirty="0" err="1" smtClean="0"/>
              <a:t>hysanoptera</a:t>
            </a:r>
            <a:endParaRPr lang="en-US" dirty="0"/>
          </a:p>
        </p:txBody>
      </p:sp>
      <p:pic>
        <p:nvPicPr>
          <p:cNvPr id="6146" name="Picture 2" descr="Graphic: Illustration of thrips’ movement of TSWV in the sp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976" y="1084276"/>
            <a:ext cx="7206024" cy="46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gure 5. Western flower thrips, Frankliniella occident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9207" y="1277722"/>
            <a:ext cx="2643063" cy="158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226" y="3850547"/>
            <a:ext cx="1510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Western Flower </a:t>
            </a:r>
            <a:r>
              <a:rPr lang="en-US" dirty="0" err="1" smtClean="0"/>
              <a:t>Thrips</a:t>
            </a:r>
            <a:endParaRPr lang="en-US" dirty="0" smtClean="0"/>
          </a:p>
          <a:p>
            <a:pPr algn="ctr"/>
            <a:r>
              <a:rPr lang="en-US" i="1" dirty="0" err="1" smtClean="0"/>
              <a:t>Frankliniella</a:t>
            </a:r>
            <a:r>
              <a:rPr lang="en-US" i="1" dirty="0" smtClean="0"/>
              <a:t> </a:t>
            </a:r>
            <a:r>
              <a:rPr lang="en-US" i="1" dirty="0" err="1" smtClean="0"/>
              <a:t>occidentalis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3347931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Gall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Galls:  proliferation of tissue of the plant caused by invading parasite</a:t>
            </a:r>
          </a:p>
          <a:p>
            <a:r>
              <a:rPr lang="en-US" dirty="0" smtClean="0"/>
              <a:t>Insect gall makers attack leaves, buds, stems</a:t>
            </a:r>
          </a:p>
          <a:p>
            <a:r>
              <a:rPr lang="en-US" dirty="0" smtClean="0"/>
              <a:t>May cause cell enlargement or cell proliferation</a:t>
            </a:r>
          </a:p>
          <a:p>
            <a:r>
              <a:rPr lang="en-US" dirty="0" smtClean="0"/>
              <a:t>Insect usually feeds on gall</a:t>
            </a:r>
          </a:p>
          <a:p>
            <a:pPr lvl="1"/>
            <a:r>
              <a:rPr lang="en-US" dirty="0" smtClean="0"/>
              <a:t>Proliferating parenchyma tissue may be more nutritious than normal tissue</a:t>
            </a:r>
          </a:p>
          <a:p>
            <a:pPr lvl="1"/>
            <a:r>
              <a:rPr lang="en-US" dirty="0" smtClean="0"/>
              <a:t>Affords some protection for the insect (however...)</a:t>
            </a:r>
          </a:p>
          <a:p>
            <a:r>
              <a:rPr lang="en-US" dirty="0" err="1" smtClean="0"/>
              <a:t>Diptera</a:t>
            </a:r>
            <a:r>
              <a:rPr lang="en-US" dirty="0" smtClean="0"/>
              <a:t>, Hymenoptera, </a:t>
            </a:r>
            <a:r>
              <a:rPr lang="en-US" dirty="0" err="1" smtClean="0"/>
              <a:t>Hemiptera</a:t>
            </a:r>
            <a:endParaRPr lang="en-US" dirty="0" smtClean="0"/>
          </a:p>
          <a:p>
            <a:pPr lvl="1"/>
            <a:r>
              <a:rPr lang="en-US" dirty="0" smtClean="0"/>
              <a:t>Also some </a:t>
            </a:r>
            <a:r>
              <a:rPr lang="en-US" dirty="0" err="1" smtClean="0"/>
              <a:t>Thysanoptera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, Lepidoptera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651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hiltonpond.org/images/GallGoldenrodBall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9774" y="621032"/>
            <a:ext cx="3584226" cy="273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ugguide.net/images/cache/J0WQRS9QD07KNKSK9KKKNKSK9KEQUKGKTK9QZSWQ307KJ0AQC06Q10QKNKKKNK8QA0GQNK2QEKIKVKAQDK7KZSAQV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/>
          <a:stretch/>
        </p:blipFill>
        <p:spPr bwMode="auto">
          <a:xfrm>
            <a:off x="5654180" y="3212983"/>
            <a:ext cx="3357722" cy="35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whatsthatbug.com/wp-content/uploads/2011/03/gall_oak_leaf_joy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12" y="368382"/>
            <a:ext cx="3124199" cy="22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all was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48323" y="442200"/>
            <a:ext cx="2457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Apiomorpha sp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512" y="3296503"/>
            <a:ext cx="2920599" cy="34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naturallycuriouswithmaryholland.files.wordpress.com/2012/08/8-21-12-pine-cone-willow-gall-img_4183.jpg?w=590&amp;h=73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81" t="8887" r="17681"/>
          <a:stretch/>
        </p:blipFill>
        <p:spPr bwMode="auto">
          <a:xfrm>
            <a:off x="3438885" y="2897987"/>
            <a:ext cx="2215295" cy="390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74591" y="2517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Diptera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286" y="167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Hymenoptera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727" y="294453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(Scale)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3317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gall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Probably evolved from mining / boring habit</a:t>
            </a:r>
          </a:p>
          <a:p>
            <a:r>
              <a:rPr lang="en-US" dirty="0" smtClean="0"/>
              <a:t>Gall induction</a:t>
            </a:r>
          </a:p>
          <a:p>
            <a:pPr lvl="1"/>
            <a:r>
              <a:rPr lang="en-US" dirty="0" smtClean="0"/>
              <a:t>Mechanical – gall is a response to damage</a:t>
            </a:r>
          </a:p>
          <a:p>
            <a:pPr lvl="1"/>
            <a:r>
              <a:rPr lang="en-US" dirty="0" smtClean="0"/>
              <a:t>Chemical/hormonal – plant hormones, amino acids, secondary compounds (or mimics) in insect saliva</a:t>
            </a:r>
          </a:p>
          <a:p>
            <a:pPr lvl="1"/>
            <a:r>
              <a:rPr lang="en-US" dirty="0" smtClean="0"/>
              <a:t>Genetic elements – viruses, plasmids, transposons may be transferred from insect to plant, and induce gall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3530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predation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7163"/>
            <a:ext cx="8229600" cy="3184649"/>
          </a:xfrm>
        </p:spPr>
        <p:txBody>
          <a:bodyPr/>
          <a:lstStyle/>
          <a:p>
            <a:r>
              <a:rPr lang="en-US" sz="2400" dirty="0" smtClean="0"/>
              <a:t>Insects are a major source of mortality for seeds</a:t>
            </a:r>
          </a:p>
          <a:p>
            <a:pPr lvl="1"/>
            <a:r>
              <a:rPr lang="en-US" sz="2000" dirty="0" smtClean="0"/>
              <a:t>Hymenoptera (ants)</a:t>
            </a:r>
          </a:p>
          <a:p>
            <a:pPr lvl="1"/>
            <a:r>
              <a:rPr lang="en-US" sz="2000" dirty="0" err="1" smtClean="0"/>
              <a:t>Hemiptera</a:t>
            </a:r>
            <a:r>
              <a:rPr lang="en-US" sz="2000" dirty="0" smtClean="0"/>
              <a:t> (</a:t>
            </a:r>
            <a:r>
              <a:rPr lang="en-US" sz="2000" dirty="0" err="1" smtClean="0"/>
              <a:t>Coreidae</a:t>
            </a:r>
            <a:r>
              <a:rPr lang="en-US" sz="2000" dirty="0" smtClean="0"/>
              <a:t>, </a:t>
            </a:r>
            <a:r>
              <a:rPr lang="en-US" sz="2000" dirty="0" err="1" smtClean="0"/>
              <a:t>Pyrrhocoridae</a:t>
            </a:r>
            <a:r>
              <a:rPr lang="en-US" sz="2000" dirty="0" smtClean="0"/>
              <a:t>, </a:t>
            </a:r>
            <a:r>
              <a:rPr lang="en-US" sz="2000" dirty="0" err="1" smtClean="0"/>
              <a:t>Lygaeidae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Coleoptera</a:t>
            </a:r>
            <a:r>
              <a:rPr lang="en-US" sz="2000" dirty="0" smtClean="0"/>
              <a:t> (</a:t>
            </a:r>
            <a:r>
              <a:rPr lang="en-US" sz="2000" dirty="0" err="1" smtClean="0"/>
              <a:t>Curculionidae</a:t>
            </a:r>
            <a:r>
              <a:rPr lang="en-US" sz="2000" dirty="0" smtClean="0"/>
              <a:t>, </a:t>
            </a:r>
            <a:r>
              <a:rPr lang="en-US" sz="2000" dirty="0" err="1" smtClean="0"/>
              <a:t>Chrysomelidae</a:t>
            </a:r>
            <a:r>
              <a:rPr lang="en-US" sz="2000" dirty="0" smtClean="0"/>
              <a:t> – </a:t>
            </a:r>
            <a:r>
              <a:rPr lang="en-US" sz="2000" dirty="0" err="1" smtClean="0"/>
              <a:t>Bruchid</a:t>
            </a:r>
            <a:r>
              <a:rPr lang="en-US" sz="2000" dirty="0" smtClean="0"/>
              <a:t> group)</a:t>
            </a:r>
          </a:p>
          <a:p>
            <a:pPr lvl="1"/>
            <a:r>
              <a:rPr lang="en-US" sz="2000" dirty="0" smtClean="0"/>
              <a:t>Lepidoptera (</a:t>
            </a:r>
            <a:r>
              <a:rPr lang="en-US" sz="2000" dirty="0" err="1" smtClean="0"/>
              <a:t>Gelechiidae</a:t>
            </a:r>
            <a:r>
              <a:rPr lang="en-US" sz="2000" dirty="0" smtClean="0"/>
              <a:t>, </a:t>
            </a:r>
            <a:r>
              <a:rPr lang="en-US" sz="2000" dirty="0" err="1" smtClean="0"/>
              <a:t>Oecophoridae</a:t>
            </a:r>
            <a:r>
              <a:rPr lang="en-US" sz="2000" dirty="0" smtClean="0"/>
              <a:t>, </a:t>
            </a:r>
            <a:r>
              <a:rPr lang="en-US" sz="2000" dirty="0" err="1" smtClean="0"/>
              <a:t>Noctuidae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Hymenoptera (</a:t>
            </a:r>
            <a:r>
              <a:rPr lang="en-US" sz="2000" dirty="0" err="1" smtClean="0"/>
              <a:t>Eurytomidae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Parasitoid or Predatory habit</a:t>
            </a:r>
          </a:p>
          <a:p>
            <a:r>
              <a:rPr lang="en-US" sz="2400" dirty="0" smtClean="0"/>
              <a:t>Ants may also be dispersers of seeds</a:t>
            </a:r>
            <a:endParaRPr lang="en-US" sz="2400" dirty="0"/>
          </a:p>
        </p:txBody>
      </p:sp>
      <p:pic>
        <p:nvPicPr>
          <p:cNvPr id="1026" name="Picture 2" descr="Figure 4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1931" y="4623371"/>
            <a:ext cx="2562159" cy="200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aspweb.org/Chalcidoidea/Eurytomidae/Eurytominae/Eurytoma/images/Eurytoma_male_female_Vida_van_der_Walt_img-511_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725" y="4112908"/>
            <a:ext cx="20955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arm6.static.flickr.com/5090/5313494901_7bc3fabd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89807"/>
            <a:ext cx="3176575" cy="22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issouribotanicalgarden.org/Portals/0/Gardening/Gardening%20Help/images/Pests/Tomato_fruitworm1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9906" y="2774483"/>
            <a:ext cx="2605433" cy="173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Ants and seeds (</a:t>
            </a:r>
            <a:r>
              <a:rPr lang="en-US" dirty="0" err="1" smtClean="0"/>
              <a:t>Myrmecochory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21933"/>
            <a:ext cx="8378575" cy="5089989"/>
          </a:xfrm>
        </p:spPr>
        <p:txBody>
          <a:bodyPr/>
          <a:lstStyle/>
          <a:p>
            <a:r>
              <a:rPr lang="en-US" sz="2400" dirty="0" smtClean="0"/>
              <a:t>Harvester ants </a:t>
            </a:r>
          </a:p>
          <a:p>
            <a:pPr lvl="1"/>
            <a:r>
              <a:rPr lang="en-US" sz="2000" i="1" dirty="0" err="1" smtClean="0"/>
              <a:t>Pogonomyrmex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Veromessor</a:t>
            </a:r>
            <a:endParaRPr lang="en-US" sz="2000" dirty="0" smtClean="0"/>
          </a:p>
          <a:p>
            <a:pPr lvl="1"/>
            <a:r>
              <a:rPr lang="en-US" sz="2000" dirty="0" smtClean="0"/>
              <a:t>Specialists on seeds</a:t>
            </a:r>
          </a:p>
          <a:p>
            <a:r>
              <a:rPr lang="en-US" sz="2400" dirty="0" smtClean="0"/>
              <a:t>Violets (</a:t>
            </a:r>
            <a:r>
              <a:rPr lang="en-US" sz="2400" dirty="0" err="1" smtClean="0"/>
              <a:t>Violaceae</a:t>
            </a:r>
            <a:r>
              <a:rPr lang="en-US" sz="2400" dirty="0" smtClean="0"/>
              <a:t>) </a:t>
            </a:r>
          </a:p>
          <a:p>
            <a:pPr lvl="1"/>
            <a:r>
              <a:rPr lang="en-US" sz="2000" i="1" dirty="0" smtClean="0"/>
              <a:t>Formica</a:t>
            </a:r>
          </a:p>
          <a:p>
            <a:r>
              <a:rPr lang="en-US" sz="2400" dirty="0" smtClean="0"/>
              <a:t>Seeds of ant plants typically have </a:t>
            </a:r>
            <a:r>
              <a:rPr lang="en-US" sz="2400" dirty="0" err="1" smtClean="0"/>
              <a:t>elaiosomes</a:t>
            </a:r>
            <a:endParaRPr lang="en-US" sz="2400" dirty="0" smtClean="0"/>
          </a:p>
          <a:p>
            <a:r>
              <a:rPr lang="en-US" sz="2400" dirty="0" smtClean="0"/>
              <a:t>Evolved from seed predation</a:t>
            </a:r>
          </a:p>
          <a:p>
            <a:r>
              <a:rPr lang="en-US" sz="2400" dirty="0" smtClean="0"/>
              <a:t>Coevolution?  Very non-specific</a:t>
            </a:r>
            <a:endParaRPr lang="en-US" sz="2400" dirty="0"/>
          </a:p>
        </p:txBody>
      </p:sp>
      <p:pic>
        <p:nvPicPr>
          <p:cNvPr id="2050" name="Picture 2" descr="http://www.featurepics.com/FI/Thumb300/20091008/Florida-Harvester-Ant-Pogonomyrmex-Badius-Colony-Entrance-1344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583" y="4140485"/>
            <a:ext cx="3945627" cy="26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niculariu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0655" y="2772863"/>
            <a:ext cx="2501556" cy="166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morning-earth.org/Graphic-E/BIOSPHERE/PLANTIMAGE/DISPERSAL/ELIASOMES/bloodrootel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56" y="4140485"/>
            <a:ext cx="2649270" cy="26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orning-earth.org/Graphic-E/BIOSPHERE/PLANTIMAGE/DISPERSAL/ELIASOMES/dogtoothvioletel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2195" y="4253501"/>
            <a:ext cx="2413918" cy="23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70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wings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948" y="1057013"/>
            <a:ext cx="5251508" cy="5519955"/>
          </a:xfrm>
        </p:spPr>
        <p:txBody>
          <a:bodyPr/>
          <a:lstStyle/>
          <a:p>
            <a:r>
              <a:rPr lang="en-US" sz="2400" b="1" dirty="0" smtClean="0"/>
              <a:t>Hypotheses for morphological origin</a:t>
            </a:r>
          </a:p>
          <a:p>
            <a:r>
              <a:rPr lang="en-US" sz="2400" dirty="0" err="1" smtClean="0"/>
              <a:t>Paranotal</a:t>
            </a:r>
            <a:r>
              <a:rPr lang="en-US" sz="2400" dirty="0" smtClean="0"/>
              <a:t> lobes</a:t>
            </a:r>
          </a:p>
          <a:p>
            <a:r>
              <a:rPr lang="en-US" sz="2400" dirty="0" err="1" smtClean="0"/>
              <a:t>Epicoxa</a:t>
            </a:r>
            <a:r>
              <a:rPr lang="en-US" sz="2400" dirty="0" smtClean="0"/>
              <a:t> (basal limb segment)</a:t>
            </a:r>
          </a:p>
          <a:p>
            <a:pPr lvl="1"/>
            <a:r>
              <a:rPr lang="en-US" sz="2000" dirty="0" err="1" smtClean="0"/>
              <a:t>Exite</a:t>
            </a:r>
            <a:r>
              <a:rPr lang="en-US" sz="2000" dirty="0" smtClean="0"/>
              <a:t>, or </a:t>
            </a:r>
            <a:r>
              <a:rPr lang="en-US" sz="2000" dirty="0" err="1" smtClean="0"/>
              <a:t>exite+endite</a:t>
            </a:r>
            <a:endParaRPr lang="en-US" sz="2000" dirty="0" smtClean="0"/>
          </a:p>
          <a:p>
            <a:pPr lvl="1"/>
            <a:r>
              <a:rPr lang="en-US" sz="2000" dirty="0" smtClean="0"/>
              <a:t>Molecular developmental evidence</a:t>
            </a:r>
          </a:p>
          <a:p>
            <a:r>
              <a:rPr lang="en-US" sz="2400" dirty="0" smtClean="0"/>
              <a:t>Gill homolog</a:t>
            </a:r>
          </a:p>
          <a:p>
            <a:pPr lvl="1"/>
            <a:r>
              <a:rPr lang="en-US" sz="2000" dirty="0" smtClean="0"/>
              <a:t>Serial homology with abdominal gills</a:t>
            </a:r>
          </a:p>
          <a:p>
            <a:pPr lvl="1"/>
            <a:r>
              <a:rPr lang="en-US" sz="2000" dirty="0" smtClean="0"/>
              <a:t>Both wings and gills may have evolved from limb </a:t>
            </a:r>
            <a:r>
              <a:rPr lang="en-US" sz="2000" dirty="0" err="1" smtClean="0"/>
              <a:t>exites</a:t>
            </a:r>
            <a:endParaRPr lang="en-US" sz="2000" dirty="0" smtClean="0"/>
          </a:p>
          <a:p>
            <a:pPr lvl="1"/>
            <a:r>
              <a:rPr lang="en-US" sz="2000" dirty="0" smtClean="0"/>
              <a:t>Implies multiple invasions of terrestrial environment </a:t>
            </a:r>
          </a:p>
          <a:p>
            <a:pPr lvl="2"/>
            <a:r>
              <a:rPr lang="en-US" sz="2000" dirty="0" err="1" smtClean="0"/>
              <a:t>Entognatha</a:t>
            </a:r>
            <a:endParaRPr lang="en-US" sz="2000" dirty="0" smtClean="0"/>
          </a:p>
          <a:p>
            <a:pPr lvl="2"/>
            <a:r>
              <a:rPr lang="en-US" sz="2000" dirty="0" err="1" smtClean="0"/>
              <a:t>Apterygotes</a:t>
            </a:r>
            <a:endParaRPr lang="en-US" sz="2000" dirty="0" smtClean="0"/>
          </a:p>
          <a:p>
            <a:pPr lvl="2"/>
            <a:r>
              <a:rPr lang="en-US" sz="2000" dirty="0" err="1" smtClean="0"/>
              <a:t>Pterygotes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2378" y="984250"/>
            <a:ext cx="3569208" cy="54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104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feeding insects and biological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2440897"/>
          </a:xfrm>
        </p:spPr>
        <p:txBody>
          <a:bodyPr/>
          <a:lstStyle/>
          <a:p>
            <a:r>
              <a:rPr lang="en-US" i="1" dirty="0" err="1" smtClean="0"/>
              <a:t>Opuntia</a:t>
            </a:r>
            <a:r>
              <a:rPr lang="en-US" dirty="0" smtClean="0"/>
              <a:t> and </a:t>
            </a:r>
            <a:r>
              <a:rPr lang="en-US" i="1" dirty="0" err="1" smtClean="0"/>
              <a:t>Cactoblastis</a:t>
            </a:r>
            <a:r>
              <a:rPr lang="en-US" i="1" dirty="0" smtClean="0"/>
              <a:t> </a:t>
            </a:r>
            <a:r>
              <a:rPr lang="en-US" i="1" dirty="0" err="1" smtClean="0"/>
              <a:t>cactorum</a:t>
            </a:r>
            <a:endParaRPr lang="en-US" i="1" dirty="0" smtClean="0"/>
          </a:p>
          <a:p>
            <a:pPr lvl="1"/>
            <a:r>
              <a:rPr lang="en-US" dirty="0" smtClean="0"/>
              <a:t>Australia, South Africa, S. Florida</a:t>
            </a:r>
          </a:p>
          <a:p>
            <a:pPr lvl="1"/>
            <a:r>
              <a:rPr lang="en-US" i="1" dirty="0" smtClean="0"/>
              <a:t>C. </a:t>
            </a:r>
            <a:r>
              <a:rPr lang="en-US" i="1" dirty="0" err="1" smtClean="0"/>
              <a:t>cactorum</a:t>
            </a:r>
            <a:r>
              <a:rPr lang="en-US" i="1" dirty="0" smtClean="0"/>
              <a:t> </a:t>
            </a:r>
            <a:r>
              <a:rPr lang="en-US" dirty="0" smtClean="0"/>
              <a:t>from S. America</a:t>
            </a:r>
          </a:p>
          <a:p>
            <a:pPr lvl="1"/>
            <a:r>
              <a:rPr lang="en-US" dirty="0" smtClean="0"/>
              <a:t>Success in Australia, S. Africa</a:t>
            </a:r>
          </a:p>
          <a:p>
            <a:pPr lvl="1"/>
            <a:r>
              <a:rPr lang="en-US" dirty="0" smtClean="0"/>
              <a:t>Introduced to Caribbean; threatening native cacti</a:t>
            </a:r>
            <a:endParaRPr lang="en-US" dirty="0"/>
          </a:p>
        </p:txBody>
      </p:sp>
      <p:pic>
        <p:nvPicPr>
          <p:cNvPr id="3074" name="Picture 2" descr="http://www.sbs.utexas.edu/levin/bio311d/comandpop/cactoblasti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72" b="22635"/>
          <a:stretch/>
        </p:blipFill>
        <p:spPr bwMode="auto">
          <a:xfrm>
            <a:off x="2135040" y="4439202"/>
            <a:ext cx="7008960" cy="240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phis.usda.gov/plant_health/plant_pest_info/cactoblastis/downloads/images/IB012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1676" y="1195388"/>
            <a:ext cx="2737735" cy="18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ri.msstate.edu/research/cmdmn/images/cactoblas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946" y="3636285"/>
            <a:ext cx="2061877" cy="17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58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feeding insects and biological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81" y="881510"/>
            <a:ext cx="6746447" cy="3789059"/>
          </a:xfrm>
        </p:spPr>
        <p:txBody>
          <a:bodyPr/>
          <a:lstStyle/>
          <a:p>
            <a:r>
              <a:rPr lang="en-US" sz="2400" dirty="0" smtClean="0"/>
              <a:t>Patterson’s curse (</a:t>
            </a:r>
            <a:r>
              <a:rPr lang="en-US" sz="2400" i="1" dirty="0" err="1" smtClean="0"/>
              <a:t>Echium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plantaginium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dirty="0" smtClean="0"/>
              <a:t>Mediterranean, introduced to Australia, North America</a:t>
            </a:r>
          </a:p>
          <a:p>
            <a:pPr lvl="1"/>
            <a:r>
              <a:rPr lang="en-US" sz="2000" dirty="0" smtClean="0"/>
              <a:t>Toxic to grazing animals (but good for bees)</a:t>
            </a:r>
          </a:p>
          <a:p>
            <a:pPr lvl="1"/>
            <a:r>
              <a:rPr lang="en-US" sz="2000" dirty="0" smtClean="0"/>
              <a:t>CSIRO began introductions of 6 biological control agents in 1970s</a:t>
            </a:r>
          </a:p>
          <a:p>
            <a:pPr lvl="1"/>
            <a:r>
              <a:rPr lang="en-US" sz="2000" dirty="0" smtClean="0"/>
              <a:t>5 beetles, 1 moth</a:t>
            </a:r>
          </a:p>
          <a:p>
            <a:pPr lvl="2"/>
            <a:r>
              <a:rPr lang="en-US" sz="2000" dirty="0" err="1" smtClean="0"/>
              <a:t>Curculionidae</a:t>
            </a:r>
            <a:r>
              <a:rPr lang="en-US" sz="2000" dirty="0" smtClean="0"/>
              <a:t>:  </a:t>
            </a:r>
          </a:p>
          <a:p>
            <a:pPr lvl="3"/>
            <a:r>
              <a:rPr lang="en-US" sz="2000" i="1" dirty="0" err="1" smtClean="0"/>
              <a:t>Mogulones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larvatus</a:t>
            </a:r>
            <a:r>
              <a:rPr lang="en-US" sz="2000" i="1" dirty="0" smtClean="0"/>
              <a:t> </a:t>
            </a:r>
            <a:r>
              <a:rPr lang="en-US" sz="2000" dirty="0" smtClean="0"/>
              <a:t>[shoot]</a:t>
            </a:r>
            <a:endParaRPr lang="en-US" sz="2000" dirty="0"/>
          </a:p>
          <a:p>
            <a:pPr lvl="3"/>
            <a:r>
              <a:rPr lang="en-US" sz="2000" i="1" dirty="0" err="1" smtClean="0"/>
              <a:t>Mogulones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geographicus</a:t>
            </a:r>
            <a:r>
              <a:rPr lang="en-US" sz="2000" i="1" dirty="0" smtClean="0"/>
              <a:t> </a:t>
            </a:r>
            <a:r>
              <a:rPr lang="en-US" sz="2000" dirty="0" smtClean="0"/>
              <a:t>[root]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2"/>
            <a:endParaRPr lang="en-US" sz="2000" dirty="0" smtClean="0"/>
          </a:p>
        </p:txBody>
      </p:sp>
      <p:pic>
        <p:nvPicPr>
          <p:cNvPr id="4098" name="Picture 2" descr="http://waltzingaustralia.files.wordpress.com/2009/03/patersonscurse-b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8"/>
          <a:stretch/>
        </p:blipFill>
        <p:spPr bwMode="auto">
          <a:xfrm>
            <a:off x="3756224" y="4212940"/>
            <a:ext cx="5241655" cy="249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0.gstatic.com/images?q=tbn:ANd9GcQ-9QZC-B_oes_Ung--aBQT49uxKFzhV_ReubkuD9u_yrk6Ha7ysQ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671" y="4670570"/>
            <a:ext cx="3130037" cy="203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siro.au/%7E/Media/CSIROau/Images/Insects/MogulonesgeographicusOnFlower_Ento_set/Main.ash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3835" y="2003461"/>
            <a:ext cx="1924044" cy="22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scienceimage.csiro.au/index.cfm?event=site.image.thumbnail&amp;id=3918&amp;viewfile=f&amp;divid=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46" t="26390" r="23296" b="26469"/>
          <a:stretch/>
        </p:blipFill>
        <p:spPr bwMode="auto">
          <a:xfrm>
            <a:off x="92524" y="3458219"/>
            <a:ext cx="1649965" cy="121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2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5792"/>
            <a:ext cx="7183972" cy="4930775"/>
          </a:xfrm>
        </p:spPr>
        <p:txBody>
          <a:bodyPr/>
          <a:lstStyle/>
          <a:p>
            <a:r>
              <a:rPr lang="en-US" sz="2400" i="1" dirty="0" err="1"/>
              <a:t>Salvinia</a:t>
            </a:r>
            <a:r>
              <a:rPr lang="en-US" sz="2400" dirty="0"/>
              <a:t> &amp; </a:t>
            </a:r>
            <a:r>
              <a:rPr lang="en-US" sz="2400" i="1" dirty="0" err="1"/>
              <a:t>Cyrtobagous</a:t>
            </a:r>
            <a:r>
              <a:rPr lang="en-US" sz="2400" i="1" dirty="0"/>
              <a:t> </a:t>
            </a:r>
            <a:r>
              <a:rPr lang="en-US" sz="2400" dirty="0"/>
              <a:t>[box 11.3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Purple </a:t>
            </a:r>
            <a:r>
              <a:rPr lang="en-US" sz="2400" dirty="0" err="1" smtClean="0"/>
              <a:t>loostrife</a:t>
            </a:r>
            <a:endParaRPr lang="en-US" sz="2400" dirty="0" smtClean="0"/>
          </a:p>
          <a:p>
            <a:pPr lvl="1"/>
            <a:r>
              <a:rPr lang="en-US" sz="2000" b="1" i="1" dirty="0" err="1" smtClean="0"/>
              <a:t>Galerucella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pusilla</a:t>
            </a:r>
            <a:r>
              <a:rPr lang="en-US" sz="2000" b="1" dirty="0"/>
              <a:t> -- a leaf-feeding beetle </a:t>
            </a:r>
          </a:p>
          <a:p>
            <a:pPr lvl="1"/>
            <a:r>
              <a:rPr lang="en-US" sz="2000" b="1" i="1" dirty="0" err="1"/>
              <a:t>Galerucella</a:t>
            </a:r>
            <a:r>
              <a:rPr lang="en-US" sz="2000" b="1" i="1" dirty="0"/>
              <a:t> </a:t>
            </a:r>
            <a:r>
              <a:rPr lang="en-US" sz="2000" b="1" i="1" dirty="0" err="1"/>
              <a:t>calmariensis</a:t>
            </a:r>
            <a:r>
              <a:rPr lang="en-US" sz="2000" b="1" dirty="0"/>
              <a:t> -- a leaf-feeding beetle </a:t>
            </a:r>
          </a:p>
          <a:p>
            <a:pPr lvl="1"/>
            <a:r>
              <a:rPr lang="en-US" sz="2000" i="1" dirty="0" err="1"/>
              <a:t>Hylobius</a:t>
            </a:r>
            <a:r>
              <a:rPr lang="en-US" sz="2000" i="1" dirty="0"/>
              <a:t> </a:t>
            </a:r>
            <a:r>
              <a:rPr lang="en-US" sz="2000" i="1" dirty="0" err="1"/>
              <a:t>transversovittatus</a:t>
            </a:r>
            <a:r>
              <a:rPr lang="en-US" sz="2000" dirty="0"/>
              <a:t> -- a root-mining weevil </a:t>
            </a:r>
          </a:p>
          <a:p>
            <a:pPr lvl="1"/>
            <a:r>
              <a:rPr lang="en-US" sz="2000" dirty="0" smtClean="0"/>
              <a:t>Vermont:  90% reduction</a:t>
            </a:r>
          </a:p>
          <a:p>
            <a:pPr lvl="1"/>
            <a:r>
              <a:rPr lang="en-US" sz="2000" dirty="0" smtClean="0"/>
              <a:t>North Dakota:  </a:t>
            </a:r>
            <a:r>
              <a:rPr lang="en-US" sz="2000" dirty="0" err="1" smtClean="0"/>
              <a:t>Nontarget</a:t>
            </a:r>
            <a:r>
              <a:rPr lang="en-US" sz="2000" dirty="0" smtClean="0"/>
              <a:t> effects of urban mosquito control </a:t>
            </a:r>
          </a:p>
          <a:p>
            <a:endParaRPr lang="en-US" dirty="0"/>
          </a:p>
          <a:p>
            <a:endParaRPr lang="en-US" sz="2400" dirty="0"/>
          </a:p>
        </p:txBody>
      </p:sp>
      <p:pic>
        <p:nvPicPr>
          <p:cNvPr id="5122" name="Picture 2" descr="http://www.iisgcp.org/exoticsp/images/loosestrife/PLoose-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737" y="3599599"/>
            <a:ext cx="5150728" cy="312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gri.idaho.gov/Categories/PlantsInsects/NoxiousWeeds/Images/Bio_Control/Galerucell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2039" y="4515047"/>
            <a:ext cx="21812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hoto credit:  Linda Wilson, U of 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155" y="274638"/>
            <a:ext cx="2604035" cy="21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80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control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030"/>
            <a:ext cx="8229600" cy="5263134"/>
          </a:xfrm>
        </p:spPr>
        <p:txBody>
          <a:bodyPr/>
          <a:lstStyle/>
          <a:p>
            <a:r>
              <a:rPr lang="en-US" sz="2400" b="1" dirty="0"/>
              <a:t>Classical </a:t>
            </a:r>
            <a:endParaRPr lang="en-US" sz="2400" dirty="0" smtClean="0"/>
          </a:p>
          <a:p>
            <a:pPr lvl="1"/>
            <a:r>
              <a:rPr lang="en-US" sz="2000" dirty="0" smtClean="0"/>
              <a:t>introduce </a:t>
            </a:r>
            <a:r>
              <a:rPr lang="en-US" sz="2000" dirty="0"/>
              <a:t>natural enemies </a:t>
            </a:r>
            <a:r>
              <a:rPr lang="en-US" sz="2000" dirty="0" smtClean="0"/>
              <a:t>that become established</a:t>
            </a:r>
          </a:p>
          <a:p>
            <a:pPr lvl="1"/>
            <a:r>
              <a:rPr lang="en-US" sz="2000" dirty="0" smtClean="0"/>
              <a:t>create lower equilibrium population size (</a:t>
            </a:r>
            <a:r>
              <a:rPr lang="en-US" sz="2000" i="1" dirty="0" smtClean="0"/>
              <a:t>K</a:t>
            </a:r>
            <a:r>
              <a:rPr lang="en-US" sz="2000" dirty="0" smtClean="0"/>
              <a:t>) for the target species</a:t>
            </a:r>
          </a:p>
          <a:p>
            <a:pPr lvl="1"/>
            <a:r>
              <a:rPr lang="en-US" sz="2000" dirty="0" smtClean="0"/>
              <a:t>Usually nonnative species</a:t>
            </a:r>
          </a:p>
          <a:p>
            <a:pPr lvl="1"/>
            <a:r>
              <a:rPr lang="en-US" sz="2000" dirty="0" smtClean="0"/>
              <a:t>Populations of target and enemy both persist</a:t>
            </a:r>
          </a:p>
          <a:p>
            <a:pPr lvl="1"/>
            <a:r>
              <a:rPr lang="en-US" sz="1400" dirty="0" err="1" smtClean="0"/>
              <a:t>Clewley</a:t>
            </a:r>
            <a:r>
              <a:rPr lang="en-US" sz="1400" dirty="0" smtClean="0"/>
              <a:t>, et al. 2012.</a:t>
            </a:r>
            <a:r>
              <a:rPr lang="en-US" sz="1400" dirty="0"/>
              <a:t>The effectiveness of classical biological control of invasive </a:t>
            </a:r>
            <a:r>
              <a:rPr lang="en-US" sz="1400" dirty="0" smtClean="0"/>
              <a:t>plants.</a:t>
            </a:r>
            <a:r>
              <a:rPr lang="en-US" sz="1400" i="1" dirty="0" smtClean="0"/>
              <a:t> J. Applied Ecol.  </a:t>
            </a: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</a:t>
            </a:r>
            <a:r>
              <a:rPr lang="en-US" sz="1400" dirty="0" smtClean="0">
                <a:hlinkClick r:id="rId2"/>
              </a:rPr>
              <a:t>onlinelibrary.wiley.com/doi/10.1111/j.1365-2664.2012.02209.x/pdf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2400" b="1" dirty="0" smtClean="0"/>
              <a:t>Augmentative</a:t>
            </a:r>
            <a:endParaRPr lang="en-US" sz="2400" dirty="0" smtClean="0"/>
          </a:p>
          <a:p>
            <a:pPr lvl="1"/>
            <a:r>
              <a:rPr lang="en-US" sz="2000" dirty="0" smtClean="0"/>
              <a:t>Introduce large </a:t>
            </a:r>
            <a:r>
              <a:rPr lang="en-US" sz="2000" dirty="0"/>
              <a:t>numbers of natural </a:t>
            </a:r>
            <a:r>
              <a:rPr lang="en-US" sz="2000" dirty="0" smtClean="0"/>
              <a:t>enemies</a:t>
            </a:r>
          </a:p>
          <a:p>
            <a:pPr lvl="1"/>
            <a:r>
              <a:rPr lang="en-US" sz="2000" dirty="0" smtClean="0"/>
              <a:t>Devastate target population over the short term</a:t>
            </a:r>
          </a:p>
          <a:p>
            <a:pPr lvl="1"/>
            <a:r>
              <a:rPr lang="en-US" sz="2000" dirty="0" smtClean="0"/>
              <a:t>May be nonnative</a:t>
            </a:r>
          </a:p>
          <a:p>
            <a:pPr lvl="1"/>
            <a:r>
              <a:rPr lang="en-US" sz="2000" dirty="0" smtClean="0"/>
              <a:t>Persistence of enemies not critical</a:t>
            </a:r>
            <a:endParaRPr lang="en-US" sz="2000" dirty="0"/>
          </a:p>
          <a:p>
            <a:r>
              <a:rPr lang="en-US" sz="2400" b="1" dirty="0"/>
              <a:t>Conservation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000" dirty="0" smtClean="0"/>
              <a:t>create environments that foster </a:t>
            </a:r>
            <a:r>
              <a:rPr lang="en-US" sz="2000" dirty="0"/>
              <a:t>natural enemy </a:t>
            </a:r>
            <a:r>
              <a:rPr lang="en-US" sz="2000" dirty="0" smtClean="0"/>
              <a:t>populations</a:t>
            </a:r>
          </a:p>
          <a:p>
            <a:pPr lvl="1"/>
            <a:r>
              <a:rPr lang="en-US" sz="2000" dirty="0" smtClean="0"/>
              <a:t>Vegetation management, tillage, buffer strips </a:t>
            </a:r>
          </a:p>
          <a:p>
            <a:pPr lvl="1"/>
            <a:r>
              <a:rPr lang="en-US" sz="2000" dirty="0" smtClean="0"/>
              <a:t>Emphasis on native enemies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0542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 of proto-wings?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selective advantage of </a:t>
            </a:r>
            <a:r>
              <a:rPr lang="en-US" dirty="0" err="1" smtClean="0"/>
              <a:t>protowing</a:t>
            </a:r>
            <a:r>
              <a:rPr lang="en-US" dirty="0" smtClean="0"/>
              <a:t>?</a:t>
            </a:r>
          </a:p>
          <a:p>
            <a:r>
              <a:rPr lang="en-US" b="1" dirty="0" smtClean="0"/>
              <a:t>Hypotheses</a:t>
            </a:r>
          </a:p>
          <a:p>
            <a:pPr lvl="1"/>
            <a:r>
              <a:rPr lang="en-US" dirty="0" smtClean="0"/>
              <a:t>Floating </a:t>
            </a:r>
          </a:p>
          <a:p>
            <a:pPr lvl="2"/>
            <a:r>
              <a:rPr lang="en-US" dirty="0" smtClean="0"/>
              <a:t>akin to ballooning in spiders</a:t>
            </a:r>
          </a:p>
          <a:p>
            <a:pPr lvl="1"/>
            <a:r>
              <a:rPr lang="en-US" dirty="0" smtClean="0"/>
              <a:t>Paragliding </a:t>
            </a:r>
          </a:p>
          <a:p>
            <a:pPr lvl="2"/>
            <a:r>
              <a:rPr lang="en-US" dirty="0" smtClean="0"/>
              <a:t>dropping from high point; as in gliding vertebrates</a:t>
            </a:r>
          </a:p>
          <a:p>
            <a:pPr lvl="1"/>
            <a:r>
              <a:rPr lang="en-US" dirty="0" smtClean="0"/>
              <a:t>Better leaping</a:t>
            </a:r>
          </a:p>
          <a:p>
            <a:pPr lvl="2"/>
            <a:r>
              <a:rPr lang="en-US" dirty="0" smtClean="0"/>
              <a:t>Same hypothesis applied to birds</a:t>
            </a:r>
          </a:p>
          <a:p>
            <a:pPr lvl="1"/>
            <a:r>
              <a:rPr lang="en-US" dirty="0" smtClean="0"/>
              <a:t>Surface sailing</a:t>
            </a:r>
          </a:p>
          <a:p>
            <a:pPr lvl="2"/>
            <a:r>
              <a:rPr lang="en-US" dirty="0" smtClean="0"/>
              <a:t>Wing as a sail for adults of aquatic insects</a:t>
            </a:r>
          </a:p>
          <a:p>
            <a:pPr lvl="2"/>
            <a:r>
              <a:rPr lang="en-US" dirty="0" smtClean="0"/>
              <a:t>Can see this work now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5985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www.youtube.com/watch?v=xZ1qrkRfHXY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3875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metamorphosis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50"/>
            <a:ext cx="8229600" cy="5141913"/>
          </a:xfrm>
        </p:spPr>
        <p:txBody>
          <a:bodyPr/>
          <a:lstStyle/>
          <a:p>
            <a:r>
              <a:rPr lang="en-US" sz="2400" dirty="0" smtClean="0"/>
              <a:t>Evolved in the Permian; adaptive radiation in Mesozoic</a:t>
            </a:r>
          </a:p>
          <a:p>
            <a:r>
              <a:rPr lang="en-US" sz="2400" dirty="0" smtClean="0"/>
              <a:t>Two hypotheses</a:t>
            </a:r>
          </a:p>
          <a:p>
            <a:r>
              <a:rPr lang="en-US" sz="2400" dirty="0" smtClean="0"/>
              <a:t>1. Larvae homologous to </a:t>
            </a:r>
            <a:r>
              <a:rPr lang="en-US" sz="2400" dirty="0" err="1" smtClean="0"/>
              <a:t>nymphal</a:t>
            </a:r>
            <a:r>
              <a:rPr lang="en-US" sz="2400" dirty="0" smtClean="0"/>
              <a:t> stages of </a:t>
            </a:r>
            <a:r>
              <a:rPr lang="en-US" sz="2400" dirty="0" err="1" smtClean="0"/>
              <a:t>hemimetabolous</a:t>
            </a:r>
            <a:r>
              <a:rPr lang="en-US" sz="2400" dirty="0" smtClean="0"/>
              <a:t> insects</a:t>
            </a:r>
          </a:p>
          <a:p>
            <a:pPr lvl="1"/>
            <a:r>
              <a:rPr lang="en-US" sz="2000" dirty="0" smtClean="0"/>
              <a:t>Pupa represents a new stage</a:t>
            </a:r>
          </a:p>
          <a:p>
            <a:r>
              <a:rPr lang="en-US" sz="2400" dirty="0" smtClean="0"/>
              <a:t>2. Larvae homologous to </a:t>
            </a:r>
            <a:r>
              <a:rPr lang="en-US" sz="2400" dirty="0" err="1" smtClean="0"/>
              <a:t>pronymphal</a:t>
            </a:r>
            <a:r>
              <a:rPr lang="en-US" sz="2400" dirty="0" smtClean="0"/>
              <a:t> stage</a:t>
            </a:r>
          </a:p>
          <a:p>
            <a:pPr lvl="1"/>
            <a:r>
              <a:rPr lang="en-US" sz="2000" dirty="0" err="1" smtClean="0"/>
              <a:t>Pronymph</a:t>
            </a:r>
            <a:r>
              <a:rPr lang="en-US" sz="2000" dirty="0" smtClean="0"/>
              <a:t>:  </a:t>
            </a:r>
            <a:r>
              <a:rPr lang="en-US" sz="2000" dirty="0" err="1" smtClean="0"/>
              <a:t>prehatchling</a:t>
            </a:r>
            <a:r>
              <a:rPr lang="en-US" sz="2000" dirty="0" smtClean="0"/>
              <a:t> or hatchling stage</a:t>
            </a:r>
          </a:p>
          <a:p>
            <a:pPr lvl="1"/>
            <a:r>
              <a:rPr lang="en-US" sz="2000" dirty="0" smtClean="0"/>
              <a:t>Morphologically distinct from nymphs</a:t>
            </a:r>
          </a:p>
          <a:p>
            <a:pPr lvl="2"/>
            <a:r>
              <a:rPr lang="en-US" sz="2000" dirty="0" smtClean="0"/>
              <a:t>Within egg</a:t>
            </a:r>
          </a:p>
          <a:p>
            <a:pPr lvl="2"/>
            <a:r>
              <a:rPr lang="en-US" sz="2000" dirty="0" smtClean="0"/>
              <a:t>Hatches from egg, mobile, membrane encased, feeds on yolk </a:t>
            </a:r>
          </a:p>
          <a:p>
            <a:pPr lvl="2"/>
            <a:r>
              <a:rPr lang="en-US" sz="2000" dirty="0" err="1" smtClean="0"/>
              <a:t>Unsclerotized</a:t>
            </a:r>
            <a:r>
              <a:rPr lang="en-US" sz="2000" dirty="0" smtClean="0"/>
              <a:t>; reduced limbs</a:t>
            </a:r>
          </a:p>
          <a:p>
            <a:pPr lvl="2"/>
            <a:r>
              <a:rPr lang="en-US" sz="2000" dirty="0" smtClean="0"/>
              <a:t>Molts to first </a:t>
            </a:r>
            <a:r>
              <a:rPr lang="en-US" sz="2000" dirty="0" err="1" smtClean="0"/>
              <a:t>instar</a:t>
            </a:r>
            <a:r>
              <a:rPr lang="en-US" sz="2000" dirty="0" smtClean="0"/>
              <a:t> nymph</a:t>
            </a:r>
          </a:p>
          <a:p>
            <a:pPr lvl="1"/>
            <a:r>
              <a:rPr lang="en-US" sz="2000" dirty="0" err="1" smtClean="0"/>
              <a:t>Nymphal</a:t>
            </a:r>
            <a:r>
              <a:rPr lang="en-US" sz="2000" dirty="0" smtClean="0"/>
              <a:t> stages compressed into the pupa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Mantis </a:t>
            </a:r>
            <a:r>
              <a:rPr lang="en-US" smtClean="0"/>
              <a:t>pronymph</a:t>
            </a:r>
            <a:endParaRPr lang="en-US"/>
          </a:p>
        </p:txBody>
      </p:sp>
      <p:pic>
        <p:nvPicPr>
          <p:cNvPr id="50178" name="Picture 2" descr="http://sixlegsphoto.files.wordpress.com/2012/10/taumantis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3918" y="1195388"/>
            <a:ext cx="7396163" cy="4930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758" y="1063047"/>
            <a:ext cx="7772400" cy="55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003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974" y="1985462"/>
            <a:ext cx="3043489" cy="709612"/>
          </a:xfrm>
        </p:spPr>
        <p:txBody>
          <a:bodyPr/>
          <a:lstStyle/>
          <a:p>
            <a:r>
              <a:rPr lang="en-US" dirty="0" err="1" smtClean="0"/>
              <a:t>Pronymph</a:t>
            </a:r>
            <a:r>
              <a:rPr lang="en-US" dirty="0" smtClean="0"/>
              <a:t> hypothesis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45" y="53284"/>
            <a:ext cx="5754848" cy="534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284" y="5301843"/>
            <a:ext cx="6945379" cy="155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  <a:tailEnd type="stealth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8922</TotalTime>
  <Words>1271</Words>
  <Application>Microsoft Office PowerPoint</Application>
  <PresentationFormat>On-screen Show (4:3)</PresentationFormat>
  <Paragraphs>233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Tertiary Amber</vt:lpstr>
      <vt:lpstr>Freshwater or Terrestrial origin</vt:lpstr>
      <vt:lpstr>Evolution of wings</vt:lpstr>
      <vt:lpstr>Function of proto-wings?</vt:lpstr>
      <vt:lpstr>Slide 5</vt:lpstr>
      <vt:lpstr>Evolution of metamorphosis</vt:lpstr>
      <vt:lpstr>Mantis pronymph</vt:lpstr>
      <vt:lpstr>What is it?</vt:lpstr>
      <vt:lpstr>Pronymph hypothesis</vt:lpstr>
      <vt:lpstr>Pronymph hypothesis</vt:lpstr>
      <vt:lpstr>How do such changes evolve?</vt:lpstr>
      <vt:lpstr>Insects and Plants [Ch. 11]</vt:lpstr>
      <vt:lpstr>Coevolution of insects and plants</vt:lpstr>
      <vt:lpstr>Coevolution of insects and plants</vt:lpstr>
      <vt:lpstr>Coevolution:  Figs and Fig wasps [box 11.4]</vt:lpstr>
      <vt:lpstr>Plant-insect interactions</vt:lpstr>
      <vt:lpstr>Herbivory (Phytophagy)</vt:lpstr>
      <vt:lpstr>Why specialize?</vt:lpstr>
      <vt:lpstr>Leaf/shoot chewing</vt:lpstr>
      <vt:lpstr>Leaf / shoot chewing</vt:lpstr>
      <vt:lpstr>Leaf / Stem / Root mining</vt:lpstr>
      <vt:lpstr>Wood boring</vt:lpstr>
      <vt:lpstr>Plant sucking insects</vt:lpstr>
      <vt:lpstr>Tospovirus transmission by Thysanoptera</vt:lpstr>
      <vt:lpstr>Gall makers</vt:lpstr>
      <vt:lpstr>Slide 26</vt:lpstr>
      <vt:lpstr>Evolution of gall making</vt:lpstr>
      <vt:lpstr>Seed predation</vt:lpstr>
      <vt:lpstr>Ants and seeds (Myrmecochory)</vt:lpstr>
      <vt:lpstr>Plant feeding insects and biological control</vt:lpstr>
      <vt:lpstr>Plant feeding insects and biological control</vt:lpstr>
      <vt:lpstr>Other examples</vt:lpstr>
      <vt:lpstr>Biological control theory</vt:lpstr>
    </vt:vector>
  </TitlesOfParts>
  <Company>Illinois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Perry;S. Juliano</dc:creator>
  <cp:lastModifiedBy>sajulian</cp:lastModifiedBy>
  <cp:revision>498</cp:revision>
  <cp:lastPrinted>2009-08-17T17:03:45Z</cp:lastPrinted>
  <dcterms:created xsi:type="dcterms:W3CDTF">2009-08-19T15:51:25Z</dcterms:created>
  <dcterms:modified xsi:type="dcterms:W3CDTF">2012-10-21T20:29:22Z</dcterms:modified>
</cp:coreProperties>
</file>